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7" r:id="rId7"/>
    <p:sldId id="280" r:id="rId8"/>
    <p:sldId id="293" r:id="rId9"/>
    <p:sldId id="268" r:id="rId10"/>
    <p:sldId id="269" r:id="rId11"/>
    <p:sldId id="294" r:id="rId12"/>
    <p:sldId id="295" r:id="rId13"/>
    <p:sldId id="270" r:id="rId14"/>
    <p:sldId id="263" r:id="rId15"/>
    <p:sldId id="285" r:id="rId16"/>
    <p:sldId id="292" r:id="rId17"/>
    <p:sldId id="277" r:id="rId18"/>
    <p:sldId id="273" r:id="rId19"/>
    <p:sldId id="271" r:id="rId20"/>
    <p:sldId id="288" r:id="rId21"/>
    <p:sldId id="264" r:id="rId22"/>
    <p:sldId id="291" r:id="rId23"/>
    <p:sldId id="296" r:id="rId24"/>
    <p:sldId id="297" r:id="rId25"/>
    <p:sldId id="290" r:id="rId26"/>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84" autoAdjust="0"/>
    <p:restoredTop sz="94660"/>
  </p:normalViewPr>
  <p:slideViewPr>
    <p:cSldViewPr snapToGrid="0" showGuides="1">
      <p:cViewPr varScale="1">
        <p:scale>
          <a:sx n="99" d="100"/>
          <a:sy n="99" d="100"/>
        </p:scale>
        <p:origin x="307" y="77"/>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766708-9DC8-496F-BC69-5ED86D757FD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DDCAE882-252E-4B18-B851-34198A1E84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5"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tags" Target="../tags/tag1.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tags" Target="../tags/tag2.xml"/><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1" Type="http://schemas.openxmlformats.org/officeDocument/2006/relationships/notesSlide" Target="../notesSlides/notesSlide18.xml"/><Relationship Id="rId10" Type="http://schemas.openxmlformats.org/officeDocument/2006/relationships/slideLayout" Target="../slideLayouts/slideLayout2.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534985" y="428533"/>
            <a:ext cx="11118851" cy="5799455"/>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637787" y="2084917"/>
            <a:ext cx="6913245" cy="2585323"/>
          </a:xfrm>
          <a:prstGeom prst="rect">
            <a:avLst/>
          </a:prstGeom>
          <a:noFill/>
        </p:spPr>
        <p:txBody>
          <a:bodyPr wrap="square" rtlCol="0">
            <a:spAutoFit/>
          </a:bodyPr>
          <a:lstStyle/>
          <a:p>
            <a:pPr algn="ctr"/>
            <a:r>
              <a:rPr lang="zh-CN" altLang="en-US" sz="5400" b="1" dirty="0">
                <a:solidFill>
                  <a:schemeClr val="bg1"/>
                </a:solidFill>
                <a:latin typeface="微软雅黑" panose="020B0503020204020204" charset="-122"/>
                <a:ea typeface="微软雅黑" panose="020B0503020204020204" charset="-122"/>
              </a:rPr>
              <a:t>一种可调式起垄高度的白萝卜精准播种自动化机械车</a:t>
            </a:r>
            <a:endParaRPr lang="en-US" altLang="zh-CN" sz="5400" b="1" dirty="0">
              <a:solidFill>
                <a:schemeClr val="bg1"/>
              </a:solidFill>
              <a:latin typeface="微软雅黑" panose="020B0503020204020204" charset="-122"/>
              <a:ea typeface="微软雅黑" panose="020B0503020204020204" charset="-122"/>
            </a:endParaRPr>
          </a:p>
        </p:txBody>
      </p:sp>
      <p:cxnSp>
        <p:nvCxnSpPr>
          <p:cNvPr id="3" name="直接连接符 2"/>
          <p:cNvCxnSpPr/>
          <p:nvPr/>
        </p:nvCxnSpPr>
        <p:spPr>
          <a:xfrm flipV="1">
            <a:off x="5767069" y="2364105"/>
            <a:ext cx="659131" cy="508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2599"/>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1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just"/>
            <a:r>
              <a:rPr lang="zh-CN" altLang="zh-CN" sz="2000" kern="100" dirty="0">
                <a:latin typeface="等线" panose="02010600030101010101" pitchFamily="2" charset="-122"/>
                <a:cs typeface="Times New Roman" panose="02020603050405020304" pitchFamily="18" charset="0"/>
              </a:rPr>
              <a:t>起垄效果不理想</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22" name="文本框 21"/>
          <p:cNvSpPr txBox="1"/>
          <p:nvPr/>
        </p:nvSpPr>
        <p:spPr>
          <a:xfrm>
            <a:off x="5812790" y="2215515"/>
            <a:ext cx="1641475" cy="2677656"/>
          </a:xfrm>
          <a:prstGeom prst="rect">
            <a:avLst/>
          </a:prstGeom>
          <a:noFill/>
        </p:spPr>
        <p:txBody>
          <a:bodyPr wrap="square" rtlCol="0">
            <a:spAutoFit/>
          </a:bodyPr>
          <a:lstStyle/>
          <a:p>
            <a:pPr algn="ctr" fontAlgn="auto">
              <a:lnSpc>
                <a:spcPct val="200000"/>
              </a:lnSpc>
            </a:pPr>
            <a:r>
              <a:rPr lang="zh-CN" altLang="en-US" sz="1200" dirty="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5" name="文本框 4"/>
          <p:cNvSpPr txBox="1"/>
          <p:nvPr/>
        </p:nvSpPr>
        <p:spPr>
          <a:xfrm>
            <a:off x="1220072" y="1582340"/>
            <a:ext cx="4657240" cy="3693319"/>
          </a:xfrm>
          <a:prstGeom prst="rect">
            <a:avLst/>
          </a:prstGeom>
          <a:noFill/>
        </p:spPr>
        <p:txBody>
          <a:bodyPr wrap="square" rtlCol="0">
            <a:spAutoFit/>
          </a:bodyPr>
          <a:lstStyle/>
          <a:p>
            <a:pPr lvl="0"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起垄栽培因其</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能提高地温，增加土壤透气性，能够促进蔬菜根系生长发育</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 气吸式播种机起垄效果不理想，垄高度低、宽度大，垄沟过窄、过浅。起垄效果如</a:t>
            </a:r>
            <a:r>
              <a:rPr lang="zh-CN" altLang="en-US" kern="100" dirty="0">
                <a:latin typeface="等线" panose="02010600030101010101" pitchFamily="2" charset="-122"/>
                <a:ea typeface="宋体" panose="02010600030101010101" pitchFamily="2" charset="-122"/>
                <a:cs typeface="Times New Roman" panose="02020603050405020304" pitchFamily="18" charset="0"/>
              </a:rPr>
              <a:t>图一</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 。起垄播种的一个重要目的就是为了利于根茎作物的膨胀生长，但是气吸式播种机起垄效果不好。起垄宽度大、高度低也不利于提高地温，增加土壤透气性。 另外，起垄高度不够的话，灌溉不方便，水流过大容易冲坏垄体、冲偏垄上的种子。 如</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右</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图</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二</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可以看出灌溉之后垄体变小很多。因此改进起垄机构，提高机器起垄效果是很有必要的。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12" name="文本框 11"/>
          <p:cNvSpPr txBox="1"/>
          <p:nvPr/>
        </p:nvSpPr>
        <p:spPr>
          <a:xfrm>
            <a:off x="6584340" y="3397232"/>
            <a:ext cx="3905573" cy="369332"/>
          </a:xfrm>
          <a:prstGeom prst="rect">
            <a:avLst/>
          </a:prstGeom>
          <a:noFill/>
        </p:spPr>
        <p:txBody>
          <a:bodyPr wrap="square" rtlCol="0">
            <a:spAutoFit/>
          </a:bodyPr>
          <a:lstStyle/>
          <a:p>
            <a:r>
              <a:rPr lang="zh-CN" altLang="en-US" sz="1800" dirty="0">
                <a:solidFill>
                  <a:srgbClr val="000000"/>
                </a:solidFill>
                <a:effectLst/>
                <a:ea typeface="宋体" panose="02010600030101010101" pitchFamily="2" charset="-122"/>
                <a:cs typeface="Times New Roman" panose="02020603050405020304" pitchFamily="18" charset="0"/>
              </a:rPr>
              <a:t>图一</a:t>
            </a:r>
            <a:r>
              <a:rPr lang="zh-CN" altLang="zh-CN" sz="1800" dirty="0">
                <a:solidFill>
                  <a:srgbClr val="000000"/>
                </a:solidFill>
                <a:effectLst/>
                <a:ea typeface="宋体" panose="02010600030101010101" pitchFamily="2" charset="-122"/>
                <a:cs typeface="Times New Roman" panose="02020603050405020304" pitchFamily="18" charset="0"/>
              </a:rPr>
              <a:t>气吸式播种机的起垄效果图</a:t>
            </a:r>
            <a:endParaRPr lang="zh-CN" altLang="en-US" dirty="0"/>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27033" y="959209"/>
            <a:ext cx="2316480" cy="217678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7033" y="4027807"/>
            <a:ext cx="2392680" cy="2207260"/>
          </a:xfrm>
          <a:prstGeom prst="rect">
            <a:avLst/>
          </a:prstGeom>
        </p:spPr>
      </p:pic>
      <p:sp>
        <p:nvSpPr>
          <p:cNvPr id="9" name="文本框 8"/>
          <p:cNvSpPr txBox="1"/>
          <p:nvPr/>
        </p:nvSpPr>
        <p:spPr>
          <a:xfrm>
            <a:off x="6951758" y="6385302"/>
            <a:ext cx="2392680" cy="369332"/>
          </a:xfrm>
          <a:prstGeom prst="rect">
            <a:avLst/>
          </a:prstGeom>
          <a:noFill/>
        </p:spPr>
        <p:txBody>
          <a:bodyPr wrap="square" rtlCol="0">
            <a:spAutoFit/>
          </a:bodyPr>
          <a:lstStyle/>
          <a:p>
            <a:r>
              <a:rPr lang="zh-CN" altLang="en-US" sz="1800" dirty="0">
                <a:solidFill>
                  <a:srgbClr val="000000"/>
                </a:solidFill>
                <a:effectLst/>
                <a:ea typeface="宋体" panose="02010600030101010101" pitchFamily="2" charset="-122"/>
                <a:cs typeface="Times New Roman" panose="02020603050405020304" pitchFamily="18" charset="0"/>
              </a:rPr>
              <a:t>图二</a:t>
            </a:r>
            <a:r>
              <a:rPr lang="zh-CN" altLang="zh-CN" sz="1800" dirty="0">
                <a:solidFill>
                  <a:srgbClr val="000000"/>
                </a:solidFill>
                <a:effectLst/>
                <a:ea typeface="宋体" panose="02010600030101010101" pitchFamily="2" charset="-122"/>
                <a:cs typeface="Times New Roman" panose="02020603050405020304" pitchFamily="18" charset="0"/>
              </a:rPr>
              <a:t>灌溉后垄型状况</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2" grpId="0"/>
      <p:bldP spid="2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项目背景</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2" name="文本框 21"/>
          <p:cNvSpPr txBox="1"/>
          <p:nvPr/>
        </p:nvSpPr>
        <p:spPr>
          <a:xfrm>
            <a:off x="5812790" y="2215515"/>
            <a:ext cx="1641475" cy="2677656"/>
          </a:xfrm>
          <a:prstGeom prst="rect">
            <a:avLst/>
          </a:prstGeom>
          <a:noFill/>
        </p:spPr>
        <p:txBody>
          <a:bodyPr wrap="square" rtlCol="0">
            <a:spAutoFit/>
          </a:bodyPr>
          <a:lstStyle/>
          <a:p>
            <a:pPr algn="ctr" fontAlgn="auto">
              <a:lnSpc>
                <a:spcPct val="200000"/>
              </a:lnSpc>
            </a:pPr>
            <a:r>
              <a:rPr lang="zh-CN" altLang="en-US" sz="1200" dirty="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2" name="矩形 1"/>
          <p:cNvSpPr/>
          <p:nvPr/>
        </p:nvSpPr>
        <p:spPr>
          <a:xfrm>
            <a:off x="609600" y="1404620"/>
            <a:ext cx="4116070" cy="34518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853440" y="1658620"/>
            <a:ext cx="3628390" cy="3072765"/>
          </a:xfrm>
          <a:prstGeom prst="rect">
            <a:avLst/>
          </a:prstGeom>
          <a:noFill/>
        </p:spPr>
        <p:txBody>
          <a:bodyPr wrap="square" rtlCol="0">
            <a:noAutofit/>
          </a:bodyPr>
          <a:lstStyle/>
          <a:p>
            <a:pPr algn="just"/>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为此</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我们所设计的一种可调式起垄高度的白萝卜精准播种自动化机械小车其前端的垄面成型装置能够调节垄的高度且运动时起到疏松土壤的作用。而且起垄装置里的锥形块能够在刚起好的垄面上开一个（</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10-15mm</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）槽方便白萝卜种子种下，同时播种机构在每</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20</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厘米会播</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3-4</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个种子以确保种子的存活率，之后再由覆土机构进行覆土，最后由小车后方的滚子将土压实。</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descr="白萝卜车1.0.43"/>
          <p:cNvPicPr>
            <a:picLocks noChangeAspect="1"/>
          </p:cNvPicPr>
          <p:nvPr/>
        </p:nvPicPr>
        <p:blipFill>
          <a:blip r:embed="rId1"/>
          <a:srcRect l="10685" t="22435" r="13350" b="17093"/>
          <a:stretch>
            <a:fillRect/>
          </a:stretch>
        </p:blipFill>
        <p:spPr>
          <a:xfrm>
            <a:off x="4886325" y="1404620"/>
            <a:ext cx="6735445" cy="41471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2" grpId="0"/>
      <p:bldP spid="2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552750"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206165" y="1304290"/>
            <a:ext cx="2247265" cy="1568450"/>
          </a:xfrm>
          <a:prstGeom prst="rect">
            <a:avLst/>
          </a:prstGeom>
          <a:noFill/>
        </p:spPr>
        <p:txBody>
          <a:bodyPr wrap="square" rtlCol="0">
            <a:spAutoFit/>
          </a:bodyPr>
          <a:lstStyle/>
          <a:p>
            <a:pPr algn="ctr"/>
            <a:r>
              <a:rPr lang="en-US" altLang="zh-CN" sz="9600">
                <a:solidFill>
                  <a:schemeClr val="bg1"/>
                </a:solidFill>
              </a:rPr>
              <a:t>02</a:t>
            </a:r>
            <a:endParaRPr lang="en-US" altLang="zh-CN" sz="9600">
              <a:solidFill>
                <a:schemeClr val="bg1"/>
              </a:solidFill>
            </a:endParaRPr>
          </a:p>
        </p:txBody>
      </p:sp>
      <p:sp>
        <p:nvSpPr>
          <p:cNvPr id="14" name="文本框 13"/>
          <p:cNvSpPr txBox="1"/>
          <p:nvPr/>
        </p:nvSpPr>
        <p:spPr>
          <a:xfrm>
            <a:off x="8872790" y="3011807"/>
            <a:ext cx="2914015" cy="584775"/>
          </a:xfrm>
          <a:prstGeom prst="rect">
            <a:avLst/>
          </a:prstGeom>
          <a:noFill/>
        </p:spPr>
        <p:txBody>
          <a:bodyPr wrap="square" rtlCol="0">
            <a:spAutoFit/>
          </a:bodyPr>
          <a:lstStyle/>
          <a:p>
            <a:pPr algn="ctr"/>
            <a:r>
              <a:rPr lang="zh-CN" altLang="en-US" sz="3200" dirty="0">
                <a:solidFill>
                  <a:schemeClr val="bg1"/>
                </a:solidFill>
                <a:latin typeface="宋体" panose="02010600030101010101" pitchFamily="2" charset="-122"/>
                <a:ea typeface="宋体" panose="02010600030101010101" pitchFamily="2" charset="-122"/>
              </a:rPr>
              <a:t>作品介绍</a:t>
            </a:r>
            <a:endParaRPr lang="zh-CN" altLang="en-US" sz="3200" dirty="0">
              <a:solidFill>
                <a:schemeClr val="bg1"/>
              </a:solidFill>
              <a:latin typeface="宋体" panose="02010600030101010101" pitchFamily="2" charset="-122"/>
              <a:ea typeface="宋体" panose="02010600030101010101" pitchFamily="2" charset="-122"/>
            </a:endParaRPr>
          </a:p>
        </p:txBody>
      </p:sp>
      <p:sp>
        <p:nvSpPr>
          <p:cNvPr id="15" name="文本框 14"/>
          <p:cNvSpPr txBox="1"/>
          <p:nvPr/>
        </p:nvSpPr>
        <p:spPr>
          <a:xfrm>
            <a:off x="7217409" y="3593465"/>
            <a:ext cx="2914651" cy="405945"/>
          </a:xfrm>
          <a:prstGeom prst="rect">
            <a:avLst/>
          </a:prstGeom>
          <a:noFill/>
        </p:spPr>
        <p:txBody>
          <a:bodyPr wrap="square" rtlCol="0">
            <a:spAutoFit/>
          </a:bodyPr>
          <a:lstStyle/>
          <a:p>
            <a:pPr algn="ctr" fontAlgn="auto">
              <a:lnSpc>
                <a:spcPct val="200000"/>
              </a:lnSpc>
            </a:pPr>
            <a:r>
              <a:rPr lang="zh-CN" altLang="en-US" sz="1200" dirty="0">
                <a:solidFill>
                  <a:schemeClr val="bg1"/>
                </a:solidFill>
                <a:latin typeface="微软雅黑" panose="020B0503020204020204" charset="-122"/>
                <a:ea typeface="微软雅黑" panose="020B0503020204020204" charset="-122"/>
              </a:rPr>
              <a:t>.</a:t>
            </a:r>
            <a:endParaRPr lang="zh-CN" altLang="en-US" sz="1200" dirty="0">
              <a:solidFill>
                <a:schemeClr val="bg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25314" y="1994338"/>
            <a:ext cx="8578064" cy="342502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ppt_y</p:attrName>
                                        </p:attrNameLst>
                                      </p:cBhvr>
                                      <p:tavLst>
                                        <p:tav tm="0">
                                          <p:val>
                                            <p:strVal val="#ppt_y+#ppt_h*1.125000"/>
                                          </p:val>
                                        </p:tav>
                                        <p:tav tm="100000">
                                          <p:val>
                                            <p:strVal val="#ppt_y"/>
                                          </p:val>
                                        </p:tav>
                                      </p:tavLst>
                                    </p:anim>
                                    <p:animEffect transition="in" filter="wipe(up)">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小车的渲染图</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196738" y="2278117"/>
            <a:ext cx="5473485" cy="3168869"/>
          </a:xfrm>
          <a:prstGeom prst="rect">
            <a:avLst/>
          </a:prstGeom>
        </p:spPr>
      </p:pic>
      <p:pic>
        <p:nvPicPr>
          <p:cNvPr id="5" name="图片 4"/>
          <p:cNvPicPr>
            <a:picLocks noChangeAspect="1"/>
          </p:cNvPicPr>
          <p:nvPr/>
        </p:nvPicPr>
        <p:blipFill>
          <a:blip r:embed="rId2"/>
          <a:stretch>
            <a:fillRect/>
          </a:stretch>
        </p:blipFill>
        <p:spPr>
          <a:xfrm>
            <a:off x="382269" y="2278117"/>
            <a:ext cx="5473484" cy="34671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53490" y="181017"/>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垄面成型装置</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5" name="文本框 4"/>
          <p:cNvSpPr txBox="1"/>
          <p:nvPr/>
        </p:nvSpPr>
        <p:spPr>
          <a:xfrm>
            <a:off x="859866" y="2712604"/>
            <a:ext cx="3633952" cy="2308324"/>
          </a:xfrm>
          <a:prstGeom prst="rect">
            <a:avLst/>
          </a:prstGeom>
          <a:noFill/>
        </p:spPr>
        <p:txBody>
          <a:bodyPr wrap="square" rtlCol="0">
            <a:spAutoFit/>
          </a:bodyPr>
          <a:lstStyle/>
          <a:p>
            <a:pPr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垄面成型装置是由</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横板、</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滚筒、</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滑槽、</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滑块、</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锥形块、</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6.</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齿形板等所组成。当小车运动时，前方的两个横板起到起垄的作用，之后由滚筒将起垄好的土压平，最后由后边的锥形块对起好垄的土开一个</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10mm</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的沟。通过调节齿形</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板</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的位置可以调节起垄的高度。</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00861" y="769671"/>
            <a:ext cx="7291139" cy="5029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播种装置</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056005" y="1934860"/>
            <a:ext cx="2924503" cy="3970318"/>
          </a:xfrm>
          <a:prstGeom prst="rect">
            <a:avLst/>
          </a:prstGeom>
          <a:noFill/>
        </p:spPr>
        <p:txBody>
          <a:bodyPr wrap="square" rtlCol="0">
            <a:spAutoFit/>
          </a:bodyPr>
          <a:lstStyle/>
          <a:p>
            <a:pPr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播种装置是由</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漏斗、</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筛选齿轮、</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转盘、</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电机、</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齿轮、</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6.</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传动轴等所组成。工作时电机带动齿轮转动，圆椎齿轮，圆柱齿轮，传动轴相互配合带动转盘转动转盘中的白萝卜种子会随着一起运动，当转到筛选滚轮下方时，白萝卜种子会掉落到漏斗里之后落入洞穴中。播种装置的电机选择是根据小车车速与每穴需要多少粒种子决定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95925" y="1811655"/>
            <a:ext cx="6531610" cy="3717290"/>
          </a:xfrm>
          <a:prstGeom prst="rect">
            <a:avLst/>
          </a:prstGeom>
        </p:spPr>
      </p:pic>
      <p:pic>
        <p:nvPicPr>
          <p:cNvPr id="3" name="播种盘.38">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5495290" y="286385"/>
            <a:ext cx="6532245" cy="62852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8" fill="hold" grpId="2"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7" fill="hold" display="1">
                  <p:stCondLst>
                    <p:cond delay="indefinite"/>
                  </p:stCondLst>
                </p:cTn>
                <p:tgtEl>
                  <p:spTgt spid="3"/>
                </p:tgtEl>
              </p:cMediaNode>
            </p:video>
          </p:childTnLst>
        </p:cTn>
      </p:par>
    </p:tnLst>
    <p:bldLst>
      <p:bldP spid="19" grpId="0"/>
      <p:bldP spid="19"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53490" y="181017"/>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覆土装置</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253490" y="2522749"/>
            <a:ext cx="2922182" cy="2308324"/>
          </a:xfrm>
          <a:prstGeom prst="rect">
            <a:avLst/>
          </a:prstGeom>
          <a:noFill/>
        </p:spPr>
        <p:txBody>
          <a:bodyPr wrap="square" rtlCol="0">
            <a:spAutoFit/>
          </a:bodyPr>
          <a:lstStyle/>
          <a:p>
            <a:pPr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覆土装置主要由</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覆土臂、</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圆柱齿轮、</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扇形齿轮、</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电机等组成。在工作时由电机带动圆柱齿轮使扇形齿轮转动，扇形齿轮带动下方的圆柱齿轮转动后带动销转动让覆土臂做往复运动。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5144026" y="1735810"/>
            <a:ext cx="6327026" cy="3882202"/>
          </a:xfrm>
          <a:prstGeom prst="rect">
            <a:avLst/>
          </a:prstGeom>
        </p:spPr>
      </p:pic>
      <p:pic>
        <p:nvPicPr>
          <p:cNvPr id="3" name="覆土爪2.49">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5144135" y="601345"/>
            <a:ext cx="6327140" cy="58966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p:tgtEl>
                                          <p:spTgt spid="3"/>
                                        </p:tgtEl>
                                        <p:attrNameLst>
                                          <p:attrName>ppt_y</p:attrName>
                                        </p:attrNameLst>
                                      </p:cBhvr>
                                      <p:tavLst>
                                        <p:tav tm="0">
                                          <p:val>
                                            <p:strVal val="#ppt_y+#ppt_h*1.125000"/>
                                          </p:val>
                                        </p:tav>
                                        <p:tav tm="100000">
                                          <p:val>
                                            <p:strVal val="#ppt_y"/>
                                          </p:val>
                                        </p:tav>
                                      </p:tavLst>
                                    </p:anim>
                                    <p:animEffect transition="in" filter="wipe(up)">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8" fill="hold" display="1">
                  <p:stCondLst>
                    <p:cond delay="indefinite"/>
                  </p:stCondLst>
                </p:cTn>
                <p:tgtEl>
                  <p:spTgt spid="3"/>
                </p:tgtEl>
              </p:cMediaNode>
            </p:video>
          </p:childTnLst>
        </p:cTn>
      </p:par>
    </p:tnLst>
    <p:bldLst>
      <p:bldP spid="19" grpId="0"/>
      <p:bldP spid="19"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53474"/>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整车传动机构</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9" name="文本框 8"/>
          <p:cNvSpPr txBox="1"/>
          <p:nvPr/>
        </p:nvSpPr>
        <p:spPr>
          <a:xfrm>
            <a:off x="1279526" y="2440392"/>
            <a:ext cx="3057712" cy="1754326"/>
          </a:xfrm>
          <a:prstGeom prst="rect">
            <a:avLst/>
          </a:prstGeom>
          <a:noFill/>
        </p:spPr>
        <p:txBody>
          <a:bodyPr wrap="square" rtlCol="0">
            <a:spAutoFit/>
          </a:bodyPr>
          <a:lstStyle/>
          <a:p>
            <a:pPr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整车传动机构由</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电机、</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圆锥齿轮、</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圆柱齿轮、</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传动轴等组成。运动时由电机带动后轮的圆柱齿轮，圆柱齿轮相互配合带动传动轴转动后传到各个轮上。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6470415" y="1066595"/>
            <a:ext cx="4427604" cy="472480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62381" y="27556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小车播种流程图</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44" name="矩形 43"/>
          <p:cNvSpPr/>
          <p:nvPr/>
        </p:nvSpPr>
        <p:spPr>
          <a:xfrm>
            <a:off x="1262381" y="3418205"/>
            <a:ext cx="4736465" cy="118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MH_Other_1"/>
          <p:cNvSpPr/>
          <p:nvPr>
            <p:custDataLst>
              <p:tags r:id="rId1"/>
            </p:custDataLst>
          </p:nvPr>
        </p:nvSpPr>
        <p:spPr>
          <a:xfrm>
            <a:off x="2068014" y="3828257"/>
            <a:ext cx="856690" cy="8924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FFFFF"/>
                </a:solidFill>
                <a:ea typeface="微软雅黑" panose="020B0503020204020204" charset="-122"/>
              </a:rPr>
              <a:t>起垄</a:t>
            </a:r>
            <a:endParaRPr lang="zh-CN" altLang="en-US" sz="2000" b="1" dirty="0">
              <a:solidFill>
                <a:srgbClr val="FFFFFF"/>
              </a:solidFill>
              <a:ea typeface="微软雅黑" panose="020B0503020204020204" charset="-122"/>
            </a:endParaRPr>
          </a:p>
        </p:txBody>
      </p:sp>
      <p:sp>
        <p:nvSpPr>
          <p:cNvPr id="9" name="MH_Other_2"/>
          <p:cNvSpPr/>
          <p:nvPr>
            <p:custDataLst>
              <p:tags r:id="rId2"/>
            </p:custDataLst>
          </p:nvPr>
        </p:nvSpPr>
        <p:spPr>
          <a:xfrm>
            <a:off x="4712682" y="3833229"/>
            <a:ext cx="887432" cy="8874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FFFFF"/>
                </a:solidFill>
                <a:ea typeface="微软雅黑" panose="020B0503020204020204" charset="-122"/>
              </a:rPr>
              <a:t>覆土</a:t>
            </a:r>
            <a:endParaRPr lang="zh-CN" altLang="en-US" sz="2000" b="1" dirty="0">
              <a:solidFill>
                <a:srgbClr val="FFFFFF"/>
              </a:solidFill>
              <a:ea typeface="微软雅黑" panose="020B0503020204020204" charset="-122"/>
            </a:endParaRPr>
          </a:p>
        </p:txBody>
      </p:sp>
      <p:sp>
        <p:nvSpPr>
          <p:cNvPr id="12" name="MH_Other_4"/>
          <p:cNvSpPr/>
          <p:nvPr>
            <p:custDataLst>
              <p:tags r:id="rId3"/>
            </p:custDataLst>
          </p:nvPr>
        </p:nvSpPr>
        <p:spPr>
          <a:xfrm>
            <a:off x="3326949" y="1796243"/>
            <a:ext cx="939771" cy="9397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FFFFF"/>
                </a:solidFill>
                <a:ea typeface="微软雅黑" panose="020B0503020204020204" charset="-122"/>
              </a:rPr>
              <a:t>播种</a:t>
            </a:r>
            <a:endParaRPr lang="zh-CN" altLang="en-US" sz="2000" b="1" dirty="0">
              <a:solidFill>
                <a:srgbClr val="FFFFFF"/>
              </a:solidFill>
              <a:ea typeface="微软雅黑" panose="020B0503020204020204" charset="-122"/>
            </a:endParaRPr>
          </a:p>
        </p:txBody>
      </p:sp>
      <p:sp>
        <p:nvSpPr>
          <p:cNvPr id="13" name="MH_Other_5"/>
          <p:cNvSpPr/>
          <p:nvPr>
            <p:custDataLst>
              <p:tags r:id="rId4"/>
            </p:custDataLst>
          </p:nvPr>
        </p:nvSpPr>
        <p:spPr>
          <a:xfrm>
            <a:off x="5870384" y="1796243"/>
            <a:ext cx="939771" cy="939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FFFFF"/>
                </a:solidFill>
                <a:ea typeface="微软雅黑" panose="020B0503020204020204" charset="-122"/>
              </a:rPr>
              <a:t>压实</a:t>
            </a:r>
            <a:endParaRPr lang="zh-CN" altLang="en-US" sz="2000" b="1" dirty="0">
              <a:solidFill>
                <a:srgbClr val="FFFFFF"/>
              </a:solidFill>
              <a:ea typeface="微软雅黑" panose="020B0503020204020204" charset="-122"/>
            </a:endParaRPr>
          </a:p>
        </p:txBody>
      </p:sp>
      <p:grpSp>
        <p:nvGrpSpPr>
          <p:cNvPr id="21" name="组合 20"/>
          <p:cNvGrpSpPr/>
          <p:nvPr/>
        </p:nvGrpSpPr>
        <p:grpSpPr>
          <a:xfrm>
            <a:off x="2363161" y="3273826"/>
            <a:ext cx="6702150" cy="288758"/>
            <a:chOff x="1993654" y="3780824"/>
            <a:chExt cx="7260543" cy="0"/>
          </a:xfrm>
        </p:grpSpPr>
        <p:cxnSp>
          <p:nvCxnSpPr>
            <p:cNvPr id="22" name="MH_Other_7"/>
            <p:cNvCxnSpPr/>
            <p:nvPr>
              <p:custDataLst>
                <p:tags r:id="rId5"/>
              </p:custDataLst>
            </p:nvPr>
          </p:nvCxnSpPr>
          <p:spPr>
            <a:xfrm rot="19500000">
              <a:off x="1993654" y="3780824"/>
              <a:ext cx="1685484"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23" name="MH_Other_8"/>
            <p:cNvCxnSpPr/>
            <p:nvPr>
              <p:custDataLst>
                <p:tags r:id="rId6"/>
              </p:custDataLst>
            </p:nvPr>
          </p:nvCxnSpPr>
          <p:spPr>
            <a:xfrm rot="2100000" flipV="1">
              <a:off x="3385827" y="3780824"/>
              <a:ext cx="1685482" cy="0"/>
            </a:xfrm>
            <a:prstGeom prst="line">
              <a:avLst/>
            </a:prstGeom>
            <a:ln w="38100">
              <a:solidFill>
                <a:schemeClr val="accent2"/>
              </a:solidFill>
              <a:headEnd type="oval" w="lg" len="lg"/>
            </a:ln>
          </p:spPr>
          <p:style>
            <a:lnRef idx="1">
              <a:schemeClr val="accent1"/>
            </a:lnRef>
            <a:fillRef idx="0">
              <a:schemeClr val="accent1"/>
            </a:fillRef>
            <a:effectRef idx="0">
              <a:schemeClr val="accent1"/>
            </a:effectRef>
            <a:fontRef idx="minor">
              <a:schemeClr val="tx1"/>
            </a:fontRef>
          </p:style>
        </p:cxnSp>
        <p:cxnSp>
          <p:nvCxnSpPr>
            <p:cNvPr id="24" name="MH_Other_9"/>
            <p:cNvCxnSpPr/>
            <p:nvPr>
              <p:custDataLst>
                <p:tags r:id="rId7"/>
              </p:custDataLst>
            </p:nvPr>
          </p:nvCxnSpPr>
          <p:spPr>
            <a:xfrm rot="19500000">
              <a:off x="4782246" y="3780824"/>
              <a:ext cx="1685484" cy="0"/>
            </a:xfrm>
            <a:prstGeom prst="line">
              <a:avLst/>
            </a:prstGeom>
            <a:ln w="38100">
              <a:solidFill>
                <a:schemeClr val="accent3"/>
              </a:solidFill>
              <a:headEnd type="oval" w="lg" len="lg"/>
            </a:ln>
          </p:spPr>
          <p:style>
            <a:lnRef idx="1">
              <a:schemeClr val="accent1"/>
            </a:lnRef>
            <a:fillRef idx="0">
              <a:schemeClr val="accent1"/>
            </a:fillRef>
            <a:effectRef idx="0">
              <a:schemeClr val="accent1"/>
            </a:effectRef>
            <a:fontRef idx="minor">
              <a:schemeClr val="tx1"/>
            </a:fontRef>
          </p:style>
        </p:cxnSp>
        <p:cxnSp>
          <p:nvCxnSpPr>
            <p:cNvPr id="25" name="MH_Other_10"/>
            <p:cNvCxnSpPr/>
            <p:nvPr>
              <p:custDataLst>
                <p:tags r:id="rId8"/>
              </p:custDataLst>
            </p:nvPr>
          </p:nvCxnSpPr>
          <p:spPr>
            <a:xfrm rot="2100000" flipV="1">
              <a:off x="6174419" y="3780824"/>
              <a:ext cx="1685482"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26" name="MH_Other_11"/>
            <p:cNvCxnSpPr/>
            <p:nvPr>
              <p:custDataLst>
                <p:tags r:id="rId9"/>
              </p:custDataLst>
            </p:nvPr>
          </p:nvCxnSpPr>
          <p:spPr>
            <a:xfrm rot="19500000">
              <a:off x="7568715" y="3780824"/>
              <a:ext cx="1685482" cy="0"/>
            </a:xfrm>
            <a:prstGeom prst="line">
              <a:avLst/>
            </a:prstGeom>
            <a:ln w="38100">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3004524" y="3706066"/>
            <a:ext cx="1628338" cy="2031325"/>
          </a:xfrm>
          <a:prstGeom prst="rect">
            <a:avLst/>
          </a:prstGeom>
          <a:noFill/>
        </p:spPr>
        <p:txBody>
          <a:bodyPr wrap="square" rtlCol="0">
            <a:spAutoFit/>
          </a:bodyPr>
          <a:lstStyle/>
          <a:p>
            <a:r>
              <a:rPr lang="zh-CN" altLang="en-US" dirty="0"/>
              <a:t>在播种前小车前方的垄面成型装置先进行起垄，后锥形块在垄面上开一个</a:t>
            </a:r>
            <a:r>
              <a:rPr lang="en-US" altLang="zh-CN" dirty="0"/>
              <a:t>(10</a:t>
            </a:r>
            <a:r>
              <a:rPr lang="zh-CN" altLang="en-US" dirty="0"/>
              <a:t>一</a:t>
            </a:r>
            <a:r>
              <a:rPr lang="en-US" altLang="zh-CN" dirty="0"/>
              <a:t>15</a:t>
            </a:r>
            <a:r>
              <a:rPr lang="zh-CN" altLang="en-US" dirty="0"/>
              <a:t>） </a:t>
            </a:r>
            <a:r>
              <a:rPr lang="en-US" altLang="zh-CN" dirty="0"/>
              <a:t>mm</a:t>
            </a:r>
            <a:r>
              <a:rPr lang="zh-CN" altLang="en-US" dirty="0"/>
              <a:t>的槽。</a:t>
            </a:r>
            <a:endParaRPr lang="zh-CN" altLang="en-US" dirty="0"/>
          </a:p>
        </p:txBody>
      </p:sp>
      <p:sp>
        <p:nvSpPr>
          <p:cNvPr id="5" name="文本框 4"/>
          <p:cNvSpPr txBox="1"/>
          <p:nvPr/>
        </p:nvSpPr>
        <p:spPr>
          <a:xfrm>
            <a:off x="4379384" y="601345"/>
            <a:ext cx="1397180" cy="2031325"/>
          </a:xfrm>
          <a:prstGeom prst="rect">
            <a:avLst/>
          </a:prstGeom>
          <a:noFill/>
        </p:spPr>
        <p:txBody>
          <a:bodyPr wrap="square" rtlCol="0">
            <a:spAutoFit/>
          </a:bodyPr>
          <a:lstStyle/>
          <a:p>
            <a:r>
              <a:rPr lang="zh-CN" altLang="en-US" dirty="0"/>
              <a:t>播种装置在根据小车的车速和晒盘的转速控制每次从漏斗内落下</a:t>
            </a:r>
            <a:r>
              <a:rPr lang="en-US" altLang="zh-CN" dirty="0"/>
              <a:t>3</a:t>
            </a:r>
            <a:r>
              <a:rPr lang="zh-CN" altLang="en-US" dirty="0"/>
              <a:t>粒白萝卜种子</a:t>
            </a:r>
            <a:endParaRPr lang="zh-CN" altLang="en-US" dirty="0"/>
          </a:p>
        </p:txBody>
      </p:sp>
      <p:sp>
        <p:nvSpPr>
          <p:cNvPr id="14" name="文本框 13"/>
          <p:cNvSpPr txBox="1"/>
          <p:nvPr/>
        </p:nvSpPr>
        <p:spPr>
          <a:xfrm>
            <a:off x="5715216" y="3706066"/>
            <a:ext cx="1525096" cy="1754326"/>
          </a:xfrm>
          <a:prstGeom prst="rect">
            <a:avLst/>
          </a:prstGeom>
          <a:noFill/>
        </p:spPr>
        <p:txBody>
          <a:bodyPr wrap="square" rtlCol="0">
            <a:spAutoFit/>
          </a:bodyPr>
          <a:lstStyle/>
          <a:p>
            <a:r>
              <a:rPr lang="zh-CN" altLang="en-US" dirty="0"/>
              <a:t>电机带动齿轮使各个齿轮相互配合带动覆土臂做往复运动完成覆土。</a:t>
            </a:r>
            <a:endParaRPr lang="zh-CN" altLang="en-US" dirty="0"/>
          </a:p>
        </p:txBody>
      </p:sp>
      <p:sp>
        <p:nvSpPr>
          <p:cNvPr id="15" name="文本框 14"/>
          <p:cNvSpPr txBox="1"/>
          <p:nvPr/>
        </p:nvSpPr>
        <p:spPr>
          <a:xfrm>
            <a:off x="6980143" y="667378"/>
            <a:ext cx="1525096" cy="1200329"/>
          </a:xfrm>
          <a:prstGeom prst="rect">
            <a:avLst/>
          </a:prstGeom>
          <a:noFill/>
        </p:spPr>
        <p:txBody>
          <a:bodyPr wrap="square" rtlCol="0">
            <a:spAutoFit/>
          </a:bodyPr>
          <a:lstStyle/>
          <a:p>
            <a:r>
              <a:rPr lang="zh-CN" altLang="en-US" dirty="0"/>
              <a:t>小车后面的滚子在垄面上滚动，将松土压实。</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 grpId="0" animBg="1"/>
      <p:bldP spid="9"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49" y="1290955"/>
            <a:ext cx="11012171" cy="4276090"/>
            <a:chOff x="2407" y="2033"/>
            <a:chExt cx="14999" cy="6734"/>
          </a:xfrm>
          <a:blipFill rotWithShape="1">
            <a:blip r:embed="rId1"/>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1"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6" y="1304290"/>
            <a:ext cx="2247265" cy="1568450"/>
          </a:xfrm>
          <a:prstGeom prst="rect">
            <a:avLst/>
          </a:prstGeom>
          <a:noFill/>
        </p:spPr>
        <p:txBody>
          <a:bodyPr wrap="square" rtlCol="0">
            <a:spAutoFit/>
          </a:bodyPr>
          <a:lstStyle/>
          <a:p>
            <a:pPr algn="ctr"/>
            <a:r>
              <a:rPr lang="en-US" altLang="zh-CN" sz="9600">
                <a:solidFill>
                  <a:schemeClr val="bg1"/>
                </a:solidFill>
              </a:rPr>
              <a:t>03</a:t>
            </a:r>
            <a:endParaRPr lang="en-US" altLang="zh-CN" sz="9600">
              <a:solidFill>
                <a:schemeClr val="bg1"/>
              </a:solidFill>
            </a:endParaRPr>
          </a:p>
        </p:txBody>
      </p:sp>
      <p:sp>
        <p:nvSpPr>
          <p:cNvPr id="14" name="文本框 13"/>
          <p:cNvSpPr txBox="1"/>
          <p:nvPr/>
        </p:nvSpPr>
        <p:spPr>
          <a:xfrm>
            <a:off x="7217411" y="3011807"/>
            <a:ext cx="2914015" cy="584775"/>
          </a:xfrm>
          <a:prstGeom prst="rect">
            <a:avLst/>
          </a:prstGeom>
          <a:noFill/>
        </p:spPr>
        <p:txBody>
          <a:bodyPr wrap="square" rtlCol="0">
            <a:spAutoFit/>
          </a:bodyPr>
          <a:lstStyle/>
          <a:p>
            <a:pPr algn="ctr"/>
            <a:r>
              <a:rPr lang="zh-CN" altLang="en-US" sz="3200" dirty="0">
                <a:solidFill>
                  <a:schemeClr val="bg1"/>
                </a:solidFill>
                <a:latin typeface="宋体" panose="02010600030101010101" pitchFamily="2" charset="-122"/>
                <a:ea typeface="宋体" panose="02010600030101010101" pitchFamily="2" charset="-122"/>
              </a:rPr>
              <a:t>作品创新点</a:t>
            </a:r>
            <a:endParaRPr lang="zh-CN" altLang="en-US" sz="320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 y="-14605"/>
            <a:ext cx="3234055" cy="68878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0" name="组合 9"/>
          <p:cNvGrpSpPr/>
          <p:nvPr/>
        </p:nvGrpSpPr>
        <p:grpSpPr>
          <a:xfrm>
            <a:off x="705486" y="400685"/>
            <a:ext cx="3380740" cy="6057900"/>
            <a:chOff x="937" y="408"/>
            <a:chExt cx="5572" cy="9984"/>
          </a:xfrm>
        </p:grpSpPr>
        <p:pic>
          <p:nvPicPr>
            <p:cNvPr id="8" name="图片 7" descr="152acf029905ac480b705aeefc976e08"/>
            <p:cNvPicPr>
              <a:picLocks noChangeAspect="1"/>
            </p:cNvPicPr>
            <p:nvPr/>
          </p:nvPicPr>
          <p:blipFill>
            <a:blip r:embed="rId1" cstate="screen"/>
            <a:srcRect/>
            <a:stretch>
              <a:fillRect/>
            </a:stretch>
          </p:blipFill>
          <p:spPr>
            <a:xfrm>
              <a:off x="937" y="408"/>
              <a:ext cx="5572" cy="9984"/>
            </a:xfrm>
            <a:prstGeom prst="rect">
              <a:avLst/>
            </a:prstGeom>
          </p:spPr>
        </p:pic>
        <p:sp>
          <p:nvSpPr>
            <p:cNvPr id="9" name="矩形 8"/>
            <p:cNvSpPr/>
            <p:nvPr/>
          </p:nvSpPr>
          <p:spPr>
            <a:xfrm>
              <a:off x="937" y="408"/>
              <a:ext cx="5572" cy="9983"/>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24" name="文本框 5"/>
          <p:cNvSpPr txBox="1"/>
          <p:nvPr/>
        </p:nvSpPr>
        <p:spPr>
          <a:xfrm>
            <a:off x="2126061" y="1058962"/>
            <a:ext cx="1107996" cy="646331"/>
          </a:xfrm>
          <a:prstGeom prst="rect">
            <a:avLst/>
          </a:prstGeom>
          <a:noFill/>
          <a:ln w="9525">
            <a:noFill/>
          </a:ln>
        </p:spPr>
        <p:txBody>
          <a:bodyPr wrap="none">
            <a:spAutoFit/>
          </a:bodyPr>
          <a:lstStyle/>
          <a:p>
            <a:pPr algn="r"/>
            <a:r>
              <a:rPr lang="zh-CN" altLang="en-US" sz="3600" b="1" dirty="0">
                <a:solidFill>
                  <a:schemeClr val="bg1"/>
                </a:solidFill>
                <a:latin typeface="微软雅黑" panose="020B0503020204020204" charset="-122"/>
                <a:ea typeface="微软雅黑" panose="020B0503020204020204" charset="-122"/>
              </a:rPr>
              <a:t>目录</a:t>
            </a:r>
            <a:endParaRPr lang="en-US" altLang="zh-CN" sz="3600" b="1" dirty="0">
              <a:solidFill>
                <a:schemeClr val="bg1"/>
              </a:solidFill>
              <a:latin typeface="微软雅黑" panose="020B0503020204020204" charset="-122"/>
              <a:ea typeface="微软雅黑" panose="020B0503020204020204" charset="-122"/>
            </a:endParaRPr>
          </a:p>
        </p:txBody>
      </p:sp>
      <p:sp>
        <p:nvSpPr>
          <p:cNvPr id="47" name="矩形 46"/>
          <p:cNvSpPr/>
          <p:nvPr/>
        </p:nvSpPr>
        <p:spPr>
          <a:xfrm>
            <a:off x="3191509" y="2015173"/>
            <a:ext cx="476251" cy="476250"/>
          </a:xfrm>
          <a:prstGeom prst="rect">
            <a:avLst/>
          </a:prstGeom>
          <a:noFill/>
          <a:ln>
            <a:solidFill>
              <a:schemeClr val="bg1">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6" name="矩形 45"/>
          <p:cNvSpPr/>
          <p:nvPr/>
        </p:nvSpPr>
        <p:spPr>
          <a:xfrm>
            <a:off x="3380423" y="1853248"/>
            <a:ext cx="476251" cy="47625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5147946" y="12109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01</a:t>
            </a:r>
            <a:endParaRPr lang="en-US" altLang="zh-CN" sz="2800" b="1">
              <a:solidFill>
                <a:schemeClr val="accent6"/>
              </a:solidFill>
              <a:latin typeface="微软雅黑" panose="020B0503020204020204" charset="-122"/>
              <a:ea typeface="微软雅黑" panose="020B0503020204020204" charset="-122"/>
            </a:endParaRPr>
          </a:p>
        </p:txBody>
      </p:sp>
      <p:sp>
        <p:nvSpPr>
          <p:cNvPr id="16" name="文本框 15"/>
          <p:cNvSpPr txBox="1"/>
          <p:nvPr/>
        </p:nvSpPr>
        <p:spPr>
          <a:xfrm>
            <a:off x="6017897" y="1210946"/>
            <a:ext cx="5301615" cy="584775"/>
          </a:xfrm>
          <a:prstGeom prst="rect">
            <a:avLst/>
          </a:prstGeom>
          <a:noFill/>
        </p:spPr>
        <p:txBody>
          <a:bodyPr wrap="square" rtlCol="0">
            <a:spAutoFit/>
          </a:bodyPr>
          <a:lstStyle/>
          <a:p>
            <a:r>
              <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rPr>
              <a:t>设计背景</a:t>
            </a:r>
            <a:endPar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20" name="矩形 19"/>
          <p:cNvSpPr/>
          <p:nvPr/>
        </p:nvSpPr>
        <p:spPr>
          <a:xfrm>
            <a:off x="5147946" y="24428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02</a:t>
            </a:r>
            <a:endParaRPr lang="en-US" altLang="zh-CN" sz="2800" b="1">
              <a:solidFill>
                <a:schemeClr val="accent6"/>
              </a:solidFill>
              <a:latin typeface="微软雅黑" panose="020B0503020204020204" charset="-122"/>
              <a:ea typeface="微软雅黑" panose="020B0503020204020204" charset="-122"/>
            </a:endParaRPr>
          </a:p>
        </p:txBody>
      </p:sp>
      <p:sp>
        <p:nvSpPr>
          <p:cNvPr id="22" name="矩形 21"/>
          <p:cNvSpPr/>
          <p:nvPr/>
        </p:nvSpPr>
        <p:spPr>
          <a:xfrm>
            <a:off x="5147946" y="36747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03</a:t>
            </a:r>
            <a:endParaRPr lang="en-US" altLang="zh-CN" sz="2800" b="1">
              <a:solidFill>
                <a:schemeClr val="accent6"/>
              </a:solidFill>
              <a:latin typeface="微软雅黑" panose="020B0503020204020204" charset="-122"/>
              <a:ea typeface="微软雅黑" panose="020B0503020204020204" charset="-122"/>
            </a:endParaRPr>
          </a:p>
        </p:txBody>
      </p:sp>
      <p:sp>
        <p:nvSpPr>
          <p:cNvPr id="24" name="矩形 23"/>
          <p:cNvSpPr/>
          <p:nvPr/>
        </p:nvSpPr>
        <p:spPr>
          <a:xfrm>
            <a:off x="5147946" y="49066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04</a:t>
            </a:r>
            <a:endParaRPr lang="en-US" altLang="zh-CN" sz="2800" b="1">
              <a:solidFill>
                <a:schemeClr val="accent6"/>
              </a:solidFill>
              <a:latin typeface="微软雅黑" panose="020B0503020204020204" charset="-122"/>
              <a:ea typeface="微软雅黑" panose="020B0503020204020204" charset="-122"/>
            </a:endParaRPr>
          </a:p>
        </p:txBody>
      </p:sp>
      <p:sp>
        <p:nvSpPr>
          <p:cNvPr id="26" name="文本框 25"/>
          <p:cNvSpPr txBox="1"/>
          <p:nvPr/>
        </p:nvSpPr>
        <p:spPr>
          <a:xfrm>
            <a:off x="6017897" y="2442846"/>
            <a:ext cx="5301615" cy="584775"/>
          </a:xfrm>
          <a:prstGeom prst="rect">
            <a:avLst/>
          </a:prstGeom>
          <a:noFill/>
        </p:spPr>
        <p:txBody>
          <a:bodyPr wrap="square" rtlCol="0">
            <a:spAutoFit/>
          </a:bodyPr>
          <a:lstStyle/>
          <a:p>
            <a:r>
              <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rPr>
              <a:t>作品介绍</a:t>
            </a:r>
            <a:endPar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27" name="文本框 26"/>
          <p:cNvSpPr txBox="1"/>
          <p:nvPr/>
        </p:nvSpPr>
        <p:spPr>
          <a:xfrm>
            <a:off x="6017897" y="3674745"/>
            <a:ext cx="5301615" cy="584775"/>
          </a:xfrm>
          <a:prstGeom prst="rect">
            <a:avLst/>
          </a:prstGeom>
          <a:noFill/>
        </p:spPr>
        <p:txBody>
          <a:bodyPr wrap="square" rtlCol="0">
            <a:spAutoFit/>
          </a:bodyPr>
          <a:lstStyle/>
          <a:p>
            <a:r>
              <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rPr>
              <a:t>作品创新点</a:t>
            </a:r>
            <a:endPar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28" name="文本框 27"/>
          <p:cNvSpPr txBox="1"/>
          <p:nvPr/>
        </p:nvSpPr>
        <p:spPr>
          <a:xfrm>
            <a:off x="6017897" y="4906646"/>
            <a:ext cx="5301615" cy="584775"/>
          </a:xfrm>
          <a:prstGeom prst="rect">
            <a:avLst/>
          </a:prstGeom>
          <a:noFill/>
        </p:spPr>
        <p:txBody>
          <a:bodyPr wrap="square" rtlCol="0">
            <a:spAutoFit/>
          </a:bodyPr>
          <a:lstStyle/>
          <a:p>
            <a:r>
              <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rPr>
              <a:t>实物展示</a:t>
            </a:r>
            <a:endParaRPr lang="zh-CN" altLang="en-US" sz="3200" dirty="0">
              <a:solidFill>
                <a:schemeClr val="tx1">
                  <a:lumMod val="65000"/>
                  <a:lumOff val="35000"/>
                </a:schemeClr>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8924"/>
                                        </p:tgtEl>
                                        <p:attrNameLst>
                                          <p:attrName>style.visibility</p:attrName>
                                        </p:attrNameLst>
                                      </p:cBhvr>
                                      <p:to>
                                        <p:strVal val="visible"/>
                                      </p:to>
                                    </p:set>
                                    <p:anim calcmode="lin" valueType="num">
                                      <p:cBhvr>
                                        <p:cTn id="17" dur="500" fill="hold"/>
                                        <p:tgtEl>
                                          <p:spTgt spid="389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8924"/>
                                        </p:tgtEl>
                                        <p:attrNameLst>
                                          <p:attrName>ppt_y</p:attrName>
                                        </p:attrNameLst>
                                      </p:cBhvr>
                                      <p:tavLst>
                                        <p:tav tm="0">
                                          <p:val>
                                            <p:strVal val="#ppt_y"/>
                                          </p:val>
                                        </p:tav>
                                        <p:tav tm="100000">
                                          <p:val>
                                            <p:strVal val="#ppt_y"/>
                                          </p:val>
                                        </p:tav>
                                      </p:tavLst>
                                    </p:anim>
                                    <p:anim calcmode="lin" valueType="num">
                                      <p:cBhvr>
                                        <p:cTn id="19" dur="500" fill="hold"/>
                                        <p:tgtEl>
                                          <p:spTgt spid="389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89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8924"/>
                                        </p:tgtEl>
                                      </p:cBhvr>
                                    </p:animEffect>
                                  </p:childTnLst>
                                </p:cTn>
                              </p:par>
                            </p:childTnLst>
                          </p:cTn>
                        </p:par>
                        <p:par>
                          <p:cTn id="22" fill="hold">
                            <p:stCondLst>
                              <p:cond delay="1549"/>
                            </p:stCondLst>
                            <p:childTnLst>
                              <p:par>
                                <p:cTn id="23" presetID="53" presetClass="entr" presetSubtype="16"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p:cTn id="25" dur="500" fill="hold"/>
                                        <p:tgtEl>
                                          <p:spTgt spid="46"/>
                                        </p:tgtEl>
                                        <p:attrNameLst>
                                          <p:attrName>ppt_w</p:attrName>
                                        </p:attrNameLst>
                                      </p:cBhvr>
                                      <p:tavLst>
                                        <p:tav tm="0">
                                          <p:val>
                                            <p:fltVal val="0"/>
                                          </p:val>
                                        </p:tav>
                                        <p:tav tm="100000">
                                          <p:val>
                                            <p:strVal val="#ppt_w"/>
                                          </p:val>
                                        </p:tav>
                                      </p:tavLst>
                                    </p:anim>
                                    <p:anim calcmode="lin" valueType="num">
                                      <p:cBhvr>
                                        <p:cTn id="26" dur="500" fill="hold"/>
                                        <p:tgtEl>
                                          <p:spTgt spid="46"/>
                                        </p:tgtEl>
                                        <p:attrNameLst>
                                          <p:attrName>ppt_h</p:attrName>
                                        </p:attrNameLst>
                                      </p:cBhvr>
                                      <p:tavLst>
                                        <p:tav tm="0">
                                          <p:val>
                                            <p:fltVal val="0"/>
                                          </p:val>
                                        </p:tav>
                                        <p:tav tm="100000">
                                          <p:val>
                                            <p:strVal val="#ppt_h"/>
                                          </p:val>
                                        </p:tav>
                                      </p:tavLst>
                                    </p:anim>
                                    <p:animEffect transition="in" filter="fade">
                                      <p:cBhvr>
                                        <p:cTn id="27" dur="500"/>
                                        <p:tgtEl>
                                          <p:spTgt spid="46"/>
                                        </p:tgtEl>
                                      </p:cBhvr>
                                    </p:animEffect>
                                  </p:childTnLst>
                                </p:cTn>
                              </p:par>
                            </p:childTnLst>
                          </p:cTn>
                        </p:par>
                        <p:par>
                          <p:cTn id="28" fill="hold">
                            <p:stCondLst>
                              <p:cond delay="2049"/>
                            </p:stCondLst>
                            <p:childTnLst>
                              <p:par>
                                <p:cTn id="29" presetID="2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edge">
                                      <p:cBhvr>
                                        <p:cTn id="31" dur="500"/>
                                        <p:tgtEl>
                                          <p:spTgt spid="47"/>
                                        </p:tgtEl>
                                      </p:cBhvr>
                                    </p:animEffect>
                                  </p:childTnLst>
                                </p:cTn>
                              </p:par>
                            </p:childTnLst>
                          </p:cTn>
                        </p:par>
                        <p:par>
                          <p:cTn id="32" fill="hold">
                            <p:stCondLst>
                              <p:cond delay="2549"/>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049"/>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549"/>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049"/>
                            </p:stCondLst>
                            <p:childTnLst>
                              <p:par>
                                <p:cTn id="49" presetID="22" presetClass="entr" presetSubtype="8"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4549"/>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5049"/>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5549"/>
                            </p:stCondLst>
                            <p:childTnLst>
                              <p:par>
                                <p:cTn id="63" presetID="53" presetClass="entr" presetSubtype="16"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childTnLst>
                          </p:cTn>
                        </p:par>
                        <p:par>
                          <p:cTn id="68" fill="hold">
                            <p:stCondLst>
                              <p:cond delay="6049"/>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924" grpId="0"/>
      <p:bldP spid="47" grpId="0" bldLvl="0" animBg="1"/>
      <p:bldP spid="46" grpId="0" bldLvl="0" animBg="1"/>
      <p:bldP spid="11" grpId="0" bldLvl="0" animBg="1"/>
      <p:bldP spid="16" grpId="0"/>
      <p:bldP spid="20" grpId="0" bldLvl="0" animBg="1"/>
      <p:bldP spid="22" grpId="0" bldLvl="0" animBg="1"/>
      <p:bldP spid="24" grpId="0" bldLvl="0" animBg="1"/>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dirty="0">
                  <a:solidFill>
                    <a:schemeClr val="bg1"/>
                  </a:solidFill>
                  <a:latin typeface="微软雅黑" panose="020B0503020204020204" charset="-122"/>
                  <a:ea typeface="微软雅黑" panose="020B0503020204020204" charset="-122"/>
                </a:rPr>
                <a:t>03</a:t>
              </a:r>
              <a:endParaRPr lang="en-US" altLang="zh-CN" sz="2400" b="1" dirty="0">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53490" y="181017"/>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作品创新点一</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253490" y="1497775"/>
            <a:ext cx="3436883" cy="3139321"/>
          </a:xfrm>
          <a:prstGeom prst="rect">
            <a:avLst/>
          </a:prstGeom>
          <a:noFill/>
        </p:spPr>
        <p:txBody>
          <a:bodyPr wrap="square" rtlCol="0">
            <a:spAutoFit/>
          </a:bodyPr>
          <a:lstStyle/>
          <a:p>
            <a:r>
              <a:rPr lang="zh-CN" altLang="en-US" dirty="0"/>
              <a:t>创新点：</a:t>
            </a:r>
            <a:r>
              <a:rPr lang="zh-CN" altLang="zh-CN" sz="1800" dirty="0">
                <a:effectLst/>
                <a:latin typeface="等线" panose="02010600030101010101" pitchFamily="2" charset="-122"/>
                <a:ea typeface="宋体" panose="02010600030101010101" pitchFamily="2" charset="-122"/>
                <a:cs typeface="Times New Roman" panose="02020603050405020304" pitchFamily="18" charset="0"/>
              </a:rPr>
              <a:t>一种能够自由调节垄高的垄面装置。</a:t>
            </a:r>
            <a:endParaRPr lang="en-US" altLang="zh-CN" sz="1800" dirty="0">
              <a:effectLst/>
              <a:latin typeface="等线" panose="02010600030101010101" pitchFamily="2" charset="-122"/>
              <a:ea typeface="宋体" panose="02010600030101010101" pitchFamily="2" charset="-122"/>
              <a:cs typeface="Times New Roman" panose="02020603050405020304" pitchFamily="18" charset="0"/>
            </a:endParaRPr>
          </a:p>
          <a:p>
            <a:r>
              <a:rPr lang="zh-CN" altLang="zh-CN" sz="1800" dirty="0">
                <a:effectLst/>
                <a:ea typeface="宋体" panose="02010600030101010101" pitchFamily="2" charset="-122"/>
                <a:cs typeface="Times New Roman" panose="02020603050405020304" pitchFamily="18" charset="0"/>
              </a:rPr>
              <a:t>起垄的高度会根据</a:t>
            </a:r>
            <a:r>
              <a:rPr lang="zh-CN" altLang="zh-CN" sz="1800" i="1" dirty="0">
                <a:effectLst/>
                <a:ea typeface="宋体" panose="02010600030101010101" pitchFamily="2" charset="-122"/>
                <a:cs typeface="Times New Roman" panose="02020603050405020304" pitchFamily="18" charset="0"/>
              </a:rPr>
              <a:t>包括气温、光照、土壤水分和株型等</a:t>
            </a:r>
            <a:r>
              <a:rPr lang="zh-CN" altLang="zh-CN" sz="1800" dirty="0">
                <a:effectLst/>
                <a:ea typeface="宋体" panose="02010600030101010101" pitchFamily="2" charset="-122"/>
                <a:cs typeface="Times New Roman" panose="02020603050405020304" pitchFamily="18" charset="0"/>
              </a:rPr>
              <a:t>。其中</a:t>
            </a:r>
            <a:r>
              <a:rPr lang="en-US" altLang="zh-CN" sz="1800" dirty="0">
                <a:effectLst/>
                <a:ea typeface="宋体" panose="02010600030101010101" pitchFamily="2" charset="-122"/>
                <a:cs typeface="Times New Roman" panose="02020603050405020304" pitchFamily="18" charset="0"/>
              </a:rPr>
              <a:t>,</a:t>
            </a:r>
            <a:r>
              <a:rPr lang="zh-CN" altLang="zh-CN" sz="1800" dirty="0">
                <a:effectLst/>
                <a:ea typeface="宋体" panose="02010600030101010101" pitchFamily="2" charset="-122"/>
                <a:cs typeface="Times New Roman" panose="02020603050405020304" pitchFamily="18" charset="0"/>
              </a:rPr>
              <a:t>气温和光照是影响玉米生长发育的主要因素。因此在温室大棚里种植白萝卜时的垄高和农村外围田地种植白萝卜时的垄高是不一样的</a:t>
            </a:r>
            <a:r>
              <a:rPr lang="zh-CN" altLang="en-US" sz="1800" dirty="0">
                <a:effectLst/>
                <a:ea typeface="宋体" panose="02010600030101010101" pitchFamily="2" charset="-122"/>
                <a:cs typeface="Times New Roman" panose="02020603050405020304" pitchFamily="18" charset="0"/>
              </a:rPr>
              <a:t>。</a:t>
            </a:r>
            <a:endParaRPr lang="en-US" altLang="zh-CN" sz="1800" dirty="0">
              <a:effectLst/>
              <a:ea typeface="宋体" panose="02010600030101010101" pitchFamily="2" charset="-122"/>
              <a:cs typeface="Times New Roman" panose="02020603050405020304" pitchFamily="18" charset="0"/>
            </a:endParaRPr>
          </a:p>
          <a:p>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通过调节齿</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形板</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的位置可以调节起垄的高度。</a:t>
            </a:r>
            <a:endParaRPr lang="zh-CN" altLang="en-US" dirty="0"/>
          </a:p>
        </p:txBody>
      </p:sp>
      <p:pic>
        <p:nvPicPr>
          <p:cNvPr id="10" name="图片 9"/>
          <p:cNvPicPr>
            <a:picLocks noChangeAspect="1"/>
          </p:cNvPicPr>
          <p:nvPr/>
        </p:nvPicPr>
        <p:blipFill>
          <a:blip r:embed="rId1"/>
          <a:stretch>
            <a:fillRect/>
          </a:stretch>
        </p:blipFill>
        <p:spPr>
          <a:xfrm>
            <a:off x="6297997" y="1497775"/>
            <a:ext cx="4397493" cy="3500917"/>
          </a:xfrm>
          <a:prstGeom prst="rect">
            <a:avLst/>
          </a:prstGeom>
        </p:spPr>
      </p:pic>
      <p:cxnSp>
        <p:nvCxnSpPr>
          <p:cNvPr id="14" name="连接符: 曲线 13"/>
          <p:cNvCxnSpPr/>
          <p:nvPr/>
        </p:nvCxnSpPr>
        <p:spPr>
          <a:xfrm flipV="1">
            <a:off x="2549471" y="1890793"/>
            <a:ext cx="4788976" cy="219301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dirty="0">
                  <a:solidFill>
                    <a:schemeClr val="bg1"/>
                  </a:solidFill>
                  <a:latin typeface="微软雅黑" panose="020B0503020204020204" charset="-122"/>
                  <a:ea typeface="微软雅黑" panose="020B0503020204020204" charset="-122"/>
                </a:rPr>
                <a:t>03</a:t>
              </a:r>
              <a:endParaRPr lang="en-US" altLang="zh-CN" sz="2400" b="1" dirty="0">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53490" y="181017"/>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作品创新点二</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408473" y="2210697"/>
            <a:ext cx="3436883" cy="1754326"/>
          </a:xfrm>
          <a:prstGeom prst="rect">
            <a:avLst/>
          </a:prstGeom>
          <a:noFill/>
        </p:spPr>
        <p:txBody>
          <a:bodyPr wrap="square" rtlCol="0">
            <a:spAutoFit/>
          </a:bodyPr>
          <a:lstStyle/>
          <a:p>
            <a:r>
              <a:rPr lang="zh-CN" altLang="en-US" dirty="0"/>
              <a:t>创新点：</a:t>
            </a:r>
            <a:r>
              <a:rPr lang="zh-CN" altLang="zh-CN" sz="1800" dirty="0">
                <a:effectLst/>
                <a:latin typeface="等线" panose="02010600030101010101" pitchFamily="2" charset="-122"/>
                <a:ea typeface="宋体" panose="02010600030101010101" pitchFamily="2" charset="-122"/>
                <a:cs typeface="Times New Roman" panose="02020603050405020304" pitchFamily="18" charset="0"/>
              </a:rPr>
              <a:t>能够实现每穴精准播种</a:t>
            </a:r>
            <a:r>
              <a:rPr lang="en-US" altLang="zh-CN" sz="1800" dirty="0">
                <a:effectLst/>
                <a:latin typeface="等线" panose="02010600030101010101" pitchFamily="2" charset="-122"/>
                <a:ea typeface="宋体" panose="02010600030101010101" pitchFamily="2" charset="-122"/>
                <a:cs typeface="Times New Roman" panose="02020603050405020304" pitchFamily="18" charset="0"/>
              </a:rPr>
              <a:t>3-4</a:t>
            </a:r>
            <a:r>
              <a:rPr lang="zh-CN" altLang="zh-CN" sz="1800" dirty="0">
                <a:effectLst/>
                <a:latin typeface="等线" panose="02010600030101010101" pitchFamily="2" charset="-122"/>
                <a:ea typeface="宋体" panose="02010600030101010101" pitchFamily="2" charset="-122"/>
                <a:cs typeface="Times New Roman" panose="02020603050405020304" pitchFamily="18" charset="0"/>
              </a:rPr>
              <a:t>颗白萝卜种子。</a:t>
            </a:r>
            <a:endParaRPr lang="en-US" altLang="zh-CN" sz="1800" dirty="0">
              <a:effectLst/>
              <a:latin typeface="等线" panose="02010600030101010101" pitchFamily="2" charset="-122"/>
              <a:ea typeface="宋体" panose="02010600030101010101" pitchFamily="2" charset="-122"/>
              <a:cs typeface="Times New Roman" panose="02020603050405020304" pitchFamily="18" charset="0"/>
            </a:endParaRPr>
          </a:p>
          <a:p>
            <a:r>
              <a:rPr lang="zh-CN" altLang="en-US" dirty="0">
                <a:latin typeface="等线" panose="02010600030101010101" pitchFamily="2" charset="-122"/>
                <a:ea typeface="宋体" panose="02010600030101010101" pitchFamily="2" charset="-122"/>
                <a:cs typeface="Times New Roman" panose="02020603050405020304" pitchFamily="18" charset="0"/>
              </a:rPr>
              <a:t>根据小车的车速与每穴要播</a:t>
            </a:r>
            <a:r>
              <a:rPr lang="en-US" altLang="zh-CN" dirty="0">
                <a:latin typeface="等线" panose="02010600030101010101" pitchFamily="2" charset="-122"/>
                <a:ea typeface="宋体" panose="02010600030101010101" pitchFamily="2" charset="-122"/>
                <a:cs typeface="Times New Roman" panose="02020603050405020304" pitchFamily="18" charset="0"/>
              </a:rPr>
              <a:t>3</a:t>
            </a:r>
            <a:r>
              <a:rPr lang="zh-CN" altLang="en-US" dirty="0">
                <a:latin typeface="等线" panose="02010600030101010101" pitchFamily="2" charset="-122"/>
                <a:ea typeface="宋体" panose="02010600030101010101" pitchFamily="2" charset="-122"/>
                <a:cs typeface="Times New Roman" panose="02020603050405020304" pitchFamily="18" charset="0"/>
              </a:rPr>
              <a:t>粒种子的数量，确定电动机的功率从而控制筛选盘的转速，因此实现每穴播种</a:t>
            </a:r>
            <a:r>
              <a:rPr lang="en-US" altLang="zh-CN" dirty="0">
                <a:latin typeface="等线" panose="02010600030101010101" pitchFamily="2" charset="-122"/>
                <a:ea typeface="宋体" panose="02010600030101010101" pitchFamily="2" charset="-122"/>
                <a:cs typeface="Times New Roman" panose="02020603050405020304" pitchFamily="18" charset="0"/>
              </a:rPr>
              <a:t>3</a:t>
            </a:r>
            <a:r>
              <a:rPr lang="zh-CN" altLang="en-US" dirty="0">
                <a:latin typeface="等线" panose="02010600030101010101" pitchFamily="2" charset="-122"/>
                <a:ea typeface="宋体" panose="02010600030101010101" pitchFamily="2" charset="-122"/>
                <a:cs typeface="Times New Roman" panose="02020603050405020304" pitchFamily="18" charset="0"/>
              </a:rPr>
              <a:t>粒白萝卜种子。</a:t>
            </a:r>
            <a:endParaRPr lang="zh-CN" altLang="en-US" dirty="0"/>
          </a:p>
        </p:txBody>
      </p:sp>
      <p:pic>
        <p:nvPicPr>
          <p:cNvPr id="5" name="图片 4" descr="播种盘.40"/>
          <p:cNvPicPr>
            <a:picLocks noChangeAspect="1"/>
          </p:cNvPicPr>
          <p:nvPr/>
        </p:nvPicPr>
        <p:blipFill>
          <a:blip r:embed="rId1"/>
          <a:srcRect l="10042" t="4697" r="5094"/>
          <a:stretch>
            <a:fillRect/>
          </a:stretch>
        </p:blipFill>
        <p:spPr>
          <a:xfrm>
            <a:off x="5509260" y="958215"/>
            <a:ext cx="5695950" cy="51536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dirty="0">
                  <a:solidFill>
                    <a:schemeClr val="bg1"/>
                  </a:solidFill>
                  <a:latin typeface="微软雅黑" panose="020B0503020204020204" charset="-122"/>
                  <a:ea typeface="微软雅黑" panose="020B0503020204020204" charset="-122"/>
                </a:rPr>
                <a:t>03</a:t>
              </a:r>
              <a:endParaRPr lang="en-US" altLang="zh-CN" sz="2400" b="1" dirty="0">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53490" y="181017"/>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应用前景</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5" name="文本框 4"/>
          <p:cNvSpPr txBox="1"/>
          <p:nvPr/>
        </p:nvSpPr>
        <p:spPr>
          <a:xfrm>
            <a:off x="1253490" y="958215"/>
            <a:ext cx="4318151" cy="3139321"/>
          </a:xfrm>
          <a:prstGeom prst="rect">
            <a:avLst/>
          </a:prstGeom>
          <a:noFill/>
        </p:spPr>
        <p:txBody>
          <a:bodyPr wrap="square" rtlCol="0">
            <a:spAutoFit/>
          </a:bodyPr>
          <a:lstStyle/>
          <a:p>
            <a:r>
              <a:rPr lang="en-US" altLang="zh-CN" sz="1800" dirty="0" err="1">
                <a:effectLst/>
                <a:latin typeface="宋体" panose="02010600030101010101" pitchFamily="2" charset="-122"/>
                <a:cs typeface="Times New Roman" panose="02020603050405020304" pitchFamily="18" charset="0"/>
              </a:rPr>
              <a:t>simaw</a:t>
            </a:r>
            <a:r>
              <a:rPr lang="zh-CN" altLang="zh-CN" sz="1800" dirty="0">
                <a:effectLst/>
                <a:ea typeface="宋体" panose="02010600030101010101" pitchFamily="2" charset="-122"/>
                <a:cs typeface="Times New Roman" panose="02020603050405020304" pitchFamily="18" charset="0"/>
              </a:rPr>
              <a:t>从中国的角度来看，</a:t>
            </a:r>
            <a:r>
              <a:rPr lang="en-US" altLang="zh-CN" sz="1800" dirty="0">
                <a:effectLst/>
                <a:ea typeface="宋体" panose="02010600030101010101" pitchFamily="2" charset="-122"/>
                <a:cs typeface="Times New Roman" panose="02020603050405020304" pitchFamily="18" charset="0"/>
              </a:rPr>
              <a:t>2023</a:t>
            </a:r>
            <a:r>
              <a:rPr lang="zh-CN" altLang="zh-CN" sz="1800" dirty="0">
                <a:effectLst/>
                <a:ea typeface="宋体" panose="02010600030101010101" pitchFamily="2" charset="-122"/>
                <a:cs typeface="Times New Roman" panose="02020603050405020304" pitchFamily="18" charset="0"/>
              </a:rPr>
              <a:t>年中国萝卜种植面积及产量也将有所增加。根据国家统计局最新公布的统计数据，</a:t>
            </a:r>
            <a:r>
              <a:rPr lang="en-US" altLang="zh-CN" sz="1800" dirty="0">
                <a:effectLst/>
                <a:ea typeface="宋体" panose="02010600030101010101" pitchFamily="2" charset="-122"/>
                <a:cs typeface="Times New Roman" panose="02020603050405020304" pitchFamily="18" charset="0"/>
              </a:rPr>
              <a:t>2020</a:t>
            </a:r>
            <a:r>
              <a:rPr lang="zh-CN" altLang="zh-CN" sz="1800" dirty="0">
                <a:effectLst/>
                <a:ea typeface="宋体" panose="02010600030101010101" pitchFamily="2" charset="-122"/>
                <a:cs typeface="Times New Roman" panose="02020603050405020304" pitchFamily="18" charset="0"/>
              </a:rPr>
              <a:t>年中国萝卜种植面积约为</a:t>
            </a:r>
            <a:r>
              <a:rPr lang="en-US" altLang="zh-CN" sz="1800" dirty="0">
                <a:effectLst/>
                <a:ea typeface="宋体" panose="02010600030101010101" pitchFamily="2" charset="-122"/>
                <a:cs typeface="Times New Roman" panose="02020603050405020304" pitchFamily="18" charset="0"/>
              </a:rPr>
              <a:t>1.2</a:t>
            </a:r>
            <a:r>
              <a:rPr lang="zh-CN" altLang="zh-CN" sz="1800" dirty="0">
                <a:effectLst/>
                <a:ea typeface="宋体" panose="02010600030101010101" pitchFamily="2" charset="-122"/>
                <a:cs typeface="Times New Roman" panose="02020603050405020304" pitchFamily="18" charset="0"/>
              </a:rPr>
              <a:t>亿亩，产量约为</a:t>
            </a:r>
            <a:r>
              <a:rPr lang="en-US" altLang="zh-CN" sz="1800" dirty="0">
                <a:effectLst/>
                <a:ea typeface="宋体" panose="02010600030101010101" pitchFamily="2" charset="-122"/>
                <a:cs typeface="Times New Roman" panose="02020603050405020304" pitchFamily="18" charset="0"/>
              </a:rPr>
              <a:t>1.81</a:t>
            </a:r>
            <a:r>
              <a:rPr lang="zh-CN" altLang="zh-CN" sz="1800" dirty="0">
                <a:effectLst/>
                <a:ea typeface="宋体" panose="02010600030101010101" pitchFamily="2" charset="-122"/>
                <a:cs typeface="Times New Roman" panose="02020603050405020304" pitchFamily="18" charset="0"/>
              </a:rPr>
              <a:t>万万吨，到</a:t>
            </a:r>
            <a:r>
              <a:rPr lang="en-US" altLang="zh-CN" sz="1800" dirty="0">
                <a:effectLst/>
                <a:ea typeface="宋体" panose="02010600030101010101" pitchFamily="2" charset="-122"/>
                <a:cs typeface="Times New Roman" panose="02020603050405020304" pitchFamily="18" charset="0"/>
              </a:rPr>
              <a:t>2023</a:t>
            </a:r>
            <a:r>
              <a:rPr lang="zh-CN" altLang="zh-CN" sz="1800" dirty="0">
                <a:effectLst/>
                <a:ea typeface="宋体" panose="02010600030101010101" pitchFamily="2" charset="-122"/>
                <a:cs typeface="Times New Roman" panose="02020603050405020304" pitchFamily="18" charset="0"/>
              </a:rPr>
              <a:t>年，中国萝卜种植面积有望达到</a:t>
            </a:r>
            <a:r>
              <a:rPr lang="en-US" altLang="zh-CN" sz="1800" dirty="0">
                <a:effectLst/>
                <a:ea typeface="宋体" panose="02010600030101010101" pitchFamily="2" charset="-122"/>
                <a:cs typeface="Times New Roman" panose="02020603050405020304" pitchFamily="18" charset="0"/>
              </a:rPr>
              <a:t>1.3</a:t>
            </a:r>
            <a:r>
              <a:rPr lang="zh-CN" altLang="zh-CN" sz="1800" dirty="0">
                <a:effectLst/>
                <a:ea typeface="宋体" panose="02010600030101010101" pitchFamily="2" charset="-122"/>
                <a:cs typeface="Times New Roman" panose="02020603050405020304" pitchFamily="18" charset="0"/>
              </a:rPr>
              <a:t>亿亩，产量有望达到</a:t>
            </a:r>
            <a:r>
              <a:rPr lang="en-US" altLang="zh-CN" sz="1800" dirty="0">
                <a:effectLst/>
                <a:ea typeface="宋体" panose="02010600030101010101" pitchFamily="2" charset="-122"/>
                <a:cs typeface="Times New Roman" panose="02020603050405020304" pitchFamily="18" charset="0"/>
              </a:rPr>
              <a:t>2.06</a:t>
            </a:r>
            <a:r>
              <a:rPr lang="zh-CN" altLang="zh-CN" sz="1800" dirty="0">
                <a:effectLst/>
                <a:ea typeface="宋体" panose="02010600030101010101" pitchFamily="2" charset="-122"/>
                <a:cs typeface="Times New Roman" panose="02020603050405020304" pitchFamily="18" charset="0"/>
              </a:rPr>
              <a:t>万万吨，相比</a:t>
            </a:r>
            <a:r>
              <a:rPr lang="en-US" altLang="zh-CN" sz="1800" dirty="0">
                <a:effectLst/>
                <a:ea typeface="宋体" panose="02010600030101010101" pitchFamily="2" charset="-122"/>
                <a:cs typeface="Times New Roman" panose="02020603050405020304" pitchFamily="18" charset="0"/>
              </a:rPr>
              <a:t>2020</a:t>
            </a:r>
            <a:r>
              <a:rPr lang="zh-CN" altLang="zh-CN" sz="1800" dirty="0">
                <a:effectLst/>
                <a:ea typeface="宋体" panose="02010600030101010101" pitchFamily="2" charset="-122"/>
                <a:cs typeface="Times New Roman" panose="02020603050405020304" pitchFamily="18" charset="0"/>
              </a:rPr>
              <a:t>年增长幅度达</a:t>
            </a:r>
            <a:r>
              <a:rPr lang="en-US" altLang="zh-CN" sz="1800" dirty="0">
                <a:effectLst/>
                <a:ea typeface="宋体" panose="02010600030101010101" pitchFamily="2" charset="-122"/>
                <a:cs typeface="Times New Roman" panose="02020603050405020304" pitchFamily="18" charset="0"/>
              </a:rPr>
              <a:t>14.7%</a:t>
            </a:r>
            <a:r>
              <a:rPr lang="zh-CN" altLang="zh-CN" sz="1800" dirty="0">
                <a:effectLst/>
                <a:ea typeface="宋体" panose="02010600030101010101" pitchFamily="2" charset="-122"/>
                <a:cs typeface="Times New Roman" panose="02020603050405020304" pitchFamily="18" charset="0"/>
              </a:rPr>
              <a:t>，表明</a:t>
            </a:r>
            <a:r>
              <a:rPr lang="zh-CN" altLang="zh-CN" sz="1800" dirty="0">
                <a:solidFill>
                  <a:srgbClr val="FF0000"/>
                </a:solidFill>
                <a:effectLst/>
                <a:ea typeface="宋体" panose="02010600030101010101" pitchFamily="2" charset="-122"/>
                <a:cs typeface="Times New Roman" panose="02020603050405020304" pitchFamily="18" charset="0"/>
              </a:rPr>
              <a:t>中国萝卜种植投入将会稳步增加，萝卜种植面积及产量的增长有望对中国萝卜市场的发展产生积极作用。</a:t>
            </a:r>
            <a:br>
              <a:rPr lang="en-US" altLang="zh-CN" sz="1800" dirty="0">
                <a:solidFill>
                  <a:srgbClr val="FF0000"/>
                </a:solidFill>
                <a:effectLst/>
                <a:ea typeface="宋体" panose="02010600030101010101" pitchFamily="2" charset="-122"/>
                <a:cs typeface="Times New Roman" panose="02020603050405020304" pitchFamily="18" charset="0"/>
              </a:rPr>
            </a:br>
            <a:endParaRPr lang="zh-CN" altLang="en-US" dirty="0"/>
          </a:p>
        </p:txBody>
      </p:sp>
      <p:sp>
        <p:nvSpPr>
          <p:cNvPr id="9" name="文本框 8"/>
          <p:cNvSpPr txBox="1"/>
          <p:nvPr/>
        </p:nvSpPr>
        <p:spPr>
          <a:xfrm>
            <a:off x="6439546" y="958215"/>
            <a:ext cx="5067946" cy="3139321"/>
          </a:xfrm>
          <a:prstGeom prst="rect">
            <a:avLst/>
          </a:prstGeom>
          <a:noFill/>
        </p:spPr>
        <p:txBody>
          <a:bodyPr wrap="square" rtlCol="0">
            <a:spAutoFit/>
          </a:bodyPr>
          <a:lstStyle/>
          <a:p>
            <a:pPr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此外，随着人口的增长及饮食消费习惯的改变，</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2023</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年全球及中国的萝卜种植业将迎来蓬勃发展的新机遇。美国国家蔬菜研究所</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(US National Vegetable Research Laboratories)</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负责人哈特曼指出，</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在人口不断增加的背景下，萝卜将持续成为一种常用的蔬菜，而特定种类的萝卜方面，如包括红萝卜、苋菜等将会有更多消费者选择。</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此外，随着温室蔬菜的发展，萝卜也将受到越来越多的追捧，对萝卜供需的总量将呈上升趋势</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3490" y="4003262"/>
            <a:ext cx="4172058" cy="2532921"/>
          </a:xfrm>
          <a:prstGeom prst="rect">
            <a:avLst/>
          </a:pr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1368" y="4003261"/>
            <a:ext cx="4240944" cy="253292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414146" y="1137285"/>
            <a:ext cx="9365615" cy="4583430"/>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640331" y="1965326"/>
            <a:ext cx="6913245" cy="1107996"/>
          </a:xfrm>
          <a:prstGeom prst="rect">
            <a:avLst/>
          </a:prstGeom>
          <a:noFill/>
        </p:spPr>
        <p:txBody>
          <a:bodyPr wrap="square" rtlCol="0">
            <a:spAutoFit/>
          </a:bodyPr>
          <a:lstStyle/>
          <a:p>
            <a:pPr algn="ctr"/>
            <a:r>
              <a:rPr lang="en-US" altLang="zh-CN" sz="6600" b="1">
                <a:solidFill>
                  <a:schemeClr val="bg1"/>
                </a:solidFill>
                <a:latin typeface="微软雅黑" panose="020B0503020204020204" charset="-122"/>
                <a:ea typeface="微软雅黑" panose="020B0503020204020204" charset="-122"/>
              </a:rPr>
              <a:t>THANK YOU</a:t>
            </a:r>
            <a:endParaRPr lang="en-US" altLang="zh-CN" sz="6600" b="1">
              <a:solidFill>
                <a:schemeClr val="bg1"/>
              </a:solidFill>
              <a:latin typeface="微软雅黑" panose="020B0503020204020204" charset="-122"/>
              <a:ea typeface="微软雅黑" panose="020B0503020204020204" charset="-122"/>
            </a:endParaRPr>
          </a:p>
        </p:txBody>
      </p:sp>
      <p:sp>
        <p:nvSpPr>
          <p:cNvPr id="46" name="圆角矩形 45"/>
          <p:cNvSpPr/>
          <p:nvPr/>
        </p:nvSpPr>
        <p:spPr>
          <a:xfrm>
            <a:off x="5345432" y="4745355"/>
            <a:ext cx="1500505" cy="360680"/>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accent6"/>
                </a:solidFill>
                <a:latin typeface="微软雅黑" panose="020B0503020204020204" charset="-122"/>
                <a:ea typeface="微软雅黑" panose="020B0503020204020204" charset="-122"/>
              </a:rPr>
              <a:t>END</a:t>
            </a:r>
            <a:endParaRPr lang="en-US" altLang="zh-CN" b="1">
              <a:solidFill>
                <a:schemeClr val="accent6"/>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1899"/>
                            </p:stCondLst>
                            <p:childTnLst>
                              <p:par>
                                <p:cTn id="17" presetID="53" presetClass="entr" presetSubtype="16"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9" grpId="0"/>
      <p:bldP spid="19" grpId="1"/>
      <p:bldP spid="4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936590"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90006" y="1338449"/>
            <a:ext cx="2247265" cy="1568450"/>
          </a:xfrm>
          <a:prstGeom prst="rect">
            <a:avLst/>
          </a:prstGeom>
          <a:noFill/>
        </p:spPr>
        <p:txBody>
          <a:bodyPr wrap="square" rtlCol="0">
            <a:spAutoFit/>
          </a:bodyPr>
          <a:lstStyle/>
          <a:p>
            <a:pPr algn="ctr"/>
            <a:r>
              <a:rPr lang="en-US" altLang="zh-CN" sz="9600" dirty="0">
                <a:solidFill>
                  <a:schemeClr val="bg1"/>
                </a:solidFill>
              </a:rPr>
              <a:t>01</a:t>
            </a:r>
            <a:endParaRPr lang="en-US" altLang="zh-CN" sz="9600" dirty="0">
              <a:solidFill>
                <a:schemeClr val="bg1"/>
              </a:solidFill>
            </a:endParaRPr>
          </a:p>
        </p:txBody>
      </p:sp>
      <p:sp>
        <p:nvSpPr>
          <p:cNvPr id="14" name="文本框 13"/>
          <p:cNvSpPr txBox="1"/>
          <p:nvPr/>
        </p:nvSpPr>
        <p:spPr>
          <a:xfrm>
            <a:off x="8068749" y="3287110"/>
            <a:ext cx="2914015" cy="584775"/>
          </a:xfrm>
          <a:prstGeom prst="rect">
            <a:avLst/>
          </a:prstGeom>
          <a:noFill/>
        </p:spPr>
        <p:txBody>
          <a:bodyPr wrap="square" rtlCol="0">
            <a:spAutoFit/>
          </a:bodyPr>
          <a:lstStyle/>
          <a:p>
            <a:pPr algn="ctr"/>
            <a:r>
              <a:rPr lang="zh-CN" altLang="en-US" sz="3200" dirty="0">
                <a:solidFill>
                  <a:schemeClr val="bg1"/>
                </a:solidFill>
                <a:latin typeface="宋体" panose="02010600030101010101" pitchFamily="2" charset="-122"/>
                <a:ea typeface="宋体" panose="02010600030101010101" pitchFamily="2" charset="-122"/>
              </a:rPr>
              <a:t>设计背景</a:t>
            </a:r>
            <a:endParaRPr lang="zh-CN" altLang="en-US" sz="320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0" y="1596389"/>
            <a:ext cx="7936590" cy="400341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accent6"/>
                </a:solidFill>
                <a:latin typeface="宋体" panose="02010600030101010101" pitchFamily="2" charset="-122"/>
                <a:ea typeface="宋体" panose="02010600030101010101" pitchFamily="2" charset="-122"/>
              </a:rPr>
              <a:t>项目背景</a:t>
            </a:r>
            <a:endParaRPr lang="en-US" altLang="zh-CN" sz="2000" b="1" dirty="0">
              <a:solidFill>
                <a:schemeClr val="accent6"/>
              </a:solidFill>
              <a:latin typeface="宋体" panose="02010600030101010101" pitchFamily="2" charset="-122"/>
              <a:ea typeface="宋体" panose="02010600030101010101" pitchFamily="2" charset="-122"/>
            </a:endParaRPr>
          </a:p>
        </p:txBody>
      </p:sp>
      <p:sp>
        <p:nvSpPr>
          <p:cNvPr id="2" name="文本框 1"/>
          <p:cNvSpPr txBox="1"/>
          <p:nvPr/>
        </p:nvSpPr>
        <p:spPr>
          <a:xfrm>
            <a:off x="240379" y="1562092"/>
            <a:ext cx="7303421" cy="1323439"/>
          </a:xfrm>
          <a:prstGeom prst="rect">
            <a:avLst/>
          </a:prstGeom>
          <a:noFill/>
        </p:spPr>
        <p:txBody>
          <a:bodyPr wrap="square" rtlCol="0">
            <a:spAutoFit/>
          </a:bodyPr>
          <a:lstStyle/>
          <a:p>
            <a:r>
              <a:rPr lang="zh-CN" altLang="en-US" sz="2000" dirty="0">
                <a:latin typeface="+mn-ea"/>
              </a:rPr>
              <a:t>数据显示，我国萝卜种植面积占世界萝卜总种植面积的</a:t>
            </a:r>
            <a:r>
              <a:rPr lang="en-US" altLang="zh-CN" sz="2000" dirty="0">
                <a:latin typeface="+mn-ea"/>
              </a:rPr>
              <a:t>40%</a:t>
            </a:r>
            <a:r>
              <a:rPr lang="zh-CN" altLang="en-US" sz="2000" dirty="0">
                <a:latin typeface="+mn-ea"/>
              </a:rPr>
              <a:t>左右，总产量则</a:t>
            </a:r>
            <a:r>
              <a:rPr lang="en-US" altLang="zh-CN" sz="2000" dirty="0">
                <a:latin typeface="+mn-ea"/>
              </a:rPr>
              <a:t>33%</a:t>
            </a:r>
            <a:r>
              <a:rPr lang="zh-CN" altLang="en-US" sz="2000" dirty="0">
                <a:latin typeface="+mn-ea"/>
              </a:rPr>
              <a:t>以上，是当之无愧的世界第一大萝卜生产国。</a:t>
            </a:r>
            <a:r>
              <a:rPr lang="zh-CN" altLang="en-US" sz="2000" b="0" i="0" dirty="0">
                <a:solidFill>
                  <a:srgbClr val="191919"/>
                </a:solidFill>
                <a:effectLst/>
                <a:latin typeface="+mn-ea"/>
              </a:rPr>
              <a:t>萝卜是劳动密集型栽培作物，存在着生产季节性强、用工多、人工作业劳动强度大、作业效率低等问题。</a:t>
            </a:r>
            <a:endParaRPr lang="zh-CN" altLang="en-US" sz="2000" dirty="0">
              <a:latin typeface="+mn-ea"/>
            </a:endParaRPr>
          </a:p>
        </p:txBody>
      </p:sp>
      <p:pic>
        <p:nvPicPr>
          <p:cNvPr id="5" name="图片 4"/>
          <p:cNvPicPr>
            <a:picLocks noChangeAspect="1"/>
          </p:cNvPicPr>
          <p:nvPr/>
        </p:nvPicPr>
        <p:blipFill>
          <a:blip r:embed="rId1"/>
          <a:stretch>
            <a:fillRect/>
          </a:stretch>
        </p:blipFill>
        <p:spPr>
          <a:xfrm>
            <a:off x="3336959" y="3570425"/>
            <a:ext cx="4206841" cy="2786723"/>
          </a:xfrm>
          <a:prstGeom prst="rect">
            <a:avLst/>
          </a:prstGeom>
        </p:spPr>
      </p:pic>
      <p:pic>
        <p:nvPicPr>
          <p:cNvPr id="12" name="图片 11"/>
          <p:cNvPicPr>
            <a:picLocks noChangeAspect="1"/>
          </p:cNvPicPr>
          <p:nvPr/>
        </p:nvPicPr>
        <p:blipFill>
          <a:blip r:embed="rId2"/>
          <a:stretch>
            <a:fillRect/>
          </a:stretch>
        </p:blipFill>
        <p:spPr>
          <a:xfrm>
            <a:off x="240379" y="3360030"/>
            <a:ext cx="2810708" cy="320751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dirty="0">
                  <a:solidFill>
                    <a:schemeClr val="bg1"/>
                  </a:solidFill>
                  <a:latin typeface="微软雅黑" panose="020B0503020204020204" charset="-122"/>
                  <a:ea typeface="微软雅黑" panose="020B0503020204020204" charset="-122"/>
                </a:rPr>
                <a:t>01</a:t>
              </a:r>
              <a:endParaRPr lang="en-US" altLang="zh-CN" sz="2400" b="1" dirty="0">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白萝卜栽培技术</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pic>
        <p:nvPicPr>
          <p:cNvPr id="13" name="图片 12"/>
          <p:cNvPicPr>
            <a:picLocks noChangeAspect="1"/>
          </p:cNvPicPr>
          <p:nvPr/>
        </p:nvPicPr>
        <p:blipFill>
          <a:blip r:embed="rId1"/>
          <a:stretch>
            <a:fillRect/>
          </a:stretch>
        </p:blipFill>
        <p:spPr>
          <a:xfrm>
            <a:off x="4531520" y="1108488"/>
            <a:ext cx="3108959" cy="4418773"/>
          </a:xfrm>
          <a:prstGeom prst="rect">
            <a:avLst/>
          </a:prstGeom>
        </p:spPr>
      </p:pic>
      <p:sp>
        <p:nvSpPr>
          <p:cNvPr id="15" name="文本框 14"/>
          <p:cNvSpPr txBox="1"/>
          <p:nvPr/>
        </p:nvSpPr>
        <p:spPr>
          <a:xfrm>
            <a:off x="823008" y="1524286"/>
            <a:ext cx="2552438" cy="2308324"/>
          </a:xfrm>
          <a:prstGeom prst="rect">
            <a:avLst/>
          </a:prstGeom>
          <a:noFill/>
        </p:spPr>
        <p:txBody>
          <a:bodyPr wrap="square" rtlCol="0">
            <a:spAutoFit/>
          </a:bodyPr>
          <a:lstStyle/>
          <a:p>
            <a:r>
              <a:rPr lang="zh-CN" altLang="en-US" sz="1800" dirty="0">
                <a:solidFill>
                  <a:schemeClr val="tx1">
                    <a:lumMod val="65000"/>
                    <a:lumOff val="35000"/>
                  </a:schemeClr>
                </a:solidFill>
                <a:latin typeface="宋体" panose="02010600030101010101" pitchFamily="2" charset="-122"/>
                <a:ea typeface="宋体" panose="02010600030101010101" pitchFamily="2" charset="-122"/>
                <a:sym typeface="+mn-ea"/>
              </a:rPr>
              <a:t>萝卜播种时要严格控制播种深度，一般在</a:t>
            </a:r>
            <a:r>
              <a:rPr lang="en-US" altLang="zh-CN" sz="1800" dirty="0">
                <a:solidFill>
                  <a:srgbClr val="C00000"/>
                </a:solidFill>
                <a:latin typeface="宋体" panose="02010600030101010101" pitchFamily="2" charset="-122"/>
                <a:ea typeface="宋体" panose="02010600030101010101" pitchFamily="2" charset="-122"/>
                <a:sym typeface="+mn-ea"/>
              </a:rPr>
              <a:t>10-15mm</a:t>
            </a:r>
            <a:r>
              <a:rPr lang="zh-CN" altLang="en-US" sz="1800" dirty="0">
                <a:solidFill>
                  <a:schemeClr val="tx1">
                    <a:lumMod val="65000"/>
                    <a:lumOff val="35000"/>
                  </a:schemeClr>
                </a:solidFill>
                <a:latin typeface="宋体" panose="02010600030101010101" pitchFamily="2" charset="-122"/>
                <a:ea typeface="宋体" panose="02010600030101010101" pitchFamily="2" charset="-122"/>
                <a:sym typeface="+mn-ea"/>
              </a:rPr>
              <a:t>左右，播种太深，子叶不能破土而被闷死，播种太浅则在浇灌过程中会将种子冲走导致出苗不全不齐现象。</a:t>
            </a:r>
            <a:endParaRPr lang="zh-CN" altLang="en-US" sz="1600" dirty="0">
              <a:solidFill>
                <a:schemeClr val="tx1">
                  <a:lumMod val="75000"/>
                  <a:lumOff val="25000"/>
                </a:schemeClr>
              </a:solidFill>
              <a:latin typeface="Open Sans" panose="020B0606030504020204" pitchFamily="34" charset="0"/>
              <a:cs typeface="Open Sans" panose="020B0606030504020204" pitchFamily="34" charset="0"/>
            </a:endParaRPr>
          </a:p>
          <a:p>
            <a:endParaRPr lang="zh-CN" altLang="en-US" dirty="0"/>
          </a:p>
        </p:txBody>
      </p:sp>
      <p:sp>
        <p:nvSpPr>
          <p:cNvPr id="16" name="文本框 15"/>
          <p:cNvSpPr txBox="1"/>
          <p:nvPr/>
        </p:nvSpPr>
        <p:spPr>
          <a:xfrm>
            <a:off x="823008" y="1154954"/>
            <a:ext cx="2009961" cy="369332"/>
          </a:xfrm>
          <a:prstGeom prst="rect">
            <a:avLst/>
          </a:prstGeom>
          <a:noFill/>
        </p:spPr>
        <p:txBody>
          <a:bodyPr wrap="square" rtlCol="0">
            <a:spAutoFit/>
          </a:bodyPr>
          <a:lstStyle/>
          <a:p>
            <a:r>
              <a:rPr lang="en-US" altLang="zh-CN" dirty="0">
                <a:latin typeface="宋体" panose="02010600030101010101" pitchFamily="2" charset="-122"/>
                <a:ea typeface="宋体" panose="02010600030101010101" pitchFamily="2" charset="-122"/>
              </a:rPr>
              <a:t>1</a:t>
            </a:r>
            <a:r>
              <a:rPr lang="zh-CN" altLang="en-US" dirty="0"/>
              <a:t>、播种深度</a:t>
            </a:r>
            <a:endParaRPr lang="zh-CN" altLang="en-US" dirty="0"/>
          </a:p>
        </p:txBody>
      </p:sp>
      <p:sp>
        <p:nvSpPr>
          <p:cNvPr id="18" name="文本框 17"/>
          <p:cNvSpPr txBox="1"/>
          <p:nvPr/>
        </p:nvSpPr>
        <p:spPr>
          <a:xfrm>
            <a:off x="837076" y="3854451"/>
            <a:ext cx="2148840" cy="369332"/>
          </a:xfrm>
          <a:prstGeom prst="rect">
            <a:avLst/>
          </a:prstGeom>
          <a:noFill/>
        </p:spPr>
        <p:txBody>
          <a:bodyPr wrap="square" rtlCol="0">
            <a:spAutoFit/>
          </a:bodyPr>
          <a:lstStyle/>
          <a:p>
            <a:r>
              <a:rPr lang="en-US" altLang="zh-CN" dirty="0">
                <a:latin typeface="+mn-ea"/>
              </a:rPr>
              <a:t>2</a:t>
            </a:r>
            <a:r>
              <a:rPr lang="zh-CN" altLang="en-US" dirty="0">
                <a:latin typeface="+mn-ea"/>
              </a:rPr>
              <a:t>、温度</a:t>
            </a:r>
            <a:endParaRPr lang="zh-CN" altLang="en-US" dirty="0">
              <a:latin typeface="+mn-ea"/>
            </a:endParaRPr>
          </a:p>
        </p:txBody>
      </p:sp>
      <p:sp>
        <p:nvSpPr>
          <p:cNvPr id="21" name="文本框 20"/>
          <p:cNvSpPr txBox="1"/>
          <p:nvPr/>
        </p:nvSpPr>
        <p:spPr>
          <a:xfrm>
            <a:off x="823008" y="4285265"/>
            <a:ext cx="3208656" cy="2031325"/>
          </a:xfrm>
          <a:prstGeom prst="rect">
            <a:avLst/>
          </a:prstGeom>
          <a:noFill/>
        </p:spPr>
        <p:txBody>
          <a:bodyPr wrap="square" rtlCol="0">
            <a:spAutoFit/>
          </a:bodyPr>
          <a:lstStyle/>
          <a:p>
            <a:r>
              <a:rPr lang="zh-CN" altLang="en-US" b="0" i="0" dirty="0">
                <a:solidFill>
                  <a:srgbClr val="333333"/>
                </a:solidFill>
                <a:effectLst/>
                <a:latin typeface="宋体" panose="02010600030101010101" pitchFamily="2" charset="-122"/>
                <a:ea typeface="宋体" panose="02010600030101010101" pitchFamily="2" charset="-122"/>
              </a:rPr>
              <a:t>白萝卜属于半耐寒性蔬菜，喜温和凉爽、温差较大的气候。</a:t>
            </a:r>
            <a:r>
              <a:rPr lang="en-US" altLang="zh-CN" b="0" i="0" dirty="0">
                <a:solidFill>
                  <a:srgbClr val="333333"/>
                </a:solidFill>
                <a:effectLst/>
                <a:latin typeface="宋体" panose="02010600030101010101" pitchFamily="2" charset="-122"/>
                <a:ea typeface="宋体" panose="02010600030101010101" pitchFamily="2" charset="-122"/>
              </a:rPr>
              <a:t>2</a:t>
            </a:r>
            <a:r>
              <a:rPr lang="zh-CN" altLang="en-US" b="0" i="0" dirty="0">
                <a:solidFill>
                  <a:srgbClr val="333333"/>
                </a:solidFill>
                <a:effectLst/>
                <a:latin typeface="宋体" panose="02010600030101010101" pitchFamily="2" charset="-122"/>
                <a:ea typeface="宋体" panose="02010600030101010101" pitchFamily="2" charset="-122"/>
              </a:rPr>
              <a:t>至</a:t>
            </a:r>
            <a:r>
              <a:rPr lang="en-US" altLang="zh-CN" b="0" i="0" dirty="0">
                <a:solidFill>
                  <a:srgbClr val="333333"/>
                </a:solidFill>
                <a:effectLst/>
                <a:latin typeface="宋体" panose="02010600030101010101" pitchFamily="2" charset="-122"/>
                <a:ea typeface="宋体" panose="02010600030101010101" pitchFamily="2" charset="-122"/>
              </a:rPr>
              <a:t>3</a:t>
            </a:r>
            <a:r>
              <a:rPr lang="zh-CN" altLang="en-US" b="0" i="0" dirty="0">
                <a:solidFill>
                  <a:srgbClr val="333333"/>
                </a:solidFill>
                <a:effectLst/>
                <a:latin typeface="宋体" panose="02010600030101010101" pitchFamily="2" charset="-122"/>
                <a:ea typeface="宋体" panose="02010600030101010101" pitchFamily="2" charset="-122"/>
              </a:rPr>
              <a:t>摄氏度时种子就可发芽，发芽适宜温度为</a:t>
            </a:r>
            <a:r>
              <a:rPr lang="en-US" altLang="zh-CN" b="0" i="0" dirty="0">
                <a:solidFill>
                  <a:srgbClr val="333333"/>
                </a:solidFill>
                <a:effectLst/>
                <a:latin typeface="宋体" panose="02010600030101010101" pitchFamily="2" charset="-122"/>
                <a:ea typeface="宋体" panose="02010600030101010101" pitchFamily="2" charset="-122"/>
              </a:rPr>
              <a:t>20</a:t>
            </a:r>
            <a:r>
              <a:rPr lang="zh-CN" altLang="en-US" b="0" i="0" dirty="0">
                <a:solidFill>
                  <a:srgbClr val="333333"/>
                </a:solidFill>
                <a:effectLst/>
                <a:latin typeface="宋体" panose="02010600030101010101" pitchFamily="2" charset="-122"/>
                <a:ea typeface="宋体" panose="02010600030101010101" pitchFamily="2" charset="-122"/>
              </a:rPr>
              <a:t>至</a:t>
            </a:r>
            <a:r>
              <a:rPr lang="en-US" altLang="zh-CN" b="0" i="0" dirty="0">
                <a:solidFill>
                  <a:srgbClr val="333333"/>
                </a:solidFill>
                <a:effectLst/>
                <a:latin typeface="宋体" panose="02010600030101010101" pitchFamily="2" charset="-122"/>
                <a:ea typeface="宋体" panose="02010600030101010101" pitchFamily="2" charset="-122"/>
              </a:rPr>
              <a:t>25</a:t>
            </a:r>
            <a:r>
              <a:rPr lang="zh-CN" altLang="en-US" b="0" i="0" dirty="0">
                <a:solidFill>
                  <a:srgbClr val="333333"/>
                </a:solidFill>
                <a:effectLst/>
                <a:latin typeface="宋体" panose="02010600030101010101" pitchFamily="2" charset="-122"/>
                <a:ea typeface="宋体" panose="02010600030101010101" pitchFamily="2" charset="-122"/>
              </a:rPr>
              <a:t>摄氏度。幼苗期可耐</a:t>
            </a:r>
            <a:r>
              <a:rPr lang="en-US" altLang="zh-CN" b="0" i="0" dirty="0">
                <a:solidFill>
                  <a:srgbClr val="333333"/>
                </a:solidFill>
                <a:effectLst/>
                <a:latin typeface="宋体" panose="02010600030101010101" pitchFamily="2" charset="-122"/>
                <a:ea typeface="宋体" panose="02010600030101010101" pitchFamily="2" charset="-122"/>
              </a:rPr>
              <a:t>25</a:t>
            </a:r>
            <a:r>
              <a:rPr lang="zh-CN" altLang="en-US" b="0" i="0" dirty="0">
                <a:solidFill>
                  <a:srgbClr val="333333"/>
                </a:solidFill>
                <a:effectLst/>
                <a:latin typeface="宋体" panose="02010600030101010101" pitchFamily="2" charset="-122"/>
                <a:ea typeface="宋体" panose="02010600030101010101" pitchFamily="2" charset="-122"/>
              </a:rPr>
              <a:t>摄氏度左右高温和短时间零下</a:t>
            </a:r>
            <a:r>
              <a:rPr lang="en-US" altLang="zh-CN" b="0" i="0" dirty="0">
                <a:solidFill>
                  <a:srgbClr val="333333"/>
                </a:solidFill>
                <a:effectLst/>
                <a:latin typeface="宋体" panose="02010600030101010101" pitchFamily="2" charset="-122"/>
                <a:ea typeface="宋体" panose="02010600030101010101" pitchFamily="2" charset="-122"/>
              </a:rPr>
              <a:t>2</a:t>
            </a:r>
            <a:r>
              <a:rPr lang="zh-CN" altLang="en-US" b="0" i="0" dirty="0">
                <a:solidFill>
                  <a:srgbClr val="333333"/>
                </a:solidFill>
                <a:effectLst/>
                <a:latin typeface="宋体" panose="02010600030101010101" pitchFamily="2" charset="-122"/>
                <a:ea typeface="宋体" panose="02010600030101010101" pitchFamily="2" charset="-122"/>
              </a:rPr>
              <a:t>至</a:t>
            </a:r>
            <a:r>
              <a:rPr lang="en-US" altLang="zh-CN" b="0" i="0" dirty="0">
                <a:solidFill>
                  <a:srgbClr val="333333"/>
                </a:solidFill>
                <a:effectLst/>
                <a:latin typeface="宋体" panose="02010600030101010101" pitchFamily="2" charset="-122"/>
                <a:ea typeface="宋体" panose="02010600030101010101" pitchFamily="2" charset="-122"/>
              </a:rPr>
              <a:t>3</a:t>
            </a:r>
            <a:r>
              <a:rPr lang="zh-CN" altLang="en-US" b="0" i="0" dirty="0">
                <a:solidFill>
                  <a:srgbClr val="333333"/>
                </a:solidFill>
                <a:effectLst/>
                <a:latin typeface="宋体" panose="02010600030101010101" pitchFamily="2" charset="-122"/>
                <a:ea typeface="宋体" panose="02010600030101010101" pitchFamily="2" charset="-122"/>
              </a:rPr>
              <a:t>摄氏度的低温。</a:t>
            </a:r>
            <a:endParaRPr lang="zh-CN" altLang="en-US" dirty="0">
              <a:latin typeface="宋体" panose="02010600030101010101" pitchFamily="2" charset="-122"/>
              <a:ea typeface="宋体" panose="02010600030101010101" pitchFamily="2" charset="-122"/>
            </a:endParaRPr>
          </a:p>
        </p:txBody>
      </p:sp>
      <p:sp>
        <p:nvSpPr>
          <p:cNvPr id="24" name="文本框 23"/>
          <p:cNvSpPr txBox="1"/>
          <p:nvPr/>
        </p:nvSpPr>
        <p:spPr>
          <a:xfrm>
            <a:off x="7345680" y="1108488"/>
            <a:ext cx="1394460" cy="369332"/>
          </a:xfrm>
          <a:prstGeom prst="rect">
            <a:avLst/>
          </a:prstGeom>
          <a:noFill/>
        </p:spPr>
        <p:txBody>
          <a:bodyPr wrap="square" rtlCol="0">
            <a:spAutoFit/>
          </a:bodyPr>
          <a:lstStyle/>
          <a:p>
            <a:r>
              <a:rPr lang="en-US" altLang="zh-CN" dirty="0"/>
              <a:t>3</a:t>
            </a:r>
            <a:r>
              <a:rPr lang="zh-CN" altLang="en-US" dirty="0"/>
              <a:t>、水分</a:t>
            </a:r>
            <a:endParaRPr lang="zh-CN" altLang="en-US" dirty="0"/>
          </a:p>
        </p:txBody>
      </p:sp>
      <p:sp>
        <p:nvSpPr>
          <p:cNvPr id="25" name="文本框 24"/>
          <p:cNvSpPr txBox="1"/>
          <p:nvPr/>
        </p:nvSpPr>
        <p:spPr>
          <a:xfrm>
            <a:off x="7303032" y="1477820"/>
            <a:ext cx="3189707" cy="1754326"/>
          </a:xfrm>
          <a:prstGeom prst="rect">
            <a:avLst/>
          </a:prstGeom>
          <a:noFill/>
        </p:spPr>
        <p:txBody>
          <a:bodyPr wrap="square" rtlCol="0">
            <a:spAutoFit/>
          </a:bodyPr>
          <a:lstStyle/>
          <a:p>
            <a:r>
              <a:rPr lang="zh-CN" altLang="en-US" b="0" i="0" dirty="0">
                <a:solidFill>
                  <a:srgbClr val="333333"/>
                </a:solidFill>
                <a:effectLst/>
                <a:latin typeface="宋体" panose="02010600030101010101" pitchFamily="2" charset="-122"/>
                <a:ea typeface="宋体" panose="02010600030101010101" pitchFamily="2" charset="-122"/>
              </a:rPr>
              <a:t>白萝卜虽然根系较深，但叶片较大，故不耐旱。土壤湿度以最大持水量的</a:t>
            </a:r>
            <a:r>
              <a:rPr lang="zh-CN" altLang="en-US" b="0" i="0" dirty="0">
                <a:solidFill>
                  <a:srgbClr val="C00000"/>
                </a:solidFill>
                <a:effectLst/>
                <a:latin typeface="宋体" panose="02010600030101010101" pitchFamily="2" charset="-122"/>
                <a:ea typeface="宋体" panose="02010600030101010101" pitchFamily="2" charset="-122"/>
              </a:rPr>
              <a:t>百分之</a:t>
            </a:r>
            <a:r>
              <a:rPr lang="en-US" altLang="zh-CN" b="0" i="0" dirty="0">
                <a:solidFill>
                  <a:srgbClr val="C00000"/>
                </a:solidFill>
                <a:effectLst/>
                <a:latin typeface="宋体" panose="02010600030101010101" pitchFamily="2" charset="-122"/>
                <a:ea typeface="宋体" panose="02010600030101010101" pitchFamily="2" charset="-122"/>
              </a:rPr>
              <a:t>65</a:t>
            </a:r>
            <a:r>
              <a:rPr lang="zh-CN" altLang="en-US" b="0" i="0" dirty="0">
                <a:solidFill>
                  <a:srgbClr val="C00000"/>
                </a:solidFill>
                <a:effectLst/>
                <a:latin typeface="宋体" panose="02010600030101010101" pitchFamily="2" charset="-122"/>
                <a:ea typeface="宋体" panose="02010600030101010101" pitchFamily="2" charset="-122"/>
              </a:rPr>
              <a:t>至</a:t>
            </a:r>
            <a:r>
              <a:rPr lang="en-US" altLang="zh-CN" b="0" i="0" dirty="0">
                <a:solidFill>
                  <a:srgbClr val="C00000"/>
                </a:solidFill>
                <a:effectLst/>
                <a:latin typeface="宋体" panose="02010600030101010101" pitchFamily="2" charset="-122"/>
                <a:ea typeface="宋体" panose="02010600030101010101" pitchFamily="2" charset="-122"/>
              </a:rPr>
              <a:t>80</a:t>
            </a:r>
            <a:r>
              <a:rPr lang="zh-CN" altLang="en-US" b="0" i="0" dirty="0">
                <a:solidFill>
                  <a:srgbClr val="333333"/>
                </a:solidFill>
                <a:effectLst/>
                <a:latin typeface="宋体" panose="02010600030101010101" pitchFamily="2" charset="-122"/>
                <a:ea typeface="宋体" panose="02010600030101010101" pitchFamily="2" charset="-122"/>
              </a:rPr>
              <a:t>，此时发芽率最高且水分过多，易造成烂根。水分供应不均也容易造成肉质根开裂。 </a:t>
            </a:r>
            <a:endParaRPr lang="zh-CN" altLang="en-US" dirty="0">
              <a:latin typeface="宋体" panose="02010600030101010101" pitchFamily="2" charset="-122"/>
              <a:ea typeface="宋体" panose="02010600030101010101" pitchFamily="2" charset="-122"/>
            </a:endParaRPr>
          </a:p>
        </p:txBody>
      </p:sp>
      <p:sp>
        <p:nvSpPr>
          <p:cNvPr id="41" name="文本框 40"/>
          <p:cNvSpPr txBox="1"/>
          <p:nvPr/>
        </p:nvSpPr>
        <p:spPr>
          <a:xfrm>
            <a:off x="7312018" y="3569045"/>
            <a:ext cx="1756583" cy="369332"/>
          </a:xfrm>
          <a:prstGeom prst="rect">
            <a:avLst/>
          </a:prstGeom>
          <a:noFill/>
        </p:spPr>
        <p:txBody>
          <a:bodyPr wrap="square" rtlCol="0">
            <a:spAutoFit/>
          </a:bodyPr>
          <a:lstStyle/>
          <a:p>
            <a:r>
              <a:rPr lang="en-US" altLang="zh-CN" dirty="0"/>
              <a:t>4</a:t>
            </a:r>
            <a:r>
              <a:rPr lang="zh-CN" altLang="en-US" dirty="0"/>
              <a:t>、每穴种子数</a:t>
            </a:r>
            <a:endParaRPr lang="zh-CN" altLang="en-US" dirty="0"/>
          </a:p>
        </p:txBody>
      </p:sp>
      <p:sp>
        <p:nvSpPr>
          <p:cNvPr id="42" name="文本框 41"/>
          <p:cNvSpPr txBox="1"/>
          <p:nvPr/>
        </p:nvSpPr>
        <p:spPr>
          <a:xfrm>
            <a:off x="7303032" y="4087518"/>
            <a:ext cx="2758440" cy="2585323"/>
          </a:xfrm>
          <a:prstGeom prst="rect">
            <a:avLst/>
          </a:prstGeom>
          <a:noFill/>
        </p:spPr>
        <p:txBody>
          <a:bodyPr wrap="square" rtlCol="0">
            <a:spAutoFit/>
          </a:bodyPr>
          <a:lstStyle/>
          <a:p>
            <a:pPr indent="152400"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可用穴播或条播法进行，每穴中放入</a:t>
            </a:r>
            <a:r>
              <a:rPr lang="en-US"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3-4</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粒种子</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就行，条播的话，要把种子播撒均匀一些，播种后要</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覆土</a:t>
            </a:r>
            <a:r>
              <a:rPr lang="en-US"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2cm</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的深度</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，不要覆土太厚，土壤层太厚的话，种子的出芽速度就会变慢，并且出芽率在一定程度上也会降低。</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dirty="0">
                  <a:solidFill>
                    <a:schemeClr val="bg1"/>
                  </a:solidFill>
                  <a:latin typeface="微软雅黑" panose="020B0503020204020204" charset="-122"/>
                  <a:ea typeface="微软雅黑" panose="020B0503020204020204" charset="-122"/>
                </a:rPr>
                <a:t>01</a:t>
              </a:r>
              <a:endParaRPr lang="en-US" altLang="zh-CN" sz="2400" b="1" dirty="0">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播种作物介绍</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056005" y="1859797"/>
            <a:ext cx="5602638" cy="3416320"/>
          </a:xfrm>
          <a:prstGeom prst="rect">
            <a:avLst/>
          </a:prstGeom>
          <a:noFill/>
        </p:spPr>
        <p:txBody>
          <a:bodyPr wrap="square" rtlCol="0">
            <a:spAutoFit/>
          </a:bodyPr>
          <a:lstStyle/>
          <a:p>
            <a:r>
              <a:rPr lang="zh-CN" altLang="zh-CN" sz="1800" kern="100" dirty="0">
                <a:effectLst/>
                <a:latin typeface="+mn-ea"/>
                <a:cs typeface="Times New Roman" panose="02020603050405020304" pitchFamily="18" charset="0"/>
              </a:rPr>
              <a:t>在众多蔬菜中，萝卜是我国第二大蔬菜，在我国已经有</a:t>
            </a:r>
            <a:r>
              <a:rPr lang="en-US" altLang="zh-CN" sz="1800" kern="100" dirty="0">
                <a:effectLst/>
                <a:latin typeface="+mn-ea"/>
                <a:cs typeface="Times New Roman" panose="02020603050405020304" pitchFamily="18" charset="0"/>
              </a:rPr>
              <a:t>2700</a:t>
            </a:r>
            <a:r>
              <a:rPr lang="zh-CN" altLang="zh-CN" sz="1800" kern="100" dirty="0">
                <a:effectLst/>
                <a:latin typeface="+mn-ea"/>
                <a:cs typeface="Times New Roman" panose="02020603050405020304" pitchFamily="18" charset="0"/>
              </a:rPr>
              <a:t>多年的栽培历史， 类型十分丰富，各生态区域均有适合本区域消费习惯和不同及机械生长的传统地方品种并且可以四季供应，所以对于萝卜生产的机械化实现是很有意义的。白萝卜属于根茎类蔬菜，十字花科萝卜属植物，在我国已有上千年的种植史，是我们的主要蔬菜之一。白萝卜是一种常见的蔬菜，可生食亦可熟食，略带辛辣味，其具有很高的营养、药膳和食用价值。白萝卜营养丰富，兼具食用价值和医疗价值，其味道鲜美，营养丰富，含有芥子油、钙、铁、维生素、</a:t>
            </a:r>
            <a:r>
              <a:rPr lang="en-US" altLang="zh-CN" sz="1800" kern="100" dirty="0">
                <a:effectLst/>
                <a:latin typeface="+mn-ea"/>
                <a:cs typeface="Times New Roman" panose="02020603050405020304" pitchFamily="18" charset="0"/>
              </a:rPr>
              <a:t>C</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B1</a:t>
            </a:r>
            <a:r>
              <a:rPr lang="zh-CN" altLang="zh-CN" sz="1800" kern="100" dirty="0">
                <a:effectLst/>
                <a:latin typeface="+mn-ea"/>
                <a:cs typeface="Times New Roman" panose="02020603050405020304" pitchFamily="18" charset="0"/>
              </a:rPr>
              <a:t>、</a:t>
            </a:r>
            <a:r>
              <a:rPr lang="en-US" altLang="zh-CN" sz="1800" kern="100" dirty="0">
                <a:effectLst/>
                <a:latin typeface="+mn-ea"/>
                <a:cs typeface="Times New Roman" panose="02020603050405020304" pitchFamily="18" charset="0"/>
              </a:rPr>
              <a:t>B2</a:t>
            </a:r>
            <a:r>
              <a:rPr lang="zh-CN" altLang="zh-CN" sz="1800" kern="100" dirty="0">
                <a:effectLst/>
                <a:latin typeface="+mn-ea"/>
                <a:cs typeface="Times New Roman" panose="02020603050405020304" pitchFamily="18" charset="0"/>
              </a:rPr>
              <a:t>等。</a:t>
            </a:r>
            <a:endParaRPr lang="zh-CN" altLang="zh-CN" sz="1800" kern="100" dirty="0">
              <a:effectLst/>
              <a:latin typeface="+mn-ea"/>
              <a:cs typeface="Times New Roman" panose="02020603050405020304" pitchFamily="18" charset="0"/>
            </a:endParaRPr>
          </a:p>
          <a:p>
            <a:endParaRPr lang="zh-CN" altLang="en-US" dirty="0"/>
          </a:p>
        </p:txBody>
      </p:sp>
      <p:sp>
        <p:nvSpPr>
          <p:cNvPr id="5" name="文本框 4"/>
          <p:cNvSpPr txBox="1"/>
          <p:nvPr/>
        </p:nvSpPr>
        <p:spPr>
          <a:xfrm>
            <a:off x="8671301" y="5091451"/>
            <a:ext cx="2962513" cy="369332"/>
          </a:xfrm>
          <a:prstGeom prst="rect">
            <a:avLst/>
          </a:prstGeom>
          <a:noFill/>
        </p:spPr>
        <p:txBody>
          <a:bodyPr wrap="square" rtlCol="0">
            <a:spAutoFit/>
          </a:bodyPr>
          <a:lstStyle/>
          <a:p>
            <a:r>
              <a:rPr lang="zh-CN" altLang="en-US" dirty="0"/>
              <a:t>白萝卜种子图</a:t>
            </a:r>
            <a:endParaRPr lang="zh-CN" altLang="en-US" dirty="0"/>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l="9977" t="16111" r="23724" b="12061"/>
          <a:stretch>
            <a:fillRect/>
          </a:stretch>
        </p:blipFill>
        <p:spPr>
          <a:xfrm>
            <a:off x="6924675" y="1680210"/>
            <a:ext cx="4353560" cy="31883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170180"/>
            <a:ext cx="2846705" cy="400110"/>
          </a:xfrm>
          <a:prstGeom prst="rect">
            <a:avLst/>
          </a:prstGeom>
          <a:noFill/>
        </p:spPr>
        <p:txBody>
          <a:bodyPr wrap="square" rtlCol="0">
            <a:spAutoFit/>
          </a:bodyPr>
          <a:lstStyle/>
          <a:p>
            <a:pPr algn="l"/>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萝卜种植技术</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4165" y="1189355"/>
            <a:ext cx="2897505" cy="3423285"/>
          </a:xfrm>
          <a:prstGeom prst="rect">
            <a:avLst/>
          </a:prstGeom>
        </p:spPr>
      </p:pic>
      <p:sp>
        <p:nvSpPr>
          <p:cNvPr id="23" name="文本框 22"/>
          <p:cNvSpPr txBox="1"/>
          <p:nvPr/>
        </p:nvSpPr>
        <p:spPr>
          <a:xfrm>
            <a:off x="304165" y="4845050"/>
            <a:ext cx="2738755" cy="1753235"/>
          </a:xfrm>
          <a:prstGeom prst="rect">
            <a:avLst/>
          </a:prstGeom>
          <a:noFill/>
        </p:spPr>
        <p:txBody>
          <a:bodyPr wrap="square" rtlCol="0">
            <a:spAutoFit/>
          </a:bodyPr>
          <a:lstStyle/>
          <a:p>
            <a:r>
              <a:rPr lang="zh-CN" altLang="zh-CN" sz="1800" dirty="0">
                <a:effectLst/>
                <a:ea typeface="宋体" panose="02010600030101010101" pitchFamily="2" charset="-122"/>
                <a:cs typeface="Times New Roman" panose="02020603050405020304" pitchFamily="18" charset="0"/>
              </a:rPr>
              <a:t>它有着起垄、播种、覆土、压实、浇水的功能并且是多垄式的。其应用于大型农田的播种工作，现阶段已经发展成熟并且进行大规模的应用</a:t>
            </a:r>
            <a:endParaRPr lang="zh-CN" altLang="en-US" dirty="0"/>
          </a:p>
        </p:txBody>
      </p:sp>
      <p:sp>
        <p:nvSpPr>
          <p:cNvPr id="27" name="文本框 26"/>
          <p:cNvSpPr txBox="1"/>
          <p:nvPr/>
        </p:nvSpPr>
        <p:spPr>
          <a:xfrm>
            <a:off x="4239895" y="4845050"/>
            <a:ext cx="3039110" cy="1476375"/>
          </a:xfrm>
          <a:prstGeom prst="rect">
            <a:avLst/>
          </a:prstGeom>
          <a:noFill/>
        </p:spPr>
        <p:txBody>
          <a:bodyPr wrap="square" rtlCol="0">
            <a:spAutoFit/>
          </a:bodyPr>
          <a:lstStyle/>
          <a:p>
            <a:r>
              <a:rPr lang="zh-CN" altLang="en-US" sz="1800" dirty="0">
                <a:effectLst/>
                <a:latin typeface="等线" panose="02010600030101010101" pitchFamily="2" charset="-122"/>
                <a:ea typeface="宋体" panose="02010600030101010101" pitchFamily="2" charset="-122"/>
                <a:cs typeface="Times New Roman" panose="02020603050405020304" pitchFamily="18" charset="0"/>
              </a:rPr>
              <a:t>气吸式播种机：</a:t>
            </a:r>
            <a:r>
              <a:rPr lang="zh-CN" altLang="zh-CN" sz="1800" dirty="0">
                <a:effectLst/>
                <a:latin typeface="等线" panose="02010600030101010101" pitchFamily="2" charset="-122"/>
                <a:ea typeface="宋体" panose="02010600030101010101" pitchFamily="2" charset="-122"/>
                <a:cs typeface="Times New Roman" panose="02020603050405020304" pitchFamily="18" charset="0"/>
              </a:rPr>
              <a:t>其能够一次性、高效率完成白萝卜的起垄、播种、镇压作业，有效的提高了白萝卜种植的作业效率</a:t>
            </a:r>
            <a:endParaRPr lang="zh-CN" altLang="en-US" dirty="0"/>
          </a:p>
        </p:txBody>
      </p:sp>
      <p:pic>
        <p:nvPicPr>
          <p:cNvPr id="29" name="图片 28"/>
          <p:cNvPicPr>
            <a:picLocks noChangeAspect="1"/>
          </p:cNvPicPr>
          <p:nvPr/>
        </p:nvPicPr>
        <p:blipFill>
          <a:blip r:embed="rId2"/>
          <a:stretch>
            <a:fillRect/>
          </a:stretch>
        </p:blipFill>
        <p:spPr>
          <a:xfrm>
            <a:off x="8940800" y="1223645"/>
            <a:ext cx="2910840" cy="3388995"/>
          </a:xfrm>
          <a:prstGeom prst="rect">
            <a:avLst/>
          </a:prstGeom>
        </p:spPr>
      </p:pic>
      <p:sp>
        <p:nvSpPr>
          <p:cNvPr id="30" name="文本框 29"/>
          <p:cNvSpPr txBox="1"/>
          <p:nvPr/>
        </p:nvSpPr>
        <p:spPr>
          <a:xfrm>
            <a:off x="9105900" y="4949825"/>
            <a:ext cx="2580958" cy="646331"/>
          </a:xfrm>
          <a:prstGeom prst="rect">
            <a:avLst/>
          </a:prstGeom>
          <a:noFill/>
        </p:spPr>
        <p:txBody>
          <a:bodyPr wrap="square" rtlCol="0">
            <a:spAutoFit/>
          </a:bodyPr>
          <a:lstStyle/>
          <a:p>
            <a:r>
              <a:rPr lang="zh-CN" altLang="en-US" dirty="0"/>
              <a:t>步犁加人工点种方式播种萝卜。</a:t>
            </a:r>
            <a:endParaRPr lang="zh-CN" altLang="en-US"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9260" y="1189355"/>
            <a:ext cx="3133725" cy="3431540"/>
          </a:xfrm>
          <a:prstGeom prst="rect">
            <a:avLst/>
          </a:prstGeom>
        </p:spPr>
      </p:pic>
      <p:sp>
        <p:nvSpPr>
          <p:cNvPr id="3" name="左大括号 2"/>
          <p:cNvSpPr/>
          <p:nvPr/>
        </p:nvSpPr>
        <p:spPr>
          <a:xfrm rot="5400000">
            <a:off x="7261354" y="-1628603"/>
            <a:ext cx="1123257" cy="500875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7129221" y="129481"/>
            <a:ext cx="1449092" cy="369332"/>
          </a:xfrm>
          <a:prstGeom prst="rect">
            <a:avLst/>
          </a:prstGeom>
          <a:noFill/>
        </p:spPr>
        <p:txBody>
          <a:bodyPr wrap="square" rtlCol="0">
            <a:spAutoFit/>
          </a:bodyPr>
          <a:lstStyle/>
          <a:p>
            <a:pPr algn="ctr"/>
            <a:r>
              <a:rPr lang="zh-CN" altLang="en-US" dirty="0">
                <a:solidFill>
                  <a:srgbClr val="FF0000"/>
                </a:solidFill>
              </a:rPr>
              <a:t>国内</a:t>
            </a:r>
            <a:endParaRPr lang="zh-CN" altLang="en-US" dirty="0">
              <a:solidFill>
                <a:srgbClr val="FF0000"/>
              </a:solidFill>
            </a:endParaRPr>
          </a:p>
        </p:txBody>
      </p:sp>
      <p:sp>
        <p:nvSpPr>
          <p:cNvPr id="9" name="文本框 8"/>
          <p:cNvSpPr txBox="1"/>
          <p:nvPr/>
        </p:nvSpPr>
        <p:spPr>
          <a:xfrm>
            <a:off x="1081219" y="769671"/>
            <a:ext cx="868177" cy="369332"/>
          </a:xfrm>
          <a:prstGeom prst="rect">
            <a:avLst/>
          </a:prstGeom>
          <a:noFill/>
        </p:spPr>
        <p:txBody>
          <a:bodyPr wrap="square" rtlCol="0">
            <a:spAutoFit/>
          </a:bodyPr>
          <a:lstStyle/>
          <a:p>
            <a:r>
              <a:rPr lang="zh-CN" altLang="en-US" dirty="0">
                <a:solidFill>
                  <a:srgbClr val="FF0000"/>
                </a:solidFill>
              </a:rPr>
              <a:t>国外</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2" name="矩形 1"/>
          <p:cNvSpPr/>
          <p:nvPr/>
        </p:nvSpPr>
        <p:spPr>
          <a:xfrm>
            <a:off x="548640" y="2735580"/>
            <a:ext cx="1790700" cy="69342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萝卜种植技术</a:t>
            </a:r>
            <a:endParaRPr lang="zh-CN" altLang="en-US" dirty="0"/>
          </a:p>
        </p:txBody>
      </p:sp>
      <p:sp>
        <p:nvSpPr>
          <p:cNvPr id="3" name="左大括号 2"/>
          <p:cNvSpPr/>
          <p:nvPr/>
        </p:nvSpPr>
        <p:spPr>
          <a:xfrm>
            <a:off x="2339340" y="1280160"/>
            <a:ext cx="563880" cy="371094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3017520" y="1181100"/>
            <a:ext cx="2278380" cy="369332"/>
          </a:xfrm>
          <a:prstGeom prst="rect">
            <a:avLst/>
          </a:prstGeom>
          <a:noFill/>
        </p:spPr>
        <p:txBody>
          <a:bodyPr wrap="square" rtlCol="0">
            <a:spAutoFit/>
          </a:bodyPr>
          <a:lstStyle/>
          <a:p>
            <a:r>
              <a:rPr lang="zh-CN" altLang="en-US" dirty="0"/>
              <a:t>步犁加人工点种方式</a:t>
            </a:r>
            <a:endParaRPr lang="zh-CN" altLang="en-US" dirty="0"/>
          </a:p>
        </p:txBody>
      </p:sp>
      <p:cxnSp>
        <p:nvCxnSpPr>
          <p:cNvPr id="12" name="直接连接符 11"/>
          <p:cNvCxnSpPr>
            <a:stCxn id="9" idx="3"/>
          </p:cNvCxnSpPr>
          <p:nvPr/>
        </p:nvCxnSpPr>
        <p:spPr>
          <a:xfrm>
            <a:off x="5295900" y="1365766"/>
            <a:ext cx="10287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351270" y="1181100"/>
            <a:ext cx="2446020" cy="369332"/>
          </a:xfrm>
          <a:prstGeom prst="rect">
            <a:avLst/>
          </a:prstGeom>
          <a:noFill/>
        </p:spPr>
        <p:txBody>
          <a:bodyPr wrap="square" rtlCol="0">
            <a:spAutoFit/>
          </a:bodyPr>
          <a:lstStyle/>
          <a:p>
            <a:r>
              <a:rPr lang="zh-CN" altLang="en-US" dirty="0">
                <a:highlight>
                  <a:srgbClr val="FFFF00"/>
                </a:highlight>
              </a:rPr>
              <a:t>费时、费力、效率低</a:t>
            </a:r>
            <a:endParaRPr lang="zh-CN" altLang="en-US" dirty="0">
              <a:highlight>
                <a:srgbClr val="FFFF00"/>
              </a:highlight>
            </a:endParaRPr>
          </a:p>
        </p:txBody>
      </p:sp>
      <p:sp>
        <p:nvSpPr>
          <p:cNvPr id="15" name="文本框 14"/>
          <p:cNvSpPr txBox="1"/>
          <p:nvPr/>
        </p:nvSpPr>
        <p:spPr>
          <a:xfrm>
            <a:off x="2924175" y="2950964"/>
            <a:ext cx="2278380" cy="369332"/>
          </a:xfrm>
          <a:prstGeom prst="rect">
            <a:avLst/>
          </a:prstGeom>
          <a:noFill/>
        </p:spPr>
        <p:txBody>
          <a:bodyPr wrap="square" rtlCol="0">
            <a:spAutoFit/>
          </a:bodyPr>
          <a:lstStyle/>
          <a:p>
            <a:r>
              <a:rPr lang="zh-CN" altLang="en-US" dirty="0"/>
              <a:t>大型播种机</a:t>
            </a:r>
            <a:endParaRPr lang="zh-CN" altLang="en-US" dirty="0"/>
          </a:p>
        </p:txBody>
      </p:sp>
      <p:sp>
        <p:nvSpPr>
          <p:cNvPr id="16" name="文本框 15"/>
          <p:cNvSpPr txBox="1"/>
          <p:nvPr/>
        </p:nvSpPr>
        <p:spPr>
          <a:xfrm>
            <a:off x="2924175" y="4806434"/>
            <a:ext cx="1943100" cy="369332"/>
          </a:xfrm>
          <a:prstGeom prst="rect">
            <a:avLst/>
          </a:prstGeom>
          <a:noFill/>
        </p:spPr>
        <p:txBody>
          <a:bodyPr wrap="square" rtlCol="0">
            <a:spAutoFit/>
          </a:bodyPr>
          <a:lstStyle/>
          <a:p>
            <a:r>
              <a:rPr lang="zh-CN" altLang="en-US" dirty="0"/>
              <a:t>气吸式播种机</a:t>
            </a:r>
            <a:endParaRPr lang="zh-CN" altLang="en-US" dirty="0"/>
          </a:p>
        </p:txBody>
      </p:sp>
      <p:sp>
        <p:nvSpPr>
          <p:cNvPr id="17" name="左大括号 16"/>
          <p:cNvSpPr/>
          <p:nvPr/>
        </p:nvSpPr>
        <p:spPr>
          <a:xfrm>
            <a:off x="4634865" y="2621279"/>
            <a:ext cx="449580" cy="357029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nvSpPr>
        <p:spPr>
          <a:xfrm>
            <a:off x="5223509" y="2473746"/>
            <a:ext cx="5121609" cy="1477328"/>
          </a:xfrm>
          <a:prstGeom prst="rect">
            <a:avLst/>
          </a:prstGeom>
          <a:noFill/>
        </p:spPr>
        <p:txBody>
          <a:bodyPr wrap="square" rtlCol="0">
            <a:spAutoFit/>
          </a:bodyPr>
          <a:lstStyle/>
          <a:p>
            <a:r>
              <a:rPr lang="zh-CN" altLang="en-US" dirty="0"/>
              <a:t>优点：</a:t>
            </a:r>
            <a:r>
              <a:rPr lang="zh-CN" altLang="zh-CN" sz="1800" dirty="0">
                <a:effectLst/>
                <a:ea typeface="宋体" panose="02010600030101010101" pitchFamily="2" charset="-122"/>
                <a:cs typeface="Times New Roman" panose="02020603050405020304" pitchFamily="18" charset="0"/>
              </a:rPr>
              <a:t>它有着起垄、播种、覆土、压实、浇水的功能并且是多垄式的。其应用于大型农田的播种工作，现阶段已经发展成熟并且进行大规模的应用</a:t>
            </a:r>
            <a:r>
              <a:rPr lang="zh-CN" altLang="en-US" sz="1800" dirty="0">
                <a:effectLst/>
                <a:ea typeface="宋体" panose="02010600030101010101" pitchFamily="2" charset="-122"/>
                <a:cs typeface="Times New Roman" panose="02020603050405020304" pitchFamily="18" charset="0"/>
              </a:rPr>
              <a:t>。</a:t>
            </a:r>
            <a:endParaRPr lang="zh-CN" altLang="en-US" dirty="0"/>
          </a:p>
          <a:p>
            <a:endParaRPr lang="zh-CN" altLang="en-US" dirty="0"/>
          </a:p>
        </p:txBody>
      </p:sp>
      <p:sp>
        <p:nvSpPr>
          <p:cNvPr id="20" name="文本框 19"/>
          <p:cNvSpPr txBox="1"/>
          <p:nvPr/>
        </p:nvSpPr>
        <p:spPr>
          <a:xfrm>
            <a:off x="5223509" y="4568904"/>
            <a:ext cx="4404360" cy="923330"/>
          </a:xfrm>
          <a:prstGeom prst="rect">
            <a:avLst/>
          </a:prstGeom>
          <a:noFill/>
        </p:spPr>
        <p:txBody>
          <a:bodyPr wrap="square" rtlCol="0">
            <a:spAutoFit/>
          </a:bodyPr>
          <a:lstStyle/>
          <a:p>
            <a:r>
              <a:rPr lang="zh-CN" altLang="en-US" dirty="0"/>
              <a:t>优点：</a:t>
            </a:r>
            <a:r>
              <a:rPr lang="zh-CN" altLang="zh-CN" sz="1800" dirty="0">
                <a:effectLst/>
                <a:latin typeface="等线" panose="02010600030101010101" pitchFamily="2" charset="-122"/>
                <a:ea typeface="宋体" panose="02010600030101010101" pitchFamily="2" charset="-122"/>
                <a:cs typeface="Times New Roman" panose="02020603050405020304" pitchFamily="18" charset="0"/>
              </a:rPr>
              <a:t>其能够一次性、高效率完成白萝卜的起垄、播种、镇压作业，有效的提高了白萝卜种植的作业效率</a:t>
            </a:r>
            <a:endParaRPr lang="zh-CN" altLang="en-US" dirty="0"/>
          </a:p>
        </p:txBody>
      </p:sp>
      <p:sp>
        <p:nvSpPr>
          <p:cNvPr id="5" name="文本框 4"/>
          <p:cNvSpPr txBox="1"/>
          <p:nvPr/>
        </p:nvSpPr>
        <p:spPr>
          <a:xfrm>
            <a:off x="5223509" y="3627908"/>
            <a:ext cx="4213763" cy="646331"/>
          </a:xfrm>
          <a:prstGeom prst="rect">
            <a:avLst/>
          </a:prstGeom>
          <a:noFill/>
        </p:spPr>
        <p:txBody>
          <a:bodyPr wrap="square" rtlCol="0">
            <a:spAutoFit/>
          </a:bodyPr>
          <a:lstStyle/>
          <a:p>
            <a:r>
              <a:rPr lang="zh-CN" altLang="en-US" dirty="0"/>
              <a:t>缺点：体型过大无法应用于小型农田与小型大棚中。</a:t>
            </a:r>
            <a:endParaRPr lang="zh-CN" altLang="en-US" dirty="0"/>
          </a:p>
        </p:txBody>
      </p:sp>
      <p:sp>
        <p:nvSpPr>
          <p:cNvPr id="13" name="文本框 12"/>
          <p:cNvSpPr txBox="1"/>
          <p:nvPr/>
        </p:nvSpPr>
        <p:spPr>
          <a:xfrm>
            <a:off x="5295900" y="5676900"/>
            <a:ext cx="4141372" cy="923330"/>
          </a:xfrm>
          <a:prstGeom prst="rect">
            <a:avLst/>
          </a:prstGeom>
          <a:noFill/>
        </p:spPr>
        <p:txBody>
          <a:bodyPr wrap="square" rtlCol="0">
            <a:spAutoFit/>
          </a:bodyPr>
          <a:lstStyle/>
          <a:p>
            <a:pPr algn="just"/>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缺点：</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精量播种效率欠佳</a:t>
            </a:r>
            <a:endPar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endParaRPr>
          </a:p>
          <a:p>
            <a:pPr algn="just"/>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起垄效果不理想</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cxnSp>
        <p:nvCxnSpPr>
          <p:cNvPr id="10" name="直接连接符 9"/>
          <p:cNvCxnSpPr/>
          <p:nvPr/>
        </p:nvCxnSpPr>
        <p:spPr>
          <a:xfrm>
            <a:off x="4999990" y="4382135"/>
            <a:ext cx="5874385" cy="0"/>
          </a:xfrm>
          <a:prstGeom prst="line">
            <a:avLst/>
          </a:prstGeom>
          <a:ln w="31750" cap="rnd">
            <a:solidFill>
              <a:schemeClr val="accent2"/>
            </a:solidFill>
            <a:round/>
          </a:ln>
        </p:spPr>
        <p:style>
          <a:lnRef idx="0">
            <a:srgbClr val="FFFFFF"/>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69" y="-6985"/>
            <a:ext cx="699771"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7"/>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endParaRPr lang="en-US" altLang="zh-CN" sz="2400" b="1">
                <a:solidFill>
                  <a:schemeClr val="bg1"/>
                </a:solidFill>
                <a:latin typeface="微软雅黑" panose="020B0503020204020204" charset="-122"/>
                <a:ea typeface="微软雅黑" panose="020B0503020204020204" charset="-122"/>
              </a:endParaRPr>
            </a:p>
          </p:txBody>
        </p:sp>
      </p:grpSp>
      <p:sp>
        <p:nvSpPr>
          <p:cNvPr id="19" name="文本框 18"/>
          <p:cNvSpPr txBox="1"/>
          <p:nvPr/>
        </p:nvSpPr>
        <p:spPr>
          <a:xfrm>
            <a:off x="1279526" y="201235"/>
            <a:ext cx="2846705" cy="400110"/>
          </a:xfrm>
          <a:prstGeom prst="rect">
            <a:avLst/>
          </a:prstGeom>
          <a:noFill/>
        </p:spPr>
        <p:txBody>
          <a:bodyPr wrap="square" rtlCol="0">
            <a:spAutoFit/>
          </a:bodyPr>
          <a:lstStyle/>
          <a:p>
            <a:r>
              <a:rPr lang="zh-CN" altLang="zh-CN" sz="2000" kern="100" dirty="0">
                <a:latin typeface="等线" panose="02010600030101010101" pitchFamily="2" charset="-122"/>
                <a:cs typeface="Times New Roman" panose="02020603050405020304" pitchFamily="18" charset="0"/>
              </a:rPr>
              <a:t>精量播种效率欠佳</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2" name="文本框 21"/>
          <p:cNvSpPr txBox="1"/>
          <p:nvPr/>
        </p:nvSpPr>
        <p:spPr>
          <a:xfrm>
            <a:off x="5812790" y="2215515"/>
            <a:ext cx="1641475" cy="2677656"/>
          </a:xfrm>
          <a:prstGeom prst="rect">
            <a:avLst/>
          </a:prstGeom>
          <a:noFill/>
        </p:spPr>
        <p:txBody>
          <a:bodyPr wrap="square" rtlCol="0">
            <a:spAutoFit/>
          </a:bodyPr>
          <a:lstStyle/>
          <a:p>
            <a:pPr algn="ctr" fontAlgn="auto">
              <a:lnSpc>
                <a:spcPct val="200000"/>
              </a:lnSpc>
            </a:pPr>
            <a:r>
              <a:rPr lang="zh-CN" altLang="en-US" sz="1200" dirty="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5" name="文本框 4"/>
          <p:cNvSpPr txBox="1"/>
          <p:nvPr/>
        </p:nvSpPr>
        <p:spPr>
          <a:xfrm>
            <a:off x="1279526" y="958215"/>
            <a:ext cx="4657240" cy="4801314"/>
          </a:xfrm>
          <a:prstGeom prst="rect">
            <a:avLst/>
          </a:prstGeom>
          <a:noFill/>
        </p:spPr>
        <p:txBody>
          <a:bodyPr wrap="square" rtlCol="0">
            <a:spAutoFit/>
          </a:bodyPr>
          <a:lstStyle/>
          <a:p>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精量播种效率欠佳：</a:t>
            </a:r>
            <a:r>
              <a:rPr lang="zh-CN" altLang="zh-CN" sz="1800" kern="100" dirty="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气吸式白萝卜播种机播种装置的工作原理是风机由发动机带动并运动的，</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其产生的风力使种子在负压的作用下吸附在吸种盘上。田间作业时，播种车的油门难免会有大小的变化。随着油门的大小的变化，供油量发生变化，供油量大，发动机转速快，风机跟着转速加快，风力变大；供油量小，发动机转速慢，风机转速变慢，风力变小。因为风力不稳定，造成吸种孔的吸力不稳定，从而导致出现漏吸和多吸种子现象以致</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漏播</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和</a:t>
            </a:r>
            <a:r>
              <a:rPr lang="zh-CN" altLang="zh-CN" sz="1800" kern="100" dirty="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多播</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大规模种植的时候，漏播和多播现象造成的损失是巨大的，这也是本机器没有得到很好的推广的关键所在。漏播会造成减产，多播会导致白萝卜根茎相互挤压影响产品品质，如若补苗或者间苗的话将会增加劳动力成本。</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pic>
        <p:nvPicPr>
          <p:cNvPr id="10" name="图片 9"/>
          <p:cNvPicPr>
            <a:picLocks noChangeAspect="1"/>
          </p:cNvPicPr>
          <p:nvPr/>
        </p:nvPicPr>
        <p:blipFill>
          <a:blip r:embed="rId1"/>
          <a:stretch>
            <a:fillRect/>
          </a:stretch>
        </p:blipFill>
        <p:spPr>
          <a:xfrm>
            <a:off x="6096000" y="1165664"/>
            <a:ext cx="5563082" cy="2263336"/>
          </a:xfrm>
          <a:prstGeom prst="rect">
            <a:avLst/>
          </a:prstGeom>
        </p:spPr>
      </p:pic>
      <p:sp>
        <p:nvSpPr>
          <p:cNvPr id="12" name="文本框 11"/>
          <p:cNvSpPr txBox="1"/>
          <p:nvPr/>
        </p:nvSpPr>
        <p:spPr>
          <a:xfrm>
            <a:off x="6858000" y="3762970"/>
            <a:ext cx="3905573" cy="923330"/>
          </a:xfrm>
          <a:prstGeom prst="rect">
            <a:avLst/>
          </a:prstGeom>
          <a:noFill/>
        </p:spPr>
        <p:txBody>
          <a:bodyPr wrap="square" rtlCol="0">
            <a:spAutoFit/>
          </a:bodyPr>
          <a:lstStyle/>
          <a:p>
            <a:r>
              <a:rPr lang="zh-CN" altLang="en-US" dirty="0"/>
              <a:t>图为白萝卜出苗情况 红圈为</a:t>
            </a:r>
            <a:r>
              <a:rPr lang="zh-CN" altLang="en-US" dirty="0">
                <a:solidFill>
                  <a:srgbClr val="FF0000"/>
                </a:solidFill>
              </a:rPr>
              <a:t>未出苗</a:t>
            </a:r>
            <a:r>
              <a:rPr lang="zh-CN" altLang="en-US" dirty="0"/>
              <a:t>（漏播）现象 蓝圈为</a:t>
            </a:r>
            <a:r>
              <a:rPr lang="zh-CN" altLang="en-US" dirty="0">
                <a:solidFill>
                  <a:srgbClr val="FF0000"/>
                </a:solidFill>
              </a:rPr>
              <a:t>多出苗</a:t>
            </a:r>
            <a:r>
              <a:rPr lang="zh-CN" altLang="en-US" dirty="0"/>
              <a:t>（多播）现象</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1"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2" grpId="0"/>
      <p:bldP spid="22" grpId="1"/>
    </p:bldLst>
  </p:timing>
</p:sld>
</file>

<file path=ppt/tags/tag1.xml><?xml version="1.0" encoding="utf-8"?>
<p:tagLst xmlns:p="http://schemas.openxmlformats.org/presentationml/2006/main">
  <p:tag name="KSO_WM_MEDIACOVER_FLAG" val="1"/>
  <p:tag name="KSO_WM_UNIT_MEDIACOVER_BTN_STATE" val="1"/>
  <p:tag name="KSO_WM_UNIT_MEDIACOVER_BTNRECT" val="4770*4576*745*745"/>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0.xml><?xml version="1.0" encoding="utf-8"?>
<p:tagLst xmlns:p="http://schemas.openxmlformats.org/presentationml/2006/main">
  <p:tag name="MH" val="20170526002918"/>
  <p:tag name="MH_LIBRARY" val="GRAPHIC"/>
  <p:tag name="MH_TYPE" val="Other"/>
  <p:tag name="MH_ORDER" val="10"/>
</p:tagLst>
</file>

<file path=ppt/tags/tag11.xml><?xml version="1.0" encoding="utf-8"?>
<p:tagLst xmlns:p="http://schemas.openxmlformats.org/presentationml/2006/main">
  <p:tag name="MH" val="20170526002918"/>
  <p:tag name="MH_LIBRARY" val="GRAPHIC"/>
  <p:tag name="MH_TYPE" val="Other"/>
  <p:tag name="MH_ORDER" val="11"/>
</p:tagLst>
</file>

<file path=ppt/tags/tag12.xml><?xml version="1.0" encoding="utf-8"?>
<p:tagLst xmlns:p="http://schemas.openxmlformats.org/presentationml/2006/main">
  <p:tag name="ISPRING_PRESENTATION_TITLE" val="PowerPoint 演示文稿"/>
  <p:tag name="commondata" val="eyJoZGlkIjoiZThhY2ZkZjM1Y2MwOTNiOWQ5OWE2YTU1OWE1ZTNkMTkifQ=="/>
</p:tagLst>
</file>

<file path=ppt/tags/tag2.xml><?xml version="1.0" encoding="utf-8"?>
<p:tagLst xmlns:p="http://schemas.openxmlformats.org/presentationml/2006/main">
  <p:tag name="KSO_WM_MEDIACOVER_FLAG" val="1"/>
  <p:tag name="KSO_WM_UNIT_MEDIACOVER_BTN_STATE" val="1"/>
  <p:tag name="KSO_WM_UNIT_MEDIACOVER_BTNRECT" val="4609*4270*745*745"/>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xml><?xml version="1.0" encoding="utf-8"?>
<p:tagLst xmlns:p="http://schemas.openxmlformats.org/presentationml/2006/main">
  <p:tag name="MH" val="20170526002918"/>
  <p:tag name="MH_LIBRARY" val="GRAPHIC"/>
  <p:tag name="MH_TYPE" val="Other"/>
  <p:tag name="MH_ORDER" val="1"/>
</p:tagLst>
</file>

<file path=ppt/tags/tag4.xml><?xml version="1.0" encoding="utf-8"?>
<p:tagLst xmlns:p="http://schemas.openxmlformats.org/presentationml/2006/main">
  <p:tag name="MH" val="20170526002918"/>
  <p:tag name="MH_LIBRARY" val="GRAPHIC"/>
  <p:tag name="MH_TYPE" val="Other"/>
  <p:tag name="MH_ORDER" val="2"/>
</p:tagLst>
</file>

<file path=ppt/tags/tag5.xml><?xml version="1.0" encoding="utf-8"?>
<p:tagLst xmlns:p="http://schemas.openxmlformats.org/presentationml/2006/main">
  <p:tag name="MH" val="20170526002918"/>
  <p:tag name="MH_LIBRARY" val="GRAPHIC"/>
  <p:tag name="MH_TYPE" val="Other"/>
  <p:tag name="MH_ORDER" val="4"/>
</p:tagLst>
</file>

<file path=ppt/tags/tag6.xml><?xml version="1.0" encoding="utf-8"?>
<p:tagLst xmlns:p="http://schemas.openxmlformats.org/presentationml/2006/main">
  <p:tag name="MH" val="20170526002918"/>
  <p:tag name="MH_LIBRARY" val="GRAPHIC"/>
  <p:tag name="MH_TYPE" val="Other"/>
  <p:tag name="MH_ORDER" val="5"/>
</p:tagLst>
</file>

<file path=ppt/tags/tag7.xml><?xml version="1.0" encoding="utf-8"?>
<p:tagLst xmlns:p="http://schemas.openxmlformats.org/presentationml/2006/main">
  <p:tag name="MH" val="20170526002918"/>
  <p:tag name="MH_LIBRARY" val="GRAPHIC"/>
  <p:tag name="MH_TYPE" val="Other"/>
  <p:tag name="MH_ORDER" val="7"/>
</p:tagLst>
</file>

<file path=ppt/tags/tag8.xml><?xml version="1.0" encoding="utf-8"?>
<p:tagLst xmlns:p="http://schemas.openxmlformats.org/presentationml/2006/main">
  <p:tag name="MH" val="20170526002918"/>
  <p:tag name="MH_LIBRARY" val="GRAPHIC"/>
  <p:tag name="MH_TYPE" val="Other"/>
  <p:tag name="MH_ORDER" val="8"/>
</p:tagLst>
</file>

<file path=ppt/tags/tag9.xml><?xml version="1.0" encoding="utf-8"?>
<p:tagLst xmlns:p="http://schemas.openxmlformats.org/presentationml/2006/main">
  <p:tag name="MH" val="20170526002918"/>
  <p:tag name="MH_LIBRARY" val="GRAPHIC"/>
  <p:tag name="MH_TYPE" val="Other"/>
  <p:tag name="MH_ORDER" val="9"/>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3501</Words>
  <Application>WPS 演示</Application>
  <PresentationFormat>宽屏</PresentationFormat>
  <Paragraphs>216</Paragraphs>
  <Slides>23</Slides>
  <Notes>23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宋体</vt:lpstr>
      <vt:lpstr>Wingdings</vt:lpstr>
      <vt:lpstr>微软雅黑</vt:lpstr>
      <vt:lpstr>Open Sans</vt:lpstr>
      <vt:lpstr>Segoe Print</vt:lpstr>
      <vt:lpstr>等线</vt:lpstr>
      <vt:lpstr>Times New Roman</vt:lpstr>
      <vt:lpstr>Calibri</vt:lpstr>
      <vt:lpstr>Arial Unicode MS</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清新自然</dc:title>
  <dc:creator>第一PPT</dc:creator>
  <cp:keywords>www.1ppt.com</cp:keywords>
  <dc:description>www.1ppt.com</dc:description>
  <cp:lastModifiedBy>胖崽</cp:lastModifiedBy>
  <cp:revision>47</cp:revision>
  <dcterms:created xsi:type="dcterms:W3CDTF">2017-07-04T12:53:00Z</dcterms:created>
  <dcterms:modified xsi:type="dcterms:W3CDTF">2023-11-18T05:27:45Z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4EFBD6CFFD6E4F8F9BEA65BD5D2C7EEF_12</vt:lpwstr>
  </property>
</Properties>
</file>