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2" r:id="rId3"/>
    <p:sldId id="288" r:id="rId4"/>
    <p:sldId id="323" r:id="rId6"/>
    <p:sldId id="333" r:id="rId7"/>
    <p:sldId id="325" r:id="rId8"/>
    <p:sldId id="334" r:id="rId9"/>
    <p:sldId id="326" r:id="rId10"/>
    <p:sldId id="342" r:id="rId11"/>
    <p:sldId id="327" r:id="rId12"/>
    <p:sldId id="330" r:id="rId13"/>
    <p:sldId id="329" r:id="rId14"/>
    <p:sldId id="328" r:id="rId15"/>
    <p:sldId id="300"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版权归B站木卫林所有" id="{4E2020B4-105C-4FFF-A1F3-EC09663B48FF}">
          <p14:sldIdLst>
            <p14:sldId id="322"/>
            <p14:sldId id="288"/>
            <p14:sldId id="323"/>
            <p14:sldId id="333"/>
            <p14:sldId id="325"/>
            <p14:sldId id="334"/>
            <p14:sldId id="326"/>
            <p14:sldId id="342"/>
            <p14:sldId id="327"/>
            <p14:sldId id="330"/>
            <p14:sldId id="329"/>
            <p14:sldId id="328"/>
            <p14:sldId id="300"/>
          </p14:sldIdLst>
        </p14:section>
      </p14:sectionLst>
    </p:ext>
    <p:ext uri="{EFAFB233-063F-42B5-8137-9DF3F51BA10A}">
      <p15:sldGuideLst xmlns:p15="http://schemas.microsoft.com/office/powerpoint/2012/main">
        <p15:guide id="1" orient="horz" pos="212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FAD6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6" autoAdjust="0"/>
    <p:restoredTop sz="94660"/>
  </p:normalViewPr>
  <p:slideViewPr>
    <p:cSldViewPr snapToGrid="0" showGuides="1">
      <p:cViewPr varScale="1">
        <p:scale>
          <a:sx n="102" d="100"/>
          <a:sy n="102" d="100"/>
        </p:scale>
        <p:origin x="300" y="92"/>
      </p:cViewPr>
      <p:guideLst>
        <p:guide orient="horz" pos="212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19.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15CB64-0103-44C8-89C8-8AF8A6F75B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AF8C5-CD06-4A26-A905-95DCAF07F93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97889B9-496A-476E-9C79-B623D32F03B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DAF8C5-CD06-4A26-A905-95DCAF07F93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31B07-1CC9-4FF5-8D01-9008F79E0C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13EBD3-C1F4-4F99-9417-E0D3BF503C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231B07-1CC9-4FF5-8D01-9008F79E0C8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13EBD3-C1F4-4F99-9417-E0D3BF503C93}" type="slidenum">
              <a:rPr lang="zh-CN" altLang="en-US" smtClean="0"/>
            </a:fld>
            <a:endParaRPr lang="zh-CN" altLang="en-US"/>
          </a:p>
        </p:txBody>
      </p:sp>
      <p:sp>
        <p:nvSpPr>
          <p:cNvPr id="7" name="文本框 6"/>
          <p:cNvSpPr txBox="1"/>
          <p:nvPr userDrawn="1"/>
        </p:nvSpPr>
        <p:spPr>
          <a:xfrm rot="9074547" flipH="1" flipV="1">
            <a:off x="-493161" y="513707"/>
            <a:ext cx="400693" cy="107722"/>
          </a:xfrm>
          <a:prstGeom prst="rect">
            <a:avLst/>
          </a:prstGeom>
          <a:noFill/>
        </p:spPr>
        <p:txBody>
          <a:bodyPr wrap="square" rtlCol="0">
            <a:spAutoFit/>
          </a:bodyPr>
          <a:lstStyle/>
          <a:p>
            <a:r>
              <a:rPr lang="zh-CN" altLang="en-US" sz="100" dirty="0">
                <a:solidFill>
                  <a:schemeClr val="bg1">
                    <a:lumMod val="65000"/>
                  </a:schemeClr>
                </a:solidFill>
              </a:rPr>
              <a:t>木卫林</a:t>
            </a:r>
            <a:endParaRPr lang="zh-CN" altLang="en-US" sz="100" dirty="0">
              <a:solidFill>
                <a:schemeClr val="bg1">
                  <a:lumMod val="65000"/>
                </a:scheme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3" Type="http://schemas.openxmlformats.org/officeDocument/2006/relationships/notesSlide" Target="../notesSlides/notesSlide10.xml"/><Relationship Id="rId12" Type="http://schemas.openxmlformats.org/officeDocument/2006/relationships/slideLayout" Target="../slideLayouts/slideLayout1.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tags" Target="../tags/tag3.xml"/><Relationship Id="rId3" Type="http://schemas.openxmlformats.org/officeDocument/2006/relationships/image" Target="../media/image5.png"/><Relationship Id="rId2" Type="http://schemas.openxmlformats.org/officeDocument/2006/relationships/tags" Target="../tags/tag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7.xml"/><Relationship Id="rId7" Type="http://schemas.openxmlformats.org/officeDocument/2006/relationships/image" Target="../media/image9.png"/><Relationship Id="rId6" Type="http://schemas.openxmlformats.org/officeDocument/2006/relationships/tags" Target="../tags/tag6.xml"/><Relationship Id="rId5" Type="http://schemas.openxmlformats.org/officeDocument/2006/relationships/image" Target="../media/image8.png"/><Relationship Id="rId4" Type="http://schemas.openxmlformats.org/officeDocument/2006/relationships/tags" Target="../tags/tag5.xml"/><Relationship Id="rId3" Type="http://schemas.openxmlformats.org/officeDocument/2006/relationships/image" Target="../media/image7.png"/><Relationship Id="rId2" Type="http://schemas.openxmlformats.org/officeDocument/2006/relationships/tags" Target="../tags/tag4.xml"/><Relationship Id="rId11" Type="http://schemas.openxmlformats.org/officeDocument/2006/relationships/notesSlide" Target="../notesSlides/notesSlide4.xml"/><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emf"/><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tags" Target="../tags/tag8.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 y="2128744"/>
            <a:ext cx="12191999" cy="2880000"/>
          </a:xfrm>
          <a:prstGeom prst="rect">
            <a:avLst/>
          </a:prstGeom>
          <a:blipFill>
            <a:blip r:embed="rId1"/>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1" name="文本框 20"/>
          <p:cNvSpPr txBox="1"/>
          <p:nvPr/>
        </p:nvSpPr>
        <p:spPr>
          <a:xfrm>
            <a:off x="1617850" y="2699129"/>
            <a:ext cx="8956298" cy="923330"/>
          </a:xfrm>
          <a:prstGeom prst="rect">
            <a:avLst/>
          </a:prstGeom>
          <a:noFill/>
        </p:spPr>
        <p:txBody>
          <a:bodyPr wrap="none" rtlCol="0">
            <a:spAutoFit/>
          </a:bodyPr>
          <a:lstStyle/>
          <a:p>
            <a:pPr algn="ctr"/>
            <a:r>
              <a:rPr lang="zh-CN" altLang="en-US" sz="5400" b="1" spc="300" dirty="0">
                <a:solidFill>
                  <a:schemeClr val="bg1"/>
                </a:solidFill>
                <a:cs typeface="+mn-ea"/>
                <a:sym typeface="+mn-lt"/>
              </a:rPr>
              <a:t>一种新型模块化大葱移栽机</a:t>
            </a:r>
            <a:endParaRPr lang="zh-CN" altLang="en-US" sz="5400" b="1" spc="300" dirty="0">
              <a:solidFill>
                <a:schemeClr val="bg1"/>
              </a:solidFill>
              <a:cs typeface="+mn-ea"/>
              <a:sym typeface="+mn-lt"/>
            </a:endParaRPr>
          </a:p>
        </p:txBody>
      </p:sp>
      <p:sp>
        <p:nvSpPr>
          <p:cNvPr id="22" name="文本框 21"/>
          <p:cNvSpPr txBox="1"/>
          <p:nvPr/>
        </p:nvSpPr>
        <p:spPr>
          <a:xfrm>
            <a:off x="3544366" y="2183749"/>
            <a:ext cx="5103266" cy="460375"/>
          </a:xfrm>
          <a:prstGeom prst="rect">
            <a:avLst/>
          </a:prstGeom>
          <a:noFill/>
        </p:spPr>
        <p:txBody>
          <a:bodyPr wrap="square" rtlCol="0">
            <a:spAutoFit/>
          </a:bodyPr>
          <a:lstStyle/>
          <a:p>
            <a:pPr algn="ctr"/>
            <a:r>
              <a:rPr lang="zh-CN" altLang="en-US" sz="2400" spc="100" dirty="0">
                <a:solidFill>
                  <a:schemeClr val="bg1"/>
                </a:solidFill>
                <a:cs typeface="+mn-ea"/>
                <a:sym typeface="+mn-lt"/>
              </a:rPr>
              <a:t>湖北汽车工业学院科技学院</a:t>
            </a:r>
            <a:endParaRPr lang="zh-CN" altLang="en-US" sz="2400" spc="100" dirty="0">
              <a:solidFill>
                <a:schemeClr val="bg1"/>
              </a:solidFill>
              <a:cs typeface="+mn-ea"/>
              <a:sym typeface="+mn-lt"/>
            </a:endParaRPr>
          </a:p>
        </p:txBody>
      </p:sp>
      <p:grpSp>
        <p:nvGrpSpPr>
          <p:cNvPr id="2" name="组合 1"/>
          <p:cNvGrpSpPr/>
          <p:nvPr/>
        </p:nvGrpSpPr>
        <p:grpSpPr>
          <a:xfrm>
            <a:off x="3824134" y="634278"/>
            <a:ext cx="4543729" cy="823951"/>
            <a:chOff x="4207857" y="4678046"/>
            <a:chExt cx="3057406" cy="554424"/>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80906"/>
            <a:stretch>
              <a:fillRect/>
            </a:stretch>
          </p:blipFill>
          <p:spPr>
            <a:xfrm>
              <a:off x="4207857" y="4678046"/>
              <a:ext cx="583774" cy="55442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9665"/>
            <a:stretch>
              <a:fillRect/>
            </a:stretch>
          </p:blipFill>
          <p:spPr>
            <a:xfrm>
              <a:off x="4809095" y="4678046"/>
              <a:ext cx="2456168" cy="554424"/>
            </a:xfrm>
            <a:prstGeom prst="rect">
              <a:avLst/>
            </a:prstGeom>
          </p:spPr>
        </p:pic>
      </p:grpSp>
      <p:sp>
        <p:nvSpPr>
          <p:cNvPr id="5" name="文本框 4"/>
          <p:cNvSpPr txBox="1"/>
          <p:nvPr/>
        </p:nvSpPr>
        <p:spPr>
          <a:xfrm>
            <a:off x="1295400" y="5525414"/>
            <a:ext cx="3276600" cy="368300"/>
          </a:xfrm>
          <a:prstGeom prst="rect">
            <a:avLst/>
          </a:prstGeom>
          <a:noFill/>
        </p:spPr>
        <p:txBody>
          <a:bodyPr wrap="square" rtlCol="0">
            <a:spAutoFit/>
          </a:bodyPr>
          <a:lstStyle/>
          <a:p>
            <a:pPr algn="just"/>
            <a:r>
              <a:rPr lang="zh-CN" altLang="en-US" b="1" dirty="0">
                <a:latin typeface="黑体" panose="02010609060101010101" pitchFamily="49" charset="-122"/>
                <a:ea typeface="黑体" panose="02010609060101010101" pitchFamily="49" charset="-122"/>
              </a:rPr>
              <a:t>汇报人： </a:t>
            </a:r>
            <a:r>
              <a:rPr lang="zh-CN" altLang="en-US" dirty="0">
                <a:latin typeface="宋体" panose="02010600030101010101" pitchFamily="2" charset="-122"/>
                <a:ea typeface="宋体" panose="02010600030101010101" pitchFamily="2" charset="-122"/>
              </a:rPr>
              <a:t>张琪、李志森 </a:t>
            </a:r>
            <a:endParaRPr lang="en-US" altLang="zh-CN" b="1" dirty="0">
              <a:latin typeface="黑体" panose="02010609060101010101" pitchFamily="49" charset="-122"/>
              <a:ea typeface="黑体" panose="02010609060101010101" pitchFamily="49" charset="-122"/>
            </a:endParaRPr>
          </a:p>
        </p:txBody>
      </p:sp>
      <p:sp>
        <p:nvSpPr>
          <p:cNvPr id="6" name="文本框 5"/>
          <p:cNvSpPr txBox="1"/>
          <p:nvPr/>
        </p:nvSpPr>
        <p:spPr>
          <a:xfrm>
            <a:off x="8273241" y="5711775"/>
            <a:ext cx="1681480" cy="368300"/>
          </a:xfrm>
          <a:prstGeom prst="rect">
            <a:avLst/>
          </a:prstGeom>
          <a:noFill/>
        </p:spPr>
        <p:txBody>
          <a:bodyPr wrap="none" rtlCol="0">
            <a:spAutoFit/>
          </a:bodyPr>
          <a:lstStyle/>
          <a:p>
            <a:pPr algn="ctr"/>
            <a:r>
              <a:rPr lang="en-US" altLang="zh-CN" b="1" dirty="0">
                <a:latin typeface="黑体" panose="02010609060101010101" pitchFamily="49" charset="-122"/>
                <a:ea typeface="黑体" panose="02010609060101010101" pitchFamily="49" charset="-122"/>
              </a:rPr>
              <a:t>2023</a:t>
            </a:r>
            <a:r>
              <a:rPr lang="zh-CN" altLang="en-US" b="1" dirty="0">
                <a:latin typeface="黑体" panose="02010609060101010101" pitchFamily="49" charset="-122"/>
                <a:ea typeface="黑体" panose="02010609060101010101" pitchFamily="49" charset="-122"/>
              </a:rPr>
              <a:t>年</a:t>
            </a:r>
            <a:r>
              <a:rPr lang="en-US" altLang="zh-CN" b="1" dirty="0">
                <a:latin typeface="黑体" panose="02010609060101010101" pitchFamily="49" charset="-122"/>
                <a:ea typeface="黑体" panose="02010609060101010101" pitchFamily="49" charset="-122"/>
              </a:rPr>
              <a:t>11</a:t>
            </a:r>
            <a:r>
              <a:rPr lang="zh-CN" altLang="en-US" b="1" dirty="0">
                <a:latin typeface="黑体" panose="02010609060101010101" pitchFamily="49" charset="-122"/>
                <a:ea typeface="黑体" panose="02010609060101010101" pitchFamily="49" charset="-122"/>
              </a:rPr>
              <a:t>月</a:t>
            </a:r>
            <a:r>
              <a:rPr lang="en-US" altLang="zh-CN" b="1" dirty="0">
                <a:latin typeface="黑体" panose="02010609060101010101" pitchFamily="49" charset="-122"/>
                <a:ea typeface="黑体" panose="02010609060101010101" pitchFamily="49" charset="-122"/>
              </a:rPr>
              <a:t>8</a:t>
            </a:r>
            <a:r>
              <a:rPr lang="zh-CN" altLang="en-US" b="1" dirty="0">
                <a:latin typeface="黑体" panose="02010609060101010101" pitchFamily="49" charset="-122"/>
                <a:ea typeface="黑体" panose="02010609060101010101" pitchFamily="49" charset="-122"/>
              </a:rPr>
              <a:t>日</a:t>
            </a:r>
            <a:endParaRPr lang="en-US" altLang="zh-CN" b="1" dirty="0">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2.</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作品介绍</a:t>
            </a:r>
            <a:endPar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pic>
        <p:nvPicPr>
          <p:cNvPr id="12" name="图片 11"/>
          <p:cNvPicPr>
            <a:picLocks noChangeAspect="1"/>
          </p:cNvPicPr>
          <p:nvPr/>
        </p:nvPicPr>
        <p:blipFill>
          <a:blip r:embed="rId2"/>
          <a:stretch>
            <a:fillRect/>
          </a:stretch>
        </p:blipFill>
        <p:spPr>
          <a:xfrm>
            <a:off x="7033895" y="1516380"/>
            <a:ext cx="4427855" cy="4725035"/>
          </a:xfrm>
          <a:prstGeom prst="rect">
            <a:avLst/>
          </a:prstGeom>
        </p:spPr>
      </p:pic>
      <p:sp>
        <p:nvSpPr>
          <p:cNvPr id="13" name="文本框 12"/>
          <p:cNvSpPr txBox="1"/>
          <p:nvPr/>
        </p:nvSpPr>
        <p:spPr>
          <a:xfrm>
            <a:off x="1379220" y="2551430"/>
            <a:ext cx="3057525" cy="1754505"/>
          </a:xfrm>
          <a:prstGeom prst="rect">
            <a:avLst/>
          </a:prstGeom>
          <a:noFill/>
        </p:spPr>
        <p:txBody>
          <a:bodyPr wrap="square" rtlCol="0">
            <a:spAutoFit/>
          </a:bodyPr>
          <a:p>
            <a:pPr algn="just"/>
            <a:r>
              <a:rPr lang="zh-CN" altLang="zh-CN" sz="1800" kern="100" dirty="0">
                <a:effectLst/>
                <a:latin typeface="等线" panose="02010600030101010101" charset="-122"/>
                <a:ea typeface="宋体" panose="02010600030101010101" pitchFamily="2" charset="-122"/>
                <a:cs typeface="Times New Roman" panose="02020603050405020304" pitchFamily="18" charset="0"/>
              </a:rPr>
              <a:t>整车传动机构由</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电机、</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圆锥齿轮、</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圆柱齿轮、</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传动轴等组成。运动时由电机带动后轮的圆柱齿轮，圆柱齿轮相互配合带动传动轴转动后传到各个轮上。</a:t>
            </a:r>
            <a:endParaRPr lang="zh-CN" altLang="zh-CN" sz="1800" kern="100" dirty="0">
              <a:effectLst/>
              <a:latin typeface="等线" panose="02010600030101010101" charset="-122"/>
              <a:ea typeface="等线" panose="02010600030101010101" charset="-122"/>
              <a:cs typeface="Times New Roman" panose="02020603050405020304" pitchFamily="18" charset="0"/>
            </a:endParaRPr>
          </a:p>
        </p:txBody>
      </p:sp>
      <p:sp>
        <p:nvSpPr>
          <p:cNvPr id="19" name="文本框 18"/>
          <p:cNvSpPr txBox="1"/>
          <p:nvPr/>
        </p:nvSpPr>
        <p:spPr>
          <a:xfrm>
            <a:off x="916305" y="1353820"/>
            <a:ext cx="2846705" cy="400050"/>
          </a:xfrm>
          <a:prstGeom prst="rect">
            <a:avLst/>
          </a:prstGeom>
          <a:noFill/>
        </p:spPr>
        <p:txBody>
          <a:bodyPr wrap="square" rtlCol="0">
            <a:spAutoFit/>
          </a:bodyPr>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整车传动机构</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2"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203"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2.</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作品介绍</a:t>
            </a:r>
            <a:endParaRPr kumimoji="0" lang="zh-CN" altLang="en-US" sz="3200" b="1"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20" name="MH_Other_1"/>
          <p:cNvSpPr/>
          <p:nvPr>
            <p:custDataLst>
              <p:tags r:id="rId2"/>
            </p:custDataLst>
          </p:nvPr>
        </p:nvSpPr>
        <p:spPr>
          <a:xfrm>
            <a:off x="1115695" y="4425315"/>
            <a:ext cx="856615" cy="8921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000" b="1" dirty="0">
                <a:solidFill>
                  <a:srgbClr val="FFFFFF"/>
                </a:solidFill>
                <a:ea typeface="微软雅黑" panose="020B0503020204020204" charset="-122"/>
              </a:rPr>
              <a:t>起垄</a:t>
            </a:r>
            <a:endParaRPr lang="zh-CN" altLang="en-US" sz="2000" b="1" dirty="0">
              <a:solidFill>
                <a:srgbClr val="FFFFFF"/>
              </a:solidFill>
              <a:ea typeface="微软雅黑" panose="020B0503020204020204" charset="-122"/>
            </a:endParaRPr>
          </a:p>
        </p:txBody>
      </p:sp>
      <p:sp>
        <p:nvSpPr>
          <p:cNvPr id="27" name="MH_Other_2"/>
          <p:cNvSpPr/>
          <p:nvPr>
            <p:custDataLst>
              <p:tags r:id="rId3"/>
            </p:custDataLst>
          </p:nvPr>
        </p:nvSpPr>
        <p:spPr>
          <a:xfrm>
            <a:off x="4429125" y="4517390"/>
            <a:ext cx="887730" cy="8877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000" b="1" dirty="0">
                <a:solidFill>
                  <a:srgbClr val="FFFFFF"/>
                </a:solidFill>
                <a:ea typeface="微软雅黑" panose="020B0503020204020204" charset="-122"/>
              </a:rPr>
              <a:t>移栽</a:t>
            </a:r>
            <a:endParaRPr lang="zh-CN" altLang="en-US" sz="2000" b="1" dirty="0">
              <a:solidFill>
                <a:srgbClr val="FFFFFF"/>
              </a:solidFill>
              <a:ea typeface="微软雅黑" panose="020B0503020204020204" charset="-122"/>
            </a:endParaRPr>
          </a:p>
        </p:txBody>
      </p:sp>
      <p:sp>
        <p:nvSpPr>
          <p:cNvPr id="28" name="MH_Other_4"/>
          <p:cNvSpPr/>
          <p:nvPr>
            <p:custDataLst>
              <p:tags r:id="rId4"/>
            </p:custDataLst>
          </p:nvPr>
        </p:nvSpPr>
        <p:spPr>
          <a:xfrm>
            <a:off x="2791460" y="2192020"/>
            <a:ext cx="939800" cy="939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000" b="1" dirty="0">
                <a:solidFill>
                  <a:srgbClr val="FFFFFF"/>
                </a:solidFill>
                <a:ea typeface="微软雅黑" panose="020B0503020204020204" charset="-122"/>
              </a:rPr>
              <a:t>分苗</a:t>
            </a:r>
            <a:endParaRPr lang="zh-CN" altLang="en-US" sz="2000" b="1" dirty="0">
              <a:solidFill>
                <a:srgbClr val="FFFFFF"/>
              </a:solidFill>
              <a:ea typeface="微软雅黑" panose="020B0503020204020204" charset="-122"/>
            </a:endParaRPr>
          </a:p>
        </p:txBody>
      </p:sp>
      <p:sp>
        <p:nvSpPr>
          <p:cNvPr id="29" name="MH_Other_5"/>
          <p:cNvSpPr/>
          <p:nvPr>
            <p:custDataLst>
              <p:tags r:id="rId5"/>
            </p:custDataLst>
          </p:nvPr>
        </p:nvSpPr>
        <p:spPr>
          <a:xfrm>
            <a:off x="6096000" y="2304415"/>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000" b="1" dirty="0">
                <a:solidFill>
                  <a:srgbClr val="FFFFFF"/>
                </a:solidFill>
                <a:ea typeface="微软雅黑" panose="020B0503020204020204" charset="-122"/>
              </a:rPr>
              <a:t>覆土</a:t>
            </a:r>
            <a:endParaRPr lang="zh-CN" altLang="en-US" sz="2000" b="1" dirty="0">
              <a:solidFill>
                <a:srgbClr val="FFFFFF"/>
              </a:solidFill>
              <a:ea typeface="微软雅黑" panose="020B0503020204020204" charset="-122"/>
            </a:endParaRPr>
          </a:p>
        </p:txBody>
      </p:sp>
      <p:grpSp>
        <p:nvGrpSpPr>
          <p:cNvPr id="30" name="组合 29"/>
          <p:cNvGrpSpPr/>
          <p:nvPr/>
        </p:nvGrpSpPr>
        <p:grpSpPr>
          <a:xfrm>
            <a:off x="1315720" y="3834765"/>
            <a:ext cx="8867775" cy="304165"/>
            <a:chOff x="1993654" y="3780824"/>
            <a:chExt cx="7260543" cy="0"/>
          </a:xfrm>
        </p:grpSpPr>
        <p:cxnSp>
          <p:nvCxnSpPr>
            <p:cNvPr id="31" name="MH_Other_7"/>
            <p:cNvCxnSpPr/>
            <p:nvPr>
              <p:custDataLst>
                <p:tags r:id="rId6"/>
              </p:custDataLst>
            </p:nvPr>
          </p:nvCxnSpPr>
          <p:spPr>
            <a:xfrm rot="19500000">
              <a:off x="1993654" y="3780824"/>
              <a:ext cx="1685484"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2" name="MH_Other_8"/>
            <p:cNvCxnSpPr/>
            <p:nvPr>
              <p:custDataLst>
                <p:tags r:id="rId7"/>
              </p:custDataLst>
            </p:nvPr>
          </p:nvCxnSpPr>
          <p:spPr>
            <a:xfrm rot="2100000" flipV="1">
              <a:off x="3385827" y="3780824"/>
              <a:ext cx="1685482"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33" name="MH_Other_9"/>
            <p:cNvCxnSpPr/>
            <p:nvPr>
              <p:custDataLst>
                <p:tags r:id="rId8"/>
              </p:custDataLst>
            </p:nvPr>
          </p:nvCxnSpPr>
          <p:spPr>
            <a:xfrm rot="19500000">
              <a:off x="4782246" y="3780824"/>
              <a:ext cx="1685484" cy="0"/>
            </a:xfrm>
            <a:prstGeom prst="line">
              <a:avLst/>
            </a:prstGeom>
            <a:ln w="38100">
              <a:solidFill>
                <a:schemeClr val="accent3"/>
              </a:solidFill>
              <a:headEnd type="oval" w="lg" len="lg"/>
            </a:ln>
          </p:spPr>
          <p:style>
            <a:lnRef idx="1">
              <a:schemeClr val="accent1"/>
            </a:lnRef>
            <a:fillRef idx="0">
              <a:schemeClr val="accent1"/>
            </a:fillRef>
            <a:effectRef idx="0">
              <a:schemeClr val="accent1"/>
            </a:effectRef>
            <a:fontRef idx="minor">
              <a:schemeClr val="tx1"/>
            </a:fontRef>
          </p:style>
        </p:cxnSp>
        <p:cxnSp>
          <p:nvCxnSpPr>
            <p:cNvPr id="34" name="MH_Other_10"/>
            <p:cNvCxnSpPr/>
            <p:nvPr>
              <p:custDataLst>
                <p:tags r:id="rId9"/>
              </p:custDataLst>
            </p:nvPr>
          </p:nvCxnSpPr>
          <p:spPr>
            <a:xfrm rot="2100000" flipV="1">
              <a:off x="6174419" y="3780824"/>
              <a:ext cx="1685482"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35" name="MH_Other_11"/>
            <p:cNvCxnSpPr/>
            <p:nvPr>
              <p:custDataLst>
                <p:tags r:id="rId10"/>
              </p:custDataLst>
            </p:nvPr>
          </p:nvCxnSpPr>
          <p:spPr>
            <a:xfrm rot="19500000">
              <a:off x="7568715" y="3780824"/>
              <a:ext cx="1685482" cy="0"/>
            </a:xfrm>
            <a:prstGeom prst="line">
              <a:avLst/>
            </a:prstGeom>
            <a:ln w="38100">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5786755" y="1463040"/>
            <a:ext cx="3328035" cy="922020"/>
          </a:xfrm>
          <a:prstGeom prst="rect">
            <a:avLst/>
          </a:prstGeom>
          <a:noFill/>
        </p:spPr>
        <p:txBody>
          <a:bodyPr wrap="square" rtlCol="0">
            <a:spAutoFit/>
          </a:bodyPr>
          <a:p>
            <a:r>
              <a:rPr lang="zh-CN" altLang="en-US" dirty="0"/>
              <a:t>电机带动齿轮使各个齿轮相互配合带动覆土臂做往复运动完成覆土。</a:t>
            </a:r>
            <a:endParaRPr lang="zh-CN" altLang="en-US" dirty="0"/>
          </a:p>
        </p:txBody>
      </p:sp>
      <p:sp>
        <p:nvSpPr>
          <p:cNvPr id="37" name="文本框 36"/>
          <p:cNvSpPr txBox="1"/>
          <p:nvPr/>
        </p:nvSpPr>
        <p:spPr>
          <a:xfrm>
            <a:off x="389255" y="5317490"/>
            <a:ext cx="3158490" cy="1236345"/>
          </a:xfrm>
          <a:prstGeom prst="rect">
            <a:avLst/>
          </a:prstGeom>
          <a:noFill/>
        </p:spPr>
        <p:txBody>
          <a:bodyPr wrap="square" rtlCol="0">
            <a:noAutofit/>
          </a:bodyPr>
          <a:p>
            <a:r>
              <a:rPr lang="zh-CN" altLang="en-US" dirty="0"/>
              <a:t>在播种前小车前方的垄面成型装置先进行起垄，后锥形块在垄面上开一个</a:t>
            </a:r>
            <a:r>
              <a:rPr lang="en-US" altLang="zh-CN" dirty="0"/>
              <a:t>(10</a:t>
            </a:r>
            <a:r>
              <a:rPr lang="zh-CN" altLang="en-US" dirty="0"/>
              <a:t>一</a:t>
            </a:r>
            <a:r>
              <a:rPr lang="en-US" altLang="zh-CN" dirty="0"/>
              <a:t>15</a:t>
            </a:r>
            <a:r>
              <a:rPr lang="zh-CN" altLang="en-US" dirty="0"/>
              <a:t>） </a:t>
            </a:r>
            <a:r>
              <a:rPr lang="en-US" altLang="zh-CN" dirty="0"/>
              <a:t>mm</a:t>
            </a:r>
            <a:r>
              <a:rPr lang="zh-CN" altLang="en-US" dirty="0"/>
              <a:t>的槽。</a:t>
            </a:r>
            <a:endParaRPr lang="zh-CN" altLang="en-US" dirty="0"/>
          </a:p>
        </p:txBody>
      </p:sp>
      <p:sp>
        <p:nvSpPr>
          <p:cNvPr id="38" name="文本框 37"/>
          <p:cNvSpPr txBox="1"/>
          <p:nvPr/>
        </p:nvSpPr>
        <p:spPr>
          <a:xfrm>
            <a:off x="1877695" y="1271270"/>
            <a:ext cx="3439160" cy="922020"/>
          </a:xfrm>
          <a:prstGeom prst="rect">
            <a:avLst/>
          </a:prstGeom>
          <a:noFill/>
        </p:spPr>
        <p:txBody>
          <a:bodyPr wrap="square" rtlCol="0">
            <a:spAutoFit/>
          </a:bodyPr>
          <a:p>
            <a:r>
              <a:rPr lang="zh-CN" altLang="en-US" dirty="0"/>
              <a:t>移栽装置在根据小车的车速和晒盘的转速控制每次从漏斗内落下大葱</a:t>
            </a:r>
            <a:r>
              <a:rPr lang="zh-CN" altLang="en-US" dirty="0"/>
              <a:t>葱苗</a:t>
            </a:r>
            <a:endParaRPr lang="zh-CN" altLang="en-US" dirty="0"/>
          </a:p>
        </p:txBody>
      </p:sp>
      <p:sp>
        <p:nvSpPr>
          <p:cNvPr id="41" name="MH_Other_4"/>
          <p:cNvSpPr/>
          <p:nvPr>
            <p:custDataLst>
              <p:tags r:id="rId11"/>
            </p:custDataLst>
          </p:nvPr>
        </p:nvSpPr>
        <p:spPr>
          <a:xfrm>
            <a:off x="7910830" y="4517390"/>
            <a:ext cx="939800" cy="939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000" b="1" dirty="0">
                <a:solidFill>
                  <a:srgbClr val="FFFFFF"/>
                </a:solidFill>
                <a:ea typeface="微软雅黑" panose="020B0503020204020204" charset="-122"/>
              </a:rPr>
              <a:t>分苗</a:t>
            </a:r>
            <a:endParaRPr lang="zh-CN" altLang="en-US" sz="2000" b="1" dirty="0">
              <a:solidFill>
                <a:srgbClr val="FFFFFF"/>
              </a:solidFill>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7" grpId="0" bldLvl="0" animBg="1"/>
      <p:bldP spid="28" grpId="0" bldLvl="0" animBg="1"/>
      <p:bldP spid="29" grpId="0" bldLvl="0" animBg="1"/>
      <p:bldP spid="4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3.</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创新点</a:t>
            </a:r>
            <a:endPar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6" name="文本框 5"/>
          <p:cNvSpPr txBox="1"/>
          <p:nvPr/>
        </p:nvSpPr>
        <p:spPr>
          <a:xfrm>
            <a:off x="572135" y="2858135"/>
            <a:ext cx="3436620" cy="2584450"/>
          </a:xfrm>
          <a:prstGeom prst="rect">
            <a:avLst/>
          </a:prstGeom>
          <a:noFill/>
        </p:spPr>
        <p:txBody>
          <a:bodyPr wrap="square" rtlCol="0">
            <a:spAutoFit/>
          </a:bodyPr>
          <a:p>
            <a:r>
              <a:rPr lang="zh-CN" altLang="en-US" dirty="0"/>
              <a:t>创新点</a:t>
            </a:r>
            <a:r>
              <a:rPr lang="en-US" altLang="zh-CN" dirty="0"/>
              <a:t>1</a:t>
            </a:r>
            <a:r>
              <a:rPr lang="zh-CN" altLang="en-US" dirty="0"/>
              <a:t>：</a:t>
            </a:r>
            <a:r>
              <a:rPr lang="zh-CN" altLang="zh-CN" sz="1800" dirty="0">
                <a:effectLst/>
                <a:latin typeface="等线" panose="02010600030101010101" charset="-122"/>
                <a:ea typeface="宋体" panose="02010600030101010101" pitchFamily="2" charset="-122"/>
                <a:cs typeface="Times New Roman" panose="02020603050405020304" pitchFamily="18" charset="0"/>
              </a:rPr>
              <a:t>一种能够自由调节垄高的垄面装置。</a:t>
            </a:r>
            <a:endParaRPr lang="en-US" altLang="zh-CN" sz="1800" dirty="0">
              <a:effectLst/>
              <a:latin typeface="等线" panose="02010600030101010101" charset="-122"/>
              <a:ea typeface="宋体" panose="02010600030101010101" pitchFamily="2" charset="-122"/>
              <a:cs typeface="Times New Roman" panose="02020603050405020304" pitchFamily="18" charset="0"/>
            </a:endParaRPr>
          </a:p>
          <a:p>
            <a:r>
              <a:rPr lang="zh-CN" altLang="zh-CN" sz="1800" dirty="0">
                <a:effectLst/>
                <a:ea typeface="宋体" panose="02010600030101010101" pitchFamily="2" charset="-122"/>
                <a:cs typeface="Times New Roman" panose="02020603050405020304" pitchFamily="18" charset="0"/>
              </a:rPr>
              <a:t>起垄的高度会根据</a:t>
            </a:r>
            <a:r>
              <a:rPr lang="zh-CN" altLang="zh-CN" sz="1800" i="1" dirty="0">
                <a:effectLst/>
                <a:ea typeface="宋体" panose="02010600030101010101" pitchFamily="2" charset="-122"/>
                <a:cs typeface="Times New Roman" panose="02020603050405020304" pitchFamily="18" charset="0"/>
              </a:rPr>
              <a:t>包括气温、光照、土壤水分和株型等</a:t>
            </a:r>
            <a:r>
              <a:rPr lang="zh-CN" altLang="zh-CN" sz="1800" dirty="0">
                <a:effectLst/>
                <a:ea typeface="宋体" panose="02010600030101010101" pitchFamily="2" charset="-122"/>
                <a:cs typeface="Times New Roman" panose="02020603050405020304" pitchFamily="18" charset="0"/>
              </a:rPr>
              <a:t>。其中</a:t>
            </a:r>
            <a:r>
              <a:rPr lang="en-US" altLang="zh-CN" sz="1800" dirty="0">
                <a:effectLst/>
                <a:ea typeface="宋体" panose="02010600030101010101" pitchFamily="2" charset="-122"/>
                <a:cs typeface="Times New Roman" panose="02020603050405020304" pitchFamily="18" charset="0"/>
              </a:rPr>
              <a:t>,</a:t>
            </a:r>
            <a:r>
              <a:rPr lang="zh-CN" altLang="zh-CN" sz="1800" dirty="0">
                <a:effectLst/>
                <a:ea typeface="宋体" panose="02010600030101010101" pitchFamily="2" charset="-122"/>
                <a:cs typeface="Times New Roman" panose="02020603050405020304" pitchFamily="18" charset="0"/>
              </a:rPr>
              <a:t>气温和光照是影响大葱生长发育的主要因素。因此在不同地区移植时的垄高</a:t>
            </a:r>
            <a:r>
              <a:rPr lang="zh-CN" altLang="en-US" sz="1800" dirty="0">
                <a:effectLst/>
                <a:ea typeface="宋体" panose="02010600030101010101" pitchFamily="2" charset="-122"/>
                <a:cs typeface="Times New Roman" panose="02020603050405020304" pitchFamily="18" charset="0"/>
              </a:rPr>
              <a:t>是不同的。</a:t>
            </a:r>
            <a:endParaRPr lang="zh-CN" altLang="en-US" sz="1800" dirty="0">
              <a:effectLst/>
              <a:ea typeface="宋体" panose="02010600030101010101" pitchFamily="2" charset="-122"/>
              <a:cs typeface="Times New Roman" panose="02020603050405020304" pitchFamily="18" charset="0"/>
            </a:endParaRPr>
          </a:p>
          <a:p>
            <a:r>
              <a:rPr lang="zh-CN" altLang="zh-CN" sz="1800" kern="100" dirty="0">
                <a:effectLst/>
                <a:latin typeface="等线" panose="02010600030101010101" charset="-122"/>
                <a:ea typeface="宋体" panose="02010600030101010101" pitchFamily="2" charset="-122"/>
                <a:cs typeface="Times New Roman" panose="02020603050405020304" pitchFamily="18" charset="0"/>
              </a:rPr>
              <a:t>通过调节齿</a:t>
            </a:r>
            <a:r>
              <a:rPr lang="zh-CN" altLang="en-US" sz="1800" kern="100" dirty="0">
                <a:effectLst/>
                <a:latin typeface="等线" panose="02010600030101010101" charset="-122"/>
                <a:ea typeface="宋体" panose="02010600030101010101" pitchFamily="2" charset="-122"/>
                <a:cs typeface="Times New Roman" panose="02020603050405020304" pitchFamily="18" charset="0"/>
              </a:rPr>
              <a:t>形板</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的位置可以调节起垄的高度。</a:t>
            </a:r>
            <a:endParaRPr lang="zh-CN" altLang="en-US" dirty="0"/>
          </a:p>
        </p:txBody>
      </p:sp>
      <p:pic>
        <p:nvPicPr>
          <p:cNvPr id="10" name="图片 9"/>
          <p:cNvPicPr>
            <a:picLocks noChangeAspect="1"/>
          </p:cNvPicPr>
          <p:nvPr/>
        </p:nvPicPr>
        <p:blipFill>
          <a:blip r:embed="rId2"/>
          <a:stretch>
            <a:fillRect/>
          </a:stretch>
        </p:blipFill>
        <p:spPr>
          <a:xfrm>
            <a:off x="5405755" y="3169285"/>
            <a:ext cx="4397375" cy="35007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 y="1722505"/>
            <a:ext cx="12192000" cy="3090565"/>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文本框 4"/>
          <p:cNvSpPr txBox="1"/>
          <p:nvPr/>
        </p:nvSpPr>
        <p:spPr>
          <a:xfrm>
            <a:off x="1387018" y="2875002"/>
            <a:ext cx="9417963" cy="1107996"/>
          </a:xfrm>
          <a:prstGeom prst="rect">
            <a:avLst/>
          </a:prstGeom>
          <a:noFill/>
        </p:spPr>
        <p:txBody>
          <a:bodyPr wrap="square" rtlCol="0">
            <a:spAutoFit/>
          </a:bodyPr>
          <a:lstStyle/>
          <a:p>
            <a:r>
              <a:rPr lang="zh-CN" altLang="en-US" sz="6600" b="1" spc="600" dirty="0">
                <a:solidFill>
                  <a:schemeClr val="bg1"/>
                </a:solidFill>
                <a:latin typeface="阿里巴巴普惠体 B"/>
                <a:ea typeface="阿里巴巴普惠体 R" panose="00020600040101010101"/>
              </a:rPr>
              <a:t>恳请各位老师批评指正</a:t>
            </a:r>
            <a:endParaRPr lang="en-US" altLang="zh-CN" sz="6600" b="1" spc="600" dirty="0">
              <a:solidFill>
                <a:schemeClr val="bg1"/>
              </a:solidFill>
              <a:latin typeface="阿里巴巴普惠体 B"/>
              <a:ea typeface="阿里巴巴普惠体 R" panose="00020600040101010101"/>
            </a:endParaRPr>
          </a:p>
        </p:txBody>
      </p:sp>
      <p:grpSp>
        <p:nvGrpSpPr>
          <p:cNvPr id="2" name="组合 1"/>
          <p:cNvGrpSpPr/>
          <p:nvPr/>
        </p:nvGrpSpPr>
        <p:grpSpPr>
          <a:xfrm>
            <a:off x="3482690" y="1863699"/>
            <a:ext cx="4540820" cy="823951"/>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 y="-1"/>
            <a:ext cx="12192001" cy="2147085"/>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 name="组合 2"/>
          <p:cNvGrpSpPr/>
          <p:nvPr/>
        </p:nvGrpSpPr>
        <p:grpSpPr>
          <a:xfrm>
            <a:off x="4872850" y="511937"/>
            <a:ext cx="2222781" cy="1286087"/>
            <a:chOff x="907123" y="423672"/>
            <a:chExt cx="2222781" cy="1286087"/>
          </a:xfrm>
        </p:grpSpPr>
        <p:sp>
          <p:nvSpPr>
            <p:cNvPr id="4" name="文本框 3"/>
            <p:cNvSpPr txBox="1"/>
            <p:nvPr/>
          </p:nvSpPr>
          <p:spPr>
            <a:xfrm>
              <a:off x="907123" y="423672"/>
              <a:ext cx="2222781"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600" normalizeH="0" baseline="0" noProof="0" dirty="0">
                  <a:ln>
                    <a:noFill/>
                  </a:ln>
                  <a:solidFill>
                    <a:srgbClr val="FFFFFF"/>
                  </a:solidFill>
                  <a:effectLst/>
                  <a:uLnTx/>
                  <a:uFillTx/>
                  <a:latin typeface="阿里巴巴普惠体 B"/>
                  <a:ea typeface="阿里巴巴普惠体 B"/>
                  <a:cs typeface="+mn-cs"/>
                </a:rPr>
                <a:t>目 录</a:t>
              </a:r>
              <a:endParaRPr kumimoji="0" lang="zh-CN" altLang="en-US" sz="5400" b="0" i="0" u="none" strike="noStrike" kern="1200" cap="none" spc="600" normalizeH="0" baseline="0" noProof="0" dirty="0">
                <a:ln>
                  <a:noFill/>
                </a:ln>
                <a:solidFill>
                  <a:srgbClr val="FFFFFF"/>
                </a:solidFill>
                <a:effectLst/>
                <a:uLnTx/>
                <a:uFillTx/>
                <a:latin typeface="阿里巴巴普惠体 B"/>
                <a:ea typeface="阿里巴巴普惠体 B"/>
                <a:cs typeface="+mn-cs"/>
              </a:endParaRPr>
            </a:p>
          </p:txBody>
        </p:sp>
        <p:sp>
          <p:nvSpPr>
            <p:cNvPr id="2" name="文本框 1"/>
            <p:cNvSpPr txBox="1"/>
            <p:nvPr/>
          </p:nvSpPr>
          <p:spPr>
            <a:xfrm>
              <a:off x="1030588" y="1371205"/>
              <a:ext cx="1975851" cy="338554"/>
            </a:xfrm>
            <a:prstGeom prst="rect">
              <a:avLst/>
            </a:prstGeom>
            <a:noFill/>
          </p:spPr>
          <p:txBody>
            <a:bodyPr wrap="square" rtlCol="0">
              <a:spAutoFit/>
            </a:bodyPr>
            <a:lstStyle/>
            <a:p>
              <a:pPr algn="l"/>
              <a:r>
                <a:rPr lang="en-US" altLang="zh-CN" sz="1600" b="1" spc="600" dirty="0">
                  <a:solidFill>
                    <a:schemeClr val="bg1"/>
                  </a:solidFill>
                  <a:latin typeface="OPPOSans L" panose="00020600040101010101" pitchFamily="18" charset="-122"/>
                  <a:ea typeface="OPPOSans L" panose="00020600040101010101" pitchFamily="18" charset="-122"/>
                  <a:cs typeface="OPPOSans L" panose="00020600040101010101" pitchFamily="18" charset="-122"/>
                </a:rPr>
                <a:t>CONTENTS</a:t>
              </a:r>
              <a:endParaRPr lang="zh-CN" altLang="en-US" sz="1600" b="1" spc="600" dirty="0">
                <a:solidFill>
                  <a:schemeClr val="bg1"/>
                </a:solidFill>
                <a:latin typeface="OPPOSans L" panose="00020600040101010101" pitchFamily="18" charset="-122"/>
                <a:ea typeface="OPPOSans L" panose="00020600040101010101" pitchFamily="18" charset="-122"/>
                <a:cs typeface="OPPOSans L" panose="00020600040101010101" pitchFamily="18" charset="-122"/>
              </a:endParaRPr>
            </a:p>
          </p:txBody>
        </p:sp>
      </p:grpSp>
      <p:grpSp>
        <p:nvGrpSpPr>
          <p:cNvPr id="14" name="组合 13"/>
          <p:cNvGrpSpPr>
            <a:grpSpLocks noChangeAspect="1"/>
          </p:cNvGrpSpPr>
          <p:nvPr/>
        </p:nvGrpSpPr>
        <p:grpSpPr>
          <a:xfrm>
            <a:off x="2739491" y="2748478"/>
            <a:ext cx="5364808" cy="902398"/>
            <a:chOff x="1538642" y="2870242"/>
            <a:chExt cx="3734448" cy="580370"/>
          </a:xfrm>
        </p:grpSpPr>
        <p:cxnSp>
          <p:nvCxnSpPr>
            <p:cNvPr id="99" name="直接连接符 98"/>
            <p:cNvCxnSpPr/>
            <p:nvPr/>
          </p:nvCxnSpPr>
          <p:spPr>
            <a:xfrm>
              <a:off x="2369657" y="3380450"/>
              <a:ext cx="2088043"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538642" y="2870242"/>
              <a:ext cx="783000" cy="580370"/>
              <a:chOff x="1538642" y="2768950"/>
              <a:chExt cx="842554" cy="624512"/>
            </a:xfrm>
          </p:grpSpPr>
          <p:sp>
            <p:nvSpPr>
              <p:cNvPr id="12" name="矩形: 圆角 11"/>
              <p:cNvSpPr/>
              <p:nvPr/>
            </p:nvSpPr>
            <p:spPr>
              <a:xfrm>
                <a:off x="1538642" y="2768950"/>
                <a:ext cx="624512" cy="624512"/>
              </a:xfrm>
              <a:prstGeom prst="roundRect">
                <a:avLst/>
              </a:prstGeom>
              <a:solidFill>
                <a:srgbClr val="6FA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92D050"/>
                  </a:solidFill>
                </a:endParaRPr>
              </a:p>
            </p:txBody>
          </p:sp>
          <p:sp>
            <p:nvSpPr>
              <p:cNvPr id="5" name="文本框 4"/>
              <p:cNvSpPr txBox="1"/>
              <p:nvPr/>
            </p:nvSpPr>
            <p:spPr>
              <a:xfrm>
                <a:off x="1641893" y="2896684"/>
                <a:ext cx="739303" cy="496778"/>
              </a:xfrm>
              <a:prstGeom prst="rect">
                <a:avLst/>
              </a:prstGeom>
              <a:noFill/>
            </p:spPr>
            <p:txBody>
              <a:bodyPr wrap="square" rtlCol="0">
                <a:spAutoFit/>
              </a:bodyPr>
              <a:lstStyle/>
              <a:p>
                <a:r>
                  <a:rPr lang="en-US" altLang="zh-CN"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8" name="文本框 7"/>
            <p:cNvSpPr txBox="1"/>
            <p:nvPr/>
          </p:nvSpPr>
          <p:spPr>
            <a:xfrm>
              <a:off x="2321642" y="2931987"/>
              <a:ext cx="2951448" cy="376093"/>
            </a:xfrm>
            <a:prstGeom prst="rect">
              <a:avLst/>
            </a:prstGeom>
            <a:noFill/>
          </p:spPr>
          <p:txBody>
            <a:bodyPr wrap="square" rtlCol="0">
              <a:spAutoFit/>
            </a:bodyPr>
            <a:lstStyle/>
            <a:p>
              <a:pPr algn="l"/>
              <a:r>
                <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rPr>
                <a:t>  设计背景</a:t>
              </a:r>
              <a:endPar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36" name="组合 35"/>
          <p:cNvGrpSpPr>
            <a:grpSpLocks noChangeAspect="1"/>
          </p:cNvGrpSpPr>
          <p:nvPr/>
        </p:nvGrpSpPr>
        <p:grpSpPr>
          <a:xfrm>
            <a:off x="6448639" y="3788770"/>
            <a:ext cx="5364809" cy="902398"/>
            <a:chOff x="1538642" y="2870242"/>
            <a:chExt cx="3734448" cy="580370"/>
          </a:xfrm>
        </p:grpSpPr>
        <p:cxnSp>
          <p:nvCxnSpPr>
            <p:cNvPr id="37" name="直接连接符 36"/>
            <p:cNvCxnSpPr/>
            <p:nvPr/>
          </p:nvCxnSpPr>
          <p:spPr>
            <a:xfrm>
              <a:off x="2369657" y="3380450"/>
              <a:ext cx="2088043"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538642" y="2870242"/>
              <a:ext cx="783000" cy="580370"/>
              <a:chOff x="1538642" y="2768950"/>
              <a:chExt cx="842554" cy="624512"/>
            </a:xfrm>
          </p:grpSpPr>
          <p:sp>
            <p:nvSpPr>
              <p:cNvPr id="40" name="矩形: 圆角 39"/>
              <p:cNvSpPr/>
              <p:nvPr/>
            </p:nvSpPr>
            <p:spPr>
              <a:xfrm>
                <a:off x="1538642" y="2768950"/>
                <a:ext cx="624512" cy="624512"/>
              </a:xfrm>
              <a:prstGeom prst="roundRect">
                <a:avLst/>
              </a:prstGeom>
              <a:solidFill>
                <a:srgbClr val="6FA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92D050"/>
                  </a:solidFill>
                </a:endParaRPr>
              </a:p>
            </p:txBody>
          </p:sp>
          <p:sp>
            <p:nvSpPr>
              <p:cNvPr id="41" name="文本框 40"/>
              <p:cNvSpPr txBox="1"/>
              <p:nvPr/>
            </p:nvSpPr>
            <p:spPr>
              <a:xfrm>
                <a:off x="1641893" y="2896684"/>
                <a:ext cx="739303" cy="319499"/>
              </a:xfrm>
              <a:prstGeom prst="rect">
                <a:avLst/>
              </a:prstGeom>
              <a:noFill/>
            </p:spPr>
            <p:txBody>
              <a:bodyPr wrap="square" rtlCol="0">
                <a:spAutoFit/>
              </a:bodyPr>
              <a:lstStyle/>
              <a:p>
                <a:r>
                  <a:rPr lang="en-US" altLang="zh-CN"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39" name="文本框 38"/>
            <p:cNvSpPr txBox="1"/>
            <p:nvPr/>
          </p:nvSpPr>
          <p:spPr>
            <a:xfrm>
              <a:off x="2321642" y="2931987"/>
              <a:ext cx="2951448" cy="376093"/>
            </a:xfrm>
            <a:prstGeom prst="rect">
              <a:avLst/>
            </a:prstGeom>
            <a:noFill/>
          </p:spPr>
          <p:txBody>
            <a:bodyPr wrap="square" rtlCol="0">
              <a:spAutoFit/>
            </a:bodyPr>
            <a:lstStyle/>
            <a:p>
              <a:pPr algn="l"/>
              <a:r>
                <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rPr>
                <a:t>  作品介绍</a:t>
              </a:r>
              <a:endPar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42" name="组合 41"/>
          <p:cNvGrpSpPr>
            <a:grpSpLocks noChangeAspect="1"/>
          </p:cNvGrpSpPr>
          <p:nvPr/>
        </p:nvGrpSpPr>
        <p:grpSpPr>
          <a:xfrm>
            <a:off x="2783882" y="5231701"/>
            <a:ext cx="5433786" cy="902398"/>
            <a:chOff x="1538642" y="2870242"/>
            <a:chExt cx="3782463" cy="580370"/>
          </a:xfrm>
        </p:grpSpPr>
        <p:cxnSp>
          <p:nvCxnSpPr>
            <p:cNvPr id="43" name="直接连接符 42"/>
            <p:cNvCxnSpPr/>
            <p:nvPr/>
          </p:nvCxnSpPr>
          <p:spPr>
            <a:xfrm>
              <a:off x="2369657" y="3380450"/>
              <a:ext cx="2088043"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538642" y="2870242"/>
              <a:ext cx="783000" cy="580370"/>
              <a:chOff x="1538642" y="2768950"/>
              <a:chExt cx="842554" cy="624512"/>
            </a:xfrm>
          </p:grpSpPr>
          <p:sp>
            <p:nvSpPr>
              <p:cNvPr id="46" name="矩形: 圆角 45"/>
              <p:cNvSpPr/>
              <p:nvPr/>
            </p:nvSpPr>
            <p:spPr>
              <a:xfrm>
                <a:off x="1538642" y="2768950"/>
                <a:ext cx="624512" cy="624512"/>
              </a:xfrm>
              <a:prstGeom prst="roundRect">
                <a:avLst/>
              </a:prstGeom>
              <a:solidFill>
                <a:srgbClr val="6FA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92D050"/>
                  </a:solidFill>
                </a:endParaRPr>
              </a:p>
            </p:txBody>
          </p:sp>
          <p:sp>
            <p:nvSpPr>
              <p:cNvPr id="47" name="文本框 46"/>
              <p:cNvSpPr txBox="1"/>
              <p:nvPr/>
            </p:nvSpPr>
            <p:spPr>
              <a:xfrm>
                <a:off x="1641893" y="2896684"/>
                <a:ext cx="739303" cy="319499"/>
              </a:xfrm>
              <a:prstGeom prst="rect">
                <a:avLst/>
              </a:prstGeom>
              <a:noFill/>
            </p:spPr>
            <p:txBody>
              <a:bodyPr wrap="square" rtlCol="0">
                <a:spAutoFit/>
              </a:bodyPr>
              <a:lstStyle/>
              <a:p>
                <a:r>
                  <a:rPr lang="en-US" altLang="zh-CN"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45" name="文本框 44"/>
            <p:cNvSpPr txBox="1"/>
            <p:nvPr/>
          </p:nvSpPr>
          <p:spPr>
            <a:xfrm>
              <a:off x="2369657" y="2942240"/>
              <a:ext cx="2951448" cy="376093"/>
            </a:xfrm>
            <a:prstGeom prst="rect">
              <a:avLst/>
            </a:prstGeom>
            <a:noFill/>
          </p:spPr>
          <p:txBody>
            <a:bodyPr wrap="square" rtlCol="0">
              <a:spAutoFit/>
            </a:bodyPr>
            <a:lstStyle/>
            <a:p>
              <a:pPr algn="l"/>
              <a:r>
                <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rPr>
                <a:t>  创新点</a:t>
              </a:r>
              <a:endParaRPr lang="zh-CN" altLang="en-US" sz="3200" b="1" dirty="0">
                <a:solidFill>
                  <a:srgbClr val="92D050"/>
                </a:solidFill>
                <a:latin typeface="OPPOSans R" panose="00020600040101010101" pitchFamily="18" charset="-122"/>
                <a:ea typeface="OPPOSans R" panose="00020600040101010101" pitchFamily="18" charset="-122"/>
                <a:cs typeface="OPPOSans R" panose="00020600040101010101"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en-US" altLang="zh-CN"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1 </a:t>
            </a:r>
            <a:r>
              <a:rPr kumimoji="0" lang="zh-CN" altLang="en-US"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设计背景</a:t>
            </a:r>
            <a:endParaRPr kumimoji="0" lang="zh-CN" altLang="en-US" sz="3200" b="1" i="0" kern="1200" cap="none" spc="0" normalizeH="0" baseline="0" noProof="0" dirty="0">
              <a:solidFill>
                <a:prstClr val="white"/>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13" name="文本框 12"/>
          <p:cNvSpPr txBox="1"/>
          <p:nvPr/>
        </p:nvSpPr>
        <p:spPr>
          <a:xfrm>
            <a:off x="617220" y="1522095"/>
            <a:ext cx="2250440"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rPr>
              <a:t>1.1 </a:t>
            </a:r>
            <a:r>
              <a:rPr lang="zh-CN" altLang="en-US" sz="2400" b="1" dirty="0">
                <a:latin typeface="黑体" panose="02010609060101010101" pitchFamily="49" charset="-122"/>
                <a:ea typeface="黑体" panose="02010609060101010101" pitchFamily="49" charset="-122"/>
              </a:rPr>
              <a:t>设计目的</a:t>
            </a:r>
            <a:endParaRPr lang="zh-CN" altLang="en-US" sz="2400" b="1" dirty="0">
              <a:latin typeface="黑体" panose="02010609060101010101" pitchFamily="49" charset="-122"/>
              <a:ea typeface="黑体" panose="02010609060101010101" pitchFamily="49" charset="-122"/>
            </a:endParaRPr>
          </a:p>
        </p:txBody>
      </p:sp>
      <p:pic>
        <p:nvPicPr>
          <p:cNvPr id="18" name="图片 17"/>
          <p:cNvPicPr>
            <a:picLocks noChangeAspect="1"/>
          </p:cNvPicPr>
          <p:nvPr/>
        </p:nvPicPr>
        <p:blipFill>
          <a:blip r:embed="rId2"/>
          <a:stretch>
            <a:fillRect/>
          </a:stretch>
        </p:blipFill>
        <p:spPr>
          <a:xfrm>
            <a:off x="6323481" y="4049656"/>
            <a:ext cx="5166766" cy="2171465"/>
          </a:xfrm>
          <a:prstGeom prst="rect">
            <a:avLst/>
          </a:prstGeom>
        </p:spPr>
      </p:pic>
      <p:sp>
        <p:nvSpPr>
          <p:cNvPr id="100" name="文本框 99"/>
          <p:cNvSpPr txBox="1"/>
          <p:nvPr/>
        </p:nvSpPr>
        <p:spPr>
          <a:xfrm>
            <a:off x="617220" y="1784350"/>
            <a:ext cx="8752205" cy="2917190"/>
          </a:xfrm>
          <a:prstGeom prst="rect">
            <a:avLst/>
          </a:prstGeom>
          <a:noFill/>
          <a:ln w="9525">
            <a:noFill/>
          </a:ln>
        </p:spPr>
        <p:txBody>
          <a:bodyPr>
            <a:noAutofit/>
          </a:bodyPr>
          <a:lstStyle/>
          <a:p>
            <a:pPr indent="355600"/>
            <a:r>
              <a:rPr lang="en-US" sz="2000" b="0">
                <a:latin typeface="宋体" panose="02010600030101010101" pitchFamily="2" charset="-122"/>
                <a:ea typeface="宋体" panose="02010600030101010101" pitchFamily="2" charset="-122"/>
                <a:cs typeface="Times New Roman" panose="02020603050405020304" pitchFamily="18" charset="0"/>
              </a:rPr>
              <a:t>   </a:t>
            </a:r>
            <a:endParaRPr lang="zh-CN" sz="2000" b="0">
              <a:ea typeface="宋体" panose="02010600030101010101" pitchFamily="2" charset="-122"/>
            </a:endParaRPr>
          </a:p>
          <a:p>
            <a:pPr indent="355600"/>
            <a:r>
              <a:rPr lang="en-US" altLang="zh-CN" sz="2000" b="0">
                <a:ea typeface="宋体" panose="02010600030101010101" pitchFamily="2" charset="-122"/>
              </a:rPr>
              <a:t>  </a:t>
            </a:r>
            <a:r>
              <a:rPr lang="zh-CN" altLang="en-US" sz="2000" b="0">
                <a:ea typeface="宋体" panose="02010600030101010101" pitchFamily="2" charset="-122"/>
              </a:rPr>
              <a:t>大葱是一种常见的蔬菜，生长需要充足的光照和营养物质。在大葱生长过程中，如果一直停留在原来的土壤中，随着大葱的生长，土壤中的养分和水分会逐渐流失，无法满足大葱生长发育的需求。</a:t>
            </a:r>
            <a:endParaRPr lang="zh-CN" altLang="en-US" sz="2000" b="0">
              <a:ea typeface="宋体" panose="02010600030101010101" pitchFamily="2" charset="-122"/>
            </a:endParaRPr>
          </a:p>
          <a:p>
            <a:pPr indent="355600"/>
            <a:r>
              <a:rPr lang="zh-CN" altLang="en-US" sz="2000" b="0">
                <a:ea typeface="宋体" panose="02010600030101010101" pitchFamily="2" charset="-122"/>
              </a:rPr>
              <a:t>因此，通过移栽，可以将土壤中的营养物质和水分重新补充充足，并且帮助大葱根系得到更好的土壤和水分，促进植株更加健康的生长。此外，移栽还有助于防止土壤中病菌和虫害的滋生，提高大葱的产量和质量。</a:t>
            </a:r>
            <a:endParaRPr lang="zh-CN" altLang="en-US" sz="2000" b="0">
              <a:ea typeface="宋体" panose="02010600030101010101" pitchFamily="2" charset="-122"/>
            </a:endParaRPr>
          </a:p>
        </p:txBody>
      </p:sp>
      <p:sp>
        <p:nvSpPr>
          <p:cNvPr id="6" name="文本框 5"/>
          <p:cNvSpPr txBox="1"/>
          <p:nvPr/>
        </p:nvSpPr>
        <p:spPr>
          <a:xfrm>
            <a:off x="617220" y="4592955"/>
            <a:ext cx="5265420" cy="922020"/>
          </a:xfrm>
          <a:prstGeom prst="rect">
            <a:avLst/>
          </a:prstGeom>
          <a:noFill/>
        </p:spPr>
        <p:txBody>
          <a:bodyPr wrap="square" rtlCol="0">
            <a:spAutoFit/>
          </a:bodyPr>
          <a:p>
            <a:r>
              <a:rPr lang="zh-CN" altLang="en-US"/>
              <a:t>使用机械化移栽，不仅能够大大减少人工移植的劳动成本；也可以确保所有葱苗的移栽种植水平一致，从而提高大葱的整体品质，提高</a:t>
            </a:r>
            <a:r>
              <a:rPr lang="zh-CN" altLang="en-US"/>
              <a:t>获利</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1 </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设计背景</a:t>
            </a:r>
            <a:endParaRPr kumimoji="0" lang="zh-CN" altLang="en-US" sz="3200" b="1"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13" name="文本框 12"/>
          <p:cNvSpPr txBox="1"/>
          <p:nvPr/>
        </p:nvSpPr>
        <p:spPr>
          <a:xfrm>
            <a:off x="617220" y="1403350"/>
            <a:ext cx="2333625"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rPr>
              <a:t>1.1 </a:t>
            </a:r>
            <a:r>
              <a:rPr lang="zh-CN" altLang="en-US" sz="2400" b="1" dirty="0">
                <a:latin typeface="黑体" panose="02010609060101010101" pitchFamily="49" charset="-122"/>
                <a:ea typeface="黑体" panose="02010609060101010101" pitchFamily="49" charset="-122"/>
              </a:rPr>
              <a:t>大葱</a:t>
            </a:r>
            <a:r>
              <a:rPr lang="zh-CN" altLang="en-US" sz="2400" b="1" dirty="0">
                <a:latin typeface="黑体" panose="02010609060101010101" pitchFamily="49" charset="-122"/>
                <a:ea typeface="黑体" panose="02010609060101010101" pitchFamily="49" charset="-122"/>
              </a:rPr>
              <a:t>移栽</a:t>
            </a:r>
            <a:endParaRPr lang="zh-CN" altLang="en-US" sz="2400" b="1" dirty="0">
              <a:latin typeface="黑体" panose="02010609060101010101" pitchFamily="49" charset="-122"/>
              <a:ea typeface="黑体" panose="02010609060101010101" pitchFamily="49" charset="-122"/>
            </a:endParaRPr>
          </a:p>
        </p:txBody>
      </p:sp>
      <p:pic>
        <p:nvPicPr>
          <p:cNvPr id="6" name="图片 5"/>
          <p:cNvPicPr>
            <a:picLocks noChangeAspect="1"/>
          </p:cNvPicPr>
          <p:nvPr>
            <p:custDataLst>
              <p:tags r:id="rId2"/>
            </p:custDataLst>
          </p:nvPr>
        </p:nvPicPr>
        <p:blipFill>
          <a:blip r:embed="rId3"/>
          <a:srcRect l="15209" r="-666" b="15281"/>
          <a:stretch>
            <a:fillRect/>
          </a:stretch>
        </p:blipFill>
        <p:spPr>
          <a:xfrm>
            <a:off x="7562215" y="1678940"/>
            <a:ext cx="2444115" cy="2425700"/>
          </a:xfrm>
          <a:prstGeom prst="rect">
            <a:avLst/>
          </a:prstGeom>
        </p:spPr>
      </p:pic>
      <p:sp>
        <p:nvSpPr>
          <p:cNvPr id="7" name="文本框 6"/>
          <p:cNvSpPr txBox="1"/>
          <p:nvPr/>
        </p:nvSpPr>
        <p:spPr>
          <a:xfrm>
            <a:off x="866775" y="2139315"/>
            <a:ext cx="6394450" cy="1476375"/>
          </a:xfrm>
          <a:prstGeom prst="rect">
            <a:avLst/>
          </a:prstGeom>
          <a:noFill/>
        </p:spPr>
        <p:txBody>
          <a:bodyPr wrap="square" rtlCol="0">
            <a:spAutoFit/>
          </a:bodyPr>
          <a:lstStyle/>
          <a:p>
            <a:r>
              <a:rPr lang="zh-CN" altLang="en-US" b="1"/>
              <a:t>葱苗尺寸</a:t>
            </a:r>
            <a:endParaRPr lang="zh-CN" altLang="en-US" b="1"/>
          </a:p>
          <a:p>
            <a:r>
              <a:rPr lang="zh-CN" altLang="en-US">
                <a:latin typeface="宋体" panose="02010600030101010101" pitchFamily="2" charset="-122"/>
                <a:ea typeface="宋体" panose="02010600030101010101" pitchFamily="2" charset="-122"/>
                <a:cs typeface="宋体" panose="02010600030101010101" pitchFamily="2" charset="-122"/>
              </a:rPr>
              <a:t>据葱苗的大小和长短分成3级：一级苗株高</a:t>
            </a:r>
            <a:r>
              <a:rPr lang="zh-CN" altLang="en-US" b="1">
                <a:latin typeface="宋体" panose="02010600030101010101" pitchFamily="2" charset="-122"/>
                <a:ea typeface="宋体" panose="02010600030101010101" pitchFamily="2" charset="-122"/>
                <a:cs typeface="宋体" panose="02010600030101010101" pitchFamily="2" charset="-122"/>
              </a:rPr>
              <a:t>60厘米</a:t>
            </a:r>
            <a:r>
              <a:rPr lang="zh-CN" altLang="en-US">
                <a:latin typeface="宋体" panose="02010600030101010101" pitchFamily="2" charset="-122"/>
                <a:ea typeface="宋体" panose="02010600030101010101" pitchFamily="2" charset="-122"/>
                <a:cs typeface="宋体" panose="02010600030101010101" pitchFamily="2" charset="-122"/>
              </a:rPr>
              <a:t>以上，葱白长约30厘米，直径1.5厘米以上；二级苗株高约</a:t>
            </a:r>
            <a:r>
              <a:rPr lang="zh-CN" altLang="en-US" b="1">
                <a:latin typeface="宋体" panose="02010600030101010101" pitchFamily="2" charset="-122"/>
                <a:ea typeface="宋体" panose="02010600030101010101" pitchFamily="2" charset="-122"/>
                <a:cs typeface="宋体" panose="02010600030101010101" pitchFamily="2" charset="-122"/>
              </a:rPr>
              <a:t>50厘米</a:t>
            </a:r>
            <a:r>
              <a:rPr lang="zh-CN" altLang="en-US">
                <a:latin typeface="宋体" panose="02010600030101010101" pitchFamily="2" charset="-122"/>
                <a:ea typeface="宋体" panose="02010600030101010101" pitchFamily="2" charset="-122"/>
                <a:cs typeface="宋体" panose="02010600030101010101" pitchFamily="2" charset="-122"/>
              </a:rPr>
              <a:t>，葱白长约25厘米，直径1厘米；其余的为三级苗。大苗应略稀植，小苗稍密植。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custDataLst>
              <p:tags r:id="rId4"/>
            </p:custDataLst>
          </p:nvPr>
        </p:nvPicPr>
        <p:blipFill>
          <a:blip r:embed="rId5"/>
          <a:srcRect l="19957" t="-286" r="19957" b="10470"/>
          <a:stretch>
            <a:fillRect/>
          </a:stretch>
        </p:blipFill>
        <p:spPr>
          <a:xfrm>
            <a:off x="710565" y="4262120"/>
            <a:ext cx="2844800" cy="2391410"/>
          </a:xfrm>
          <a:prstGeom prst="rect">
            <a:avLst/>
          </a:prstGeom>
        </p:spPr>
      </p:pic>
      <p:sp>
        <p:nvSpPr>
          <p:cNvPr id="9" name="文本框 8"/>
          <p:cNvSpPr txBox="1"/>
          <p:nvPr/>
        </p:nvSpPr>
        <p:spPr>
          <a:xfrm>
            <a:off x="3857625" y="4262120"/>
            <a:ext cx="7633970" cy="2272030"/>
          </a:xfrm>
          <a:prstGeom prst="rect">
            <a:avLst/>
          </a:prstGeom>
          <a:noFill/>
        </p:spPr>
        <p:txBody>
          <a:bodyPr wrap="square" rtlCol="0">
            <a:noAutofit/>
          </a:bodyPr>
          <a:lstStyle/>
          <a:p>
            <a:r>
              <a:rPr lang="zh-CN" altLang="en-US" b="1">
                <a:sym typeface="+mn-ea"/>
              </a:rPr>
              <a:t>起垄的尺寸</a:t>
            </a:r>
            <a:endParaRPr lang="zh-CN" altLang="en-US" b="1"/>
          </a:p>
          <a:p>
            <a:r>
              <a:rPr lang="zh-CN" altLang="en-US">
                <a:latin typeface="宋体" panose="02010600030101010101" pitchFamily="2" charset="-122"/>
                <a:ea typeface="宋体" panose="02010600030101010101" pitchFamily="2" charset="-122"/>
                <a:cs typeface="宋体" panose="02010600030101010101" pitchFamily="2" charset="-122"/>
                <a:sym typeface="+mn-ea"/>
              </a:rPr>
              <a:t>垄的高低、垄距、垄向因作物种类、土质、气候条件和地势等而异。垄的横断面近似等腰梯形。中国东北地区的方头垄，垄台</a:t>
            </a:r>
            <a:r>
              <a:rPr lang="zh-CN" altLang="en-US" b="1">
                <a:latin typeface="宋体" panose="02010600030101010101" pitchFamily="2" charset="-122"/>
                <a:ea typeface="宋体" panose="02010600030101010101" pitchFamily="2" charset="-122"/>
                <a:cs typeface="宋体" panose="02010600030101010101" pitchFamily="2" charset="-122"/>
                <a:sym typeface="+mn-ea"/>
              </a:rPr>
              <a:t>高约16～20厘米</a:t>
            </a:r>
            <a:r>
              <a:rPr lang="zh-CN" altLang="en-US">
                <a:latin typeface="宋体" panose="02010600030101010101" pitchFamily="2" charset="-122"/>
                <a:ea typeface="宋体" panose="02010600030101010101" pitchFamily="2" charset="-122"/>
                <a:cs typeface="宋体" panose="02010600030101010101" pitchFamily="2" charset="-122"/>
                <a:sym typeface="+mn-ea"/>
              </a:rPr>
              <a:t>，垄</a:t>
            </a:r>
            <a:r>
              <a:rPr lang="zh-CN" altLang="en-US" b="1">
                <a:latin typeface="宋体" panose="02010600030101010101" pitchFamily="2" charset="-122"/>
                <a:ea typeface="宋体" panose="02010600030101010101" pitchFamily="2" charset="-122"/>
                <a:cs typeface="宋体" panose="02010600030101010101" pitchFamily="2" charset="-122"/>
                <a:sym typeface="+mn-ea"/>
              </a:rPr>
              <a:t>距一般为60～70厘米</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endParaRPr lang="zh-CN" altLang="en-US" b="1">
              <a:latin typeface="宋体" panose="02010600030101010101" pitchFamily="2" charset="-122"/>
              <a:ea typeface="宋体" panose="02010600030101010101" pitchFamily="2" charset="-122"/>
              <a:cs typeface="宋体" panose="02010600030101010101" pitchFamily="2" charset="-122"/>
            </a:endParaRPr>
          </a:p>
          <a:p>
            <a:endParaRPr lang="zh-CN" altLang="en-US" b="1"/>
          </a:p>
          <a:p>
            <a:r>
              <a:rPr lang="zh-CN" altLang="en-US" b="1"/>
              <a:t>栽植密度，</a:t>
            </a:r>
            <a:r>
              <a:rPr lang="zh-CN" altLang="en-US">
                <a:latin typeface="宋体" panose="02010600030101010101" pitchFamily="2" charset="-122"/>
                <a:ea typeface="宋体" panose="02010600030101010101" pitchFamily="2" charset="-122"/>
                <a:cs typeface="宋体" panose="02010600030101010101" pitchFamily="2" charset="-122"/>
              </a:rPr>
              <a:t>行距</a:t>
            </a:r>
            <a:r>
              <a:rPr lang="zh-CN" altLang="en-US" b="1">
                <a:latin typeface="宋体" panose="02010600030101010101" pitchFamily="2" charset="-122"/>
                <a:ea typeface="宋体" panose="02010600030101010101" pitchFamily="2" charset="-122"/>
                <a:cs typeface="宋体" panose="02010600030101010101" pitchFamily="2" charset="-122"/>
              </a:rPr>
              <a:t>90cm</a:t>
            </a:r>
            <a:r>
              <a:rPr lang="zh-CN" altLang="en-US">
                <a:latin typeface="宋体" panose="02010600030101010101" pitchFamily="2" charset="-122"/>
                <a:ea typeface="宋体" panose="02010600030101010101" pitchFamily="2" charset="-122"/>
                <a:cs typeface="宋体" panose="02010600030101010101" pitchFamily="2" charset="-122"/>
              </a:rPr>
              <a:t>，株距</a:t>
            </a:r>
            <a:r>
              <a:rPr lang="zh-CN" altLang="en-US" b="1">
                <a:latin typeface="宋体" panose="02010600030101010101" pitchFamily="2" charset="-122"/>
                <a:ea typeface="宋体" panose="02010600030101010101" pitchFamily="2" charset="-122"/>
                <a:cs typeface="宋体" panose="02010600030101010101" pitchFamily="2" charset="-122"/>
              </a:rPr>
              <a:t>4cm</a:t>
            </a:r>
            <a:r>
              <a:rPr lang="zh-CN" altLang="en-US">
                <a:latin typeface="宋体" panose="02010600030101010101" pitchFamily="2" charset="-122"/>
                <a:ea typeface="宋体" panose="02010600030101010101" pitchFamily="2" charset="-122"/>
                <a:cs typeface="宋体" panose="02010600030101010101" pitchFamily="2" charset="-122"/>
              </a:rPr>
              <a:t>，每亩栽植18000-20000株。</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p>
          <a:p>
            <a:r>
              <a:rPr lang="zh-CN" altLang="en-US" b="1"/>
              <a:t>移栽深度，</a:t>
            </a:r>
            <a:r>
              <a:rPr lang="zh-CN" altLang="en-US">
                <a:latin typeface="宋体" panose="02010600030101010101" pitchFamily="2" charset="-122"/>
                <a:ea typeface="宋体" panose="02010600030101010101" pitchFamily="2" charset="-122"/>
                <a:cs typeface="宋体" panose="02010600030101010101" pitchFamily="2" charset="-122"/>
              </a:rPr>
              <a:t>为</a:t>
            </a:r>
            <a:r>
              <a:rPr lang="zh-CN" altLang="en-US" b="1">
                <a:latin typeface="宋体" panose="02010600030101010101" pitchFamily="2" charset="-122"/>
                <a:ea typeface="宋体" panose="02010600030101010101" pitchFamily="2" charset="-122"/>
                <a:cs typeface="宋体" panose="02010600030101010101" pitchFamily="2" charset="-122"/>
              </a:rPr>
              <a:t>3-5</a:t>
            </a:r>
            <a:r>
              <a:rPr lang="zh-CN" altLang="en-US">
                <a:latin typeface="宋体" panose="02010600030101010101" pitchFamily="2" charset="-122"/>
                <a:ea typeface="宋体" panose="02010600030101010101" pitchFamily="2" charset="-122"/>
                <a:cs typeface="宋体" panose="02010600030101010101" pitchFamily="2" charset="-122"/>
              </a:rPr>
              <a:t>公分。</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b="1"/>
          </a:p>
          <a:p>
            <a:endParaRPr lang="zh-CN" altLang="en-US" sz="1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1 .</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 设计背景</a:t>
            </a:r>
            <a:endParaRPr kumimoji="0" lang="zh-CN" altLang="en-US" sz="3200" b="1"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6" name="文本框 5"/>
          <p:cNvSpPr txBox="1"/>
          <p:nvPr/>
        </p:nvSpPr>
        <p:spPr>
          <a:xfrm>
            <a:off x="322729" y="1271344"/>
            <a:ext cx="2494429"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rPr>
              <a:t>1.2 </a:t>
            </a:r>
            <a:r>
              <a:rPr lang="zh-CN" altLang="en-US" sz="2400" b="1" dirty="0">
                <a:latin typeface="黑体" panose="02010609060101010101" pitchFamily="49" charset="-122"/>
                <a:ea typeface="黑体" panose="02010609060101010101" pitchFamily="49" charset="-122"/>
              </a:rPr>
              <a:t>市场现状</a:t>
            </a:r>
            <a:endParaRPr lang="zh-CN" altLang="en-US" sz="2400" b="1" dirty="0">
              <a:latin typeface="黑体" panose="02010609060101010101" pitchFamily="49" charset="-122"/>
              <a:ea typeface="黑体" panose="02010609060101010101" pitchFamily="49" charset="-122"/>
            </a:endParaRPr>
          </a:p>
        </p:txBody>
      </p:sp>
      <p:pic>
        <p:nvPicPr>
          <p:cNvPr id="13" name="图片 12"/>
          <p:cNvPicPr>
            <a:picLocks noChangeAspect="1"/>
          </p:cNvPicPr>
          <p:nvPr>
            <p:custDataLst>
              <p:tags r:id="rId2"/>
            </p:custDataLst>
          </p:nvPr>
        </p:nvPicPr>
        <p:blipFill>
          <a:blip r:embed="rId3"/>
          <a:srcRect l="15741" t="634" r="14568" b="-634"/>
          <a:stretch>
            <a:fillRect/>
          </a:stretch>
        </p:blipFill>
        <p:spPr>
          <a:xfrm>
            <a:off x="983615" y="2013585"/>
            <a:ext cx="2414905" cy="2305050"/>
          </a:xfrm>
          <a:prstGeom prst="rect">
            <a:avLst/>
          </a:prstGeom>
        </p:spPr>
      </p:pic>
      <p:pic>
        <p:nvPicPr>
          <p:cNvPr id="15" name="图片 14"/>
          <p:cNvPicPr>
            <a:picLocks noChangeAspect="1"/>
          </p:cNvPicPr>
          <p:nvPr>
            <p:custDataLst>
              <p:tags r:id="rId4"/>
            </p:custDataLst>
          </p:nvPr>
        </p:nvPicPr>
        <p:blipFill>
          <a:blip r:embed="rId5"/>
          <a:srcRect l="13081" r="15880" b="11929"/>
          <a:stretch>
            <a:fillRect/>
          </a:stretch>
        </p:blipFill>
        <p:spPr>
          <a:xfrm>
            <a:off x="6040120" y="2088515"/>
            <a:ext cx="3032125" cy="2304415"/>
          </a:xfrm>
          <a:prstGeom prst="rect">
            <a:avLst/>
          </a:prstGeom>
        </p:spPr>
      </p:pic>
      <p:pic>
        <p:nvPicPr>
          <p:cNvPr id="16" name="图片 15"/>
          <p:cNvPicPr>
            <a:picLocks noChangeAspect="1"/>
          </p:cNvPicPr>
          <p:nvPr>
            <p:custDataLst>
              <p:tags r:id="rId6"/>
            </p:custDataLst>
          </p:nvPr>
        </p:nvPicPr>
        <p:blipFill>
          <a:blip r:embed="rId7"/>
          <a:stretch>
            <a:fillRect/>
          </a:stretch>
        </p:blipFill>
        <p:spPr>
          <a:xfrm>
            <a:off x="2098675" y="3473450"/>
            <a:ext cx="2623820" cy="1965960"/>
          </a:xfrm>
          <a:prstGeom prst="rect">
            <a:avLst/>
          </a:prstGeom>
        </p:spPr>
      </p:pic>
      <p:pic>
        <p:nvPicPr>
          <p:cNvPr id="17" name="图片 16"/>
          <p:cNvPicPr>
            <a:picLocks noChangeAspect="1"/>
          </p:cNvPicPr>
          <p:nvPr>
            <p:custDataLst>
              <p:tags r:id="rId8"/>
            </p:custDataLst>
          </p:nvPr>
        </p:nvPicPr>
        <p:blipFill>
          <a:blip r:embed="rId9"/>
          <a:srcRect l="5597" t="5352" r="4780" b="11328"/>
          <a:stretch>
            <a:fillRect/>
          </a:stretch>
        </p:blipFill>
        <p:spPr>
          <a:xfrm>
            <a:off x="8555355" y="3204845"/>
            <a:ext cx="2400300" cy="2325370"/>
          </a:xfrm>
          <a:prstGeom prst="rect">
            <a:avLst/>
          </a:prstGeom>
        </p:spPr>
      </p:pic>
      <p:sp>
        <p:nvSpPr>
          <p:cNvPr id="18" name="文本框 17"/>
          <p:cNvSpPr txBox="1"/>
          <p:nvPr/>
        </p:nvSpPr>
        <p:spPr>
          <a:xfrm>
            <a:off x="2332355" y="6045835"/>
            <a:ext cx="1955165" cy="368300"/>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自动大葱移栽机</a:t>
            </a:r>
            <a:endParaRPr lang="zh-CN" altLang="en-US">
              <a:latin typeface="宋体" panose="02010600030101010101" pitchFamily="2" charset="-122"/>
              <a:ea typeface="宋体" panose="02010600030101010101" pitchFamily="2" charset="-122"/>
            </a:endParaRPr>
          </a:p>
        </p:txBody>
      </p:sp>
      <p:sp>
        <p:nvSpPr>
          <p:cNvPr id="19" name="文本框 18"/>
          <p:cNvSpPr txBox="1"/>
          <p:nvPr/>
        </p:nvSpPr>
        <p:spPr>
          <a:xfrm>
            <a:off x="8074025" y="6045835"/>
            <a:ext cx="1784985" cy="368300"/>
          </a:xfrm>
          <a:prstGeom prst="rect">
            <a:avLst/>
          </a:prstGeom>
          <a:noFill/>
        </p:spPr>
        <p:txBody>
          <a:bodyPr wrap="square" rtlCol="0">
            <a:spAutoFit/>
          </a:bodyPr>
          <a:lstStyle/>
          <a:p>
            <a:r>
              <a:rPr lang="zh-CN" altLang="en-US">
                <a:latin typeface="宋体" panose="02010600030101010101" pitchFamily="2" charset="-122"/>
                <a:ea typeface="宋体" panose="02010600030101010101" pitchFamily="2" charset="-122"/>
              </a:rPr>
              <a:t>人工大葱移栽机</a:t>
            </a:r>
            <a:endParaRPr lang="zh-CN" altLang="en-US">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1 .</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 设计背景</a:t>
            </a:r>
            <a:endParaRPr kumimoji="0" lang="zh-CN" altLang="en-US" sz="3200" b="1"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6" name="文本框 5"/>
          <p:cNvSpPr txBox="1"/>
          <p:nvPr/>
        </p:nvSpPr>
        <p:spPr>
          <a:xfrm>
            <a:off x="322729" y="1271344"/>
            <a:ext cx="2494429" cy="46166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rPr>
              <a:t>1.3 </a:t>
            </a:r>
            <a:r>
              <a:rPr lang="zh-CN" altLang="en-US" sz="2400" b="1" dirty="0">
                <a:latin typeface="黑体" panose="02010609060101010101" pitchFamily="49" charset="-122"/>
                <a:ea typeface="黑体" panose="02010609060101010101" pitchFamily="49" charset="-122"/>
              </a:rPr>
              <a:t>市场不足</a:t>
            </a:r>
            <a:endParaRPr lang="zh-CN" altLang="en-US" sz="24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a:stretch>
            <a:fillRect/>
          </a:stretch>
        </p:blipFill>
        <p:spPr>
          <a:xfrm>
            <a:off x="1197809" y="2005685"/>
            <a:ext cx="2381250" cy="1885950"/>
          </a:xfrm>
          <a:prstGeom prst="rect">
            <a:avLst/>
          </a:prstGeom>
        </p:spPr>
      </p:pic>
      <p:pic>
        <p:nvPicPr>
          <p:cNvPr id="8" name="图片 7"/>
          <p:cNvPicPr>
            <a:picLocks noChangeAspect="1"/>
          </p:cNvPicPr>
          <p:nvPr/>
        </p:nvPicPr>
        <p:blipFill>
          <a:blip r:embed="rId3"/>
          <a:stretch>
            <a:fillRect/>
          </a:stretch>
        </p:blipFill>
        <p:spPr>
          <a:xfrm>
            <a:off x="3102586" y="2726245"/>
            <a:ext cx="2178050" cy="2216150"/>
          </a:xfrm>
          <a:prstGeom prst="rect">
            <a:avLst/>
          </a:prstGeom>
        </p:spPr>
      </p:pic>
      <p:pic>
        <p:nvPicPr>
          <p:cNvPr id="9" name="图片 8"/>
          <p:cNvPicPr>
            <a:picLocks noChangeAspect="1"/>
          </p:cNvPicPr>
          <p:nvPr/>
        </p:nvPicPr>
        <p:blipFill>
          <a:blip r:embed="rId4"/>
          <a:stretch>
            <a:fillRect/>
          </a:stretch>
        </p:blipFill>
        <p:spPr>
          <a:xfrm>
            <a:off x="1426409" y="3733467"/>
            <a:ext cx="2152650" cy="1333500"/>
          </a:xfrm>
          <a:prstGeom prst="rect">
            <a:avLst/>
          </a:prstGeom>
        </p:spPr>
      </p:pic>
      <p:pic>
        <p:nvPicPr>
          <p:cNvPr id="10" name="图片 9"/>
          <p:cNvPicPr>
            <a:picLocks noChangeAspect="1"/>
          </p:cNvPicPr>
          <p:nvPr/>
        </p:nvPicPr>
        <p:blipFill>
          <a:blip r:embed="rId5"/>
          <a:stretch>
            <a:fillRect/>
          </a:stretch>
        </p:blipFill>
        <p:spPr>
          <a:xfrm>
            <a:off x="6629550" y="1981967"/>
            <a:ext cx="4155188" cy="2430233"/>
          </a:xfrm>
          <a:prstGeom prst="rect">
            <a:avLst/>
          </a:prstGeom>
        </p:spPr>
      </p:pic>
      <p:sp>
        <p:nvSpPr>
          <p:cNvPr id="11" name="文本框 10"/>
          <p:cNvSpPr txBox="1"/>
          <p:nvPr/>
        </p:nvSpPr>
        <p:spPr>
          <a:xfrm>
            <a:off x="1900112" y="5740441"/>
            <a:ext cx="3371342" cy="646331"/>
          </a:xfrm>
          <a:prstGeom prst="rect">
            <a:avLst/>
          </a:prstGeom>
          <a:noFill/>
        </p:spPr>
        <p:txBody>
          <a:bodyPr wrap="square" rtlCol="0">
            <a:spAutoFit/>
          </a:bodyPr>
          <a:lstStyle/>
          <a:p>
            <a:r>
              <a:rPr lang="zh-CN" altLang="en-US" dirty="0"/>
              <a:t>需要厂家指定育苗盘或育苗带，前期投入成本很大</a:t>
            </a:r>
            <a:endParaRPr lang="zh-CN" altLang="en-US" dirty="0"/>
          </a:p>
        </p:txBody>
      </p:sp>
      <p:sp>
        <p:nvSpPr>
          <p:cNvPr id="12" name="文本框 11"/>
          <p:cNvSpPr txBox="1"/>
          <p:nvPr/>
        </p:nvSpPr>
        <p:spPr>
          <a:xfrm>
            <a:off x="8073484" y="5740441"/>
            <a:ext cx="2400300" cy="646331"/>
          </a:xfrm>
          <a:prstGeom prst="rect">
            <a:avLst/>
          </a:prstGeom>
          <a:noFill/>
        </p:spPr>
        <p:txBody>
          <a:bodyPr wrap="square" rtlCol="0">
            <a:spAutoFit/>
          </a:bodyPr>
          <a:lstStyle/>
          <a:p>
            <a:r>
              <a:rPr lang="zh-CN" altLang="en-US" dirty="0"/>
              <a:t>需要人工将秧苗投入旋转投苗盘中</a:t>
            </a:r>
            <a:endParaRPr lang="zh-CN" altLang="en-US" dirty="0"/>
          </a:p>
        </p:txBody>
      </p:sp>
      <p:pic>
        <p:nvPicPr>
          <p:cNvPr id="14" name="图片 13"/>
          <p:cNvPicPr>
            <a:picLocks noChangeAspect="1"/>
          </p:cNvPicPr>
          <p:nvPr/>
        </p:nvPicPr>
        <p:blipFill rotWithShape="1">
          <a:blip r:embed="rId6"/>
          <a:srcRect l="3038" r="9188"/>
          <a:stretch>
            <a:fillRect/>
          </a:stretch>
        </p:blipFill>
        <p:spPr>
          <a:xfrm>
            <a:off x="8197870" y="3261667"/>
            <a:ext cx="2909723" cy="193304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en-US" altLang="zh-CN"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2 .</a:t>
            </a:r>
            <a:r>
              <a:rPr kumimoji="0" lang="zh-CN" altLang="en-US"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 作品介绍</a:t>
            </a:r>
            <a:endParaRPr kumimoji="0" lang="zh-CN" altLang="en-US" sz="3200" b="1" i="0" kern="1200" cap="none" spc="0" normalizeH="0" baseline="0" noProof="0" dirty="0">
              <a:solidFill>
                <a:prstClr val="white"/>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11" name="文本框 10"/>
          <p:cNvSpPr txBox="1"/>
          <p:nvPr/>
        </p:nvSpPr>
        <p:spPr>
          <a:xfrm>
            <a:off x="739589" y="2128593"/>
            <a:ext cx="2474258" cy="923330"/>
          </a:xfrm>
          <a:prstGeom prst="rect">
            <a:avLst/>
          </a:prstGeom>
          <a:noFill/>
        </p:spPr>
        <p:txBody>
          <a:bodyPr wrap="square" rtlCol="0">
            <a:spAutoFit/>
          </a:bodyPr>
          <a:lstStyle/>
          <a:p>
            <a:r>
              <a:rPr lang="zh-CN" altLang="en-US" sz="5400" b="1" dirty="0"/>
              <a:t>移栽机</a:t>
            </a:r>
            <a:endParaRPr lang="zh-CN" altLang="en-US" sz="5400" b="1" dirty="0"/>
          </a:p>
        </p:txBody>
      </p:sp>
      <p:pic>
        <p:nvPicPr>
          <p:cNvPr id="7" name="图片 6"/>
          <p:cNvPicPr>
            <a:picLocks noChangeAspect="1"/>
          </p:cNvPicPr>
          <p:nvPr/>
        </p:nvPicPr>
        <p:blipFill>
          <a:blip r:embed="rId2"/>
          <a:stretch>
            <a:fillRect/>
          </a:stretch>
        </p:blipFill>
        <p:spPr>
          <a:xfrm>
            <a:off x="5070475" y="2128520"/>
            <a:ext cx="6172200" cy="35731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en-US" altLang="zh-CN"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2 .</a:t>
            </a:r>
            <a:r>
              <a:rPr kumimoji="0" lang="zh-CN" altLang="en-US" sz="3200" b="1" i="0" kern="1200" cap="none" spc="0" normalizeH="0" baseline="0" noProof="0" dirty="0">
                <a:solidFill>
                  <a:prstClr val="white"/>
                </a:solidFill>
                <a:latin typeface="Times New Roman" panose="02020603050405020304" pitchFamily="18" charset="0"/>
                <a:ea typeface="阿里巴巴普惠体 R" panose="00020600040101010101"/>
                <a:cs typeface="Times New Roman" panose="02020603050405020304" pitchFamily="18" charset="0"/>
              </a:rPr>
              <a:t> 作品介绍</a:t>
            </a:r>
            <a:endParaRPr kumimoji="0" lang="zh-CN" altLang="en-US" sz="3200" b="1" i="0" kern="1200" cap="none" spc="0" normalizeH="0" baseline="0" noProof="0" dirty="0">
              <a:solidFill>
                <a:prstClr val="white"/>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sp>
        <p:nvSpPr>
          <p:cNvPr id="6" name="文本框 5"/>
          <p:cNvSpPr txBox="1"/>
          <p:nvPr/>
        </p:nvSpPr>
        <p:spPr>
          <a:xfrm>
            <a:off x="292100" y="2649220"/>
            <a:ext cx="3174365" cy="3291840"/>
          </a:xfrm>
          <a:prstGeom prst="rect">
            <a:avLst/>
          </a:prstGeom>
          <a:noFill/>
        </p:spPr>
        <p:txBody>
          <a:bodyPr wrap="square" rtlCol="0">
            <a:noAutofit/>
          </a:bodyPr>
          <a:p>
            <a:pPr algn="just"/>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垄面成型装置是由</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横板、</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滚筒、</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滑槽、</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滑块、</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锥形块、</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6.</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齿形板等所组成。当小车运动时，前方的两个横板起到起垄的作用，之后由滚筒将起垄好的土压平，最后由后边的锥形块对起好垄的土开一个</a:t>
            </a: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10mm</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的沟。通过调节齿形</a:t>
            </a:r>
            <a:r>
              <a:rPr lang="zh-CN" altLang="en-US" sz="1800" kern="100" dirty="0">
                <a:effectLst/>
                <a:latin typeface="宋体" panose="02010600030101010101" pitchFamily="2" charset="-122"/>
                <a:ea typeface="宋体" panose="02010600030101010101" pitchFamily="2" charset="-122"/>
                <a:cs typeface="宋体" panose="02010600030101010101" pitchFamily="2" charset="-122"/>
              </a:rPr>
              <a:t>板</a:t>
            </a:r>
            <a:r>
              <a:rPr lang="zh-CN" altLang="zh-CN" sz="1800" kern="100" dirty="0">
                <a:effectLst/>
                <a:latin typeface="宋体" panose="02010600030101010101" pitchFamily="2" charset="-122"/>
                <a:ea typeface="宋体" panose="02010600030101010101" pitchFamily="2" charset="-122"/>
                <a:cs typeface="宋体" panose="02010600030101010101" pitchFamily="2" charset="-122"/>
              </a:rPr>
              <a:t>的位置可以调节起垄的高度。</a:t>
            </a:r>
            <a:endParaRPr lang="zh-CN" altLang="zh-CN" sz="1800" kern="1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4105" y="1271270"/>
            <a:ext cx="7577455" cy="522668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92" y="-26816"/>
            <a:ext cx="12192001" cy="1298160"/>
          </a:xfrm>
          <a:prstGeom prst="rect">
            <a:avLst/>
          </a:prstGeom>
          <a:gradFill>
            <a:gsLst>
              <a:gs pos="0">
                <a:schemeClr val="accent5"/>
              </a:gs>
              <a:gs pos="100000">
                <a:schemeClr val="accent6"/>
              </a:gs>
            </a:gsLst>
            <a:lin ang="10800000" scaled="0"/>
          </a:gradFill>
          <a:ln>
            <a:noFill/>
          </a:ln>
          <a:effectLst>
            <a:outerShdw blurRad="50800" dist="38100" algn="l" rotWithShape="0">
              <a:schemeClr val="accent5">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文本框 23"/>
          <p:cNvSpPr txBox="1"/>
          <p:nvPr/>
        </p:nvSpPr>
        <p:spPr>
          <a:xfrm>
            <a:off x="388981" y="302120"/>
            <a:ext cx="380263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2.</a:t>
            </a:r>
            <a:r>
              <a:rPr kumimoji="0" lang="zh-CN" altLang="en-US" sz="3200" b="1" i="0" u="none" strike="noStrike" kern="1200" cap="none" spc="0" normalizeH="0" baseline="0" noProof="0" dirty="0">
                <a:ln>
                  <a:noFill/>
                </a:ln>
                <a:solidFill>
                  <a:prstClr val="white"/>
                </a:solidFill>
                <a:effectLst/>
                <a:uLnTx/>
                <a:uFillTx/>
                <a:latin typeface="Times New Roman" panose="02020603050405020304" pitchFamily="18" charset="0"/>
                <a:ea typeface="阿里巴巴普惠体 R" panose="00020600040101010101"/>
                <a:cs typeface="Times New Roman" panose="02020603050405020304" pitchFamily="18" charset="0"/>
              </a:rPr>
              <a:t>作品介绍</a:t>
            </a:r>
            <a:endParaRPr kumimoji="0" lang="zh-CN" altLang="en-US" sz="3200" b="1"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2" name="组合 1"/>
          <p:cNvGrpSpPr/>
          <p:nvPr/>
        </p:nvGrpSpPr>
        <p:grpSpPr>
          <a:xfrm>
            <a:off x="8712404" y="257497"/>
            <a:ext cx="3409832" cy="656903"/>
            <a:chOff x="3981043" y="1056499"/>
            <a:chExt cx="3055449" cy="554424"/>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80550"/>
            <a:stretch>
              <a:fillRect/>
            </a:stretch>
          </p:blipFill>
          <p:spPr>
            <a:xfrm>
              <a:off x="3981043" y="1056499"/>
              <a:ext cx="594683" cy="554424"/>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9322"/>
            <a:stretch>
              <a:fillRect/>
            </a:stretch>
          </p:blipFill>
          <p:spPr>
            <a:xfrm>
              <a:off x="4569854" y="1056499"/>
              <a:ext cx="2466638" cy="554424"/>
            </a:xfrm>
            <a:prstGeom prst="rect">
              <a:avLst/>
            </a:prstGeom>
          </p:spPr>
        </p:pic>
      </p:grpSp>
      <p:pic>
        <p:nvPicPr>
          <p:cNvPr id="7" name="覆土爪2.49">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465455" y="2557145"/>
            <a:ext cx="4137025" cy="3823335"/>
          </a:xfrm>
          <a:prstGeom prst="rect">
            <a:avLst/>
          </a:prstGeom>
        </p:spPr>
      </p:pic>
      <p:pic>
        <p:nvPicPr>
          <p:cNvPr id="8" name="图片 7"/>
          <p:cNvPicPr>
            <a:picLocks noChangeAspect="1"/>
          </p:cNvPicPr>
          <p:nvPr/>
        </p:nvPicPr>
        <p:blipFill>
          <a:blip r:embed="rId6"/>
          <a:stretch>
            <a:fillRect/>
          </a:stretch>
        </p:blipFill>
        <p:spPr>
          <a:xfrm>
            <a:off x="5146675" y="1437005"/>
            <a:ext cx="5680075" cy="3485515"/>
          </a:xfrm>
          <a:prstGeom prst="rect">
            <a:avLst/>
          </a:prstGeom>
        </p:spPr>
      </p:pic>
      <p:sp>
        <p:nvSpPr>
          <p:cNvPr id="10" name="文本框 9"/>
          <p:cNvSpPr txBox="1"/>
          <p:nvPr/>
        </p:nvSpPr>
        <p:spPr>
          <a:xfrm>
            <a:off x="5146675" y="5181600"/>
            <a:ext cx="5680075" cy="1198880"/>
          </a:xfrm>
          <a:prstGeom prst="rect">
            <a:avLst/>
          </a:prstGeom>
          <a:noFill/>
        </p:spPr>
        <p:txBody>
          <a:bodyPr wrap="square" rtlCol="0">
            <a:spAutoFit/>
          </a:bodyPr>
          <a:p>
            <a:pPr algn="just"/>
            <a:r>
              <a:rPr lang="zh-CN" altLang="zh-CN" sz="1800" kern="100" dirty="0">
                <a:effectLst/>
                <a:latin typeface="等线" panose="02010600030101010101" charset="-122"/>
                <a:ea typeface="宋体" panose="02010600030101010101" pitchFamily="2" charset="-122"/>
                <a:cs typeface="Times New Roman" panose="02020603050405020304" pitchFamily="18" charset="0"/>
              </a:rPr>
              <a:t>覆土装置主要由</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覆土臂、</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圆柱齿轮、</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扇形齿轮、</a:t>
            </a:r>
            <a:r>
              <a:rPr lang="en-US" altLang="zh-CN" sz="1800" kern="100" dirty="0">
                <a:effectLst/>
                <a:latin typeface="等线" panose="02010600030101010101"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charset="-122"/>
                <a:ea typeface="宋体" panose="02010600030101010101" pitchFamily="2" charset="-122"/>
                <a:cs typeface="Times New Roman" panose="02020603050405020304" pitchFamily="18" charset="0"/>
              </a:rPr>
              <a:t>电机等组成。在工作时由电机带动圆柱齿轮使扇形齿轮转动，扇形齿轮带动下方的圆柱齿轮转动后带动销转动让覆土臂做往复运动。</a:t>
            </a:r>
            <a:endParaRPr lang="zh-CN" altLang="zh-CN" sz="1800" kern="100" dirty="0">
              <a:effectLst/>
              <a:latin typeface="等线" panose="02010600030101010101" charset="-122"/>
              <a:ea typeface="等线" panose="02010600030101010101" charset="-122"/>
              <a:cs typeface="Times New Roman" panose="02020603050405020304" pitchFamily="18" charset="0"/>
            </a:endParaRPr>
          </a:p>
        </p:txBody>
      </p:sp>
      <p:sp>
        <p:nvSpPr>
          <p:cNvPr id="11" name="文本框 10"/>
          <p:cNvSpPr txBox="1"/>
          <p:nvPr/>
        </p:nvSpPr>
        <p:spPr>
          <a:xfrm>
            <a:off x="866775" y="1580515"/>
            <a:ext cx="2846705" cy="400050"/>
          </a:xfrm>
          <a:prstGeom prst="rect">
            <a:avLst/>
          </a:prstGeom>
          <a:noFill/>
        </p:spPr>
        <p:txBody>
          <a:bodyPr wrap="square" rtlCol="0">
            <a:spAutoFit/>
          </a:bodyPr>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覆土装置</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22" presetClass="entr" presetSubtype="8" fill="hold" grpId="2"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3" fill="hold" display="1">
                  <p:stCondLst>
                    <p:cond delay="indefinite"/>
                  </p:stCondLst>
                </p:cTn>
                <p:tgtEl>
                  <p:spTgt spid="7"/>
                </p:tgtEl>
              </p:cMediaNode>
            </p:video>
          </p:childTnLst>
        </p:cTn>
      </p:par>
    </p:tnLst>
    <p:bldLst>
      <p:bldP spid="11" grpId="0"/>
      <p:bldP spid="11" grpId="2"/>
    </p:bldLst>
  </p:timing>
</p:sld>
</file>

<file path=ppt/tags/tag1.xml><?xml version="1.0" encoding="utf-8"?>
<p:tagLst xmlns:p="http://schemas.openxmlformats.org/presentationml/2006/main">
  <p:tag name="ISLIDE.ICON" val="#168399;#152018;"/>
</p:tagLst>
</file>

<file path=ppt/tags/tag10.xml><?xml version="1.0" encoding="utf-8"?>
<p:tagLst xmlns:p="http://schemas.openxmlformats.org/presentationml/2006/main">
  <p:tag name="MH" val="20170526002918"/>
  <p:tag name="MH_LIBRARY" val="GRAPHIC"/>
  <p:tag name="MH_TYPE" val="Other"/>
  <p:tag name="MH_ORDER" val="2"/>
</p:tagLst>
</file>

<file path=ppt/tags/tag11.xml><?xml version="1.0" encoding="utf-8"?>
<p:tagLst xmlns:p="http://schemas.openxmlformats.org/presentationml/2006/main">
  <p:tag name="MH" val="20170526002918"/>
  <p:tag name="MH_LIBRARY" val="GRAPHIC"/>
  <p:tag name="MH_TYPE" val="Other"/>
  <p:tag name="MH_ORDER" val="4"/>
</p:tagLst>
</file>

<file path=ppt/tags/tag12.xml><?xml version="1.0" encoding="utf-8"?>
<p:tagLst xmlns:p="http://schemas.openxmlformats.org/presentationml/2006/main">
  <p:tag name="MH" val="20170526002918"/>
  <p:tag name="MH_LIBRARY" val="GRAPHIC"/>
  <p:tag name="MH_TYPE" val="Other"/>
  <p:tag name="MH_ORDER" val="5"/>
</p:tagLst>
</file>

<file path=ppt/tags/tag13.xml><?xml version="1.0" encoding="utf-8"?>
<p:tagLst xmlns:p="http://schemas.openxmlformats.org/presentationml/2006/main">
  <p:tag name="MH" val="20170526002918"/>
  <p:tag name="MH_LIBRARY" val="GRAPHIC"/>
  <p:tag name="MH_TYPE" val="Other"/>
  <p:tag name="MH_ORDER" val="7"/>
</p:tagLst>
</file>

<file path=ppt/tags/tag14.xml><?xml version="1.0" encoding="utf-8"?>
<p:tagLst xmlns:p="http://schemas.openxmlformats.org/presentationml/2006/main">
  <p:tag name="MH" val="20170526002918"/>
  <p:tag name="MH_LIBRARY" val="GRAPHIC"/>
  <p:tag name="MH_TYPE" val="Other"/>
  <p:tag name="MH_ORDER" val="8"/>
</p:tagLst>
</file>

<file path=ppt/tags/tag15.xml><?xml version="1.0" encoding="utf-8"?>
<p:tagLst xmlns:p="http://schemas.openxmlformats.org/presentationml/2006/main">
  <p:tag name="MH" val="20170526002918"/>
  <p:tag name="MH_LIBRARY" val="GRAPHIC"/>
  <p:tag name="MH_TYPE" val="Other"/>
  <p:tag name="MH_ORDER" val="9"/>
</p:tagLst>
</file>

<file path=ppt/tags/tag16.xml><?xml version="1.0" encoding="utf-8"?>
<p:tagLst xmlns:p="http://schemas.openxmlformats.org/presentationml/2006/main">
  <p:tag name="MH" val="20170526002918"/>
  <p:tag name="MH_LIBRARY" val="GRAPHIC"/>
  <p:tag name="MH_TYPE" val="Other"/>
  <p:tag name="MH_ORDER" val="10"/>
</p:tagLst>
</file>

<file path=ppt/tags/tag17.xml><?xml version="1.0" encoding="utf-8"?>
<p:tagLst xmlns:p="http://schemas.openxmlformats.org/presentationml/2006/main">
  <p:tag name="MH" val="20170526002918"/>
  <p:tag name="MH_LIBRARY" val="GRAPHIC"/>
  <p:tag name="MH_TYPE" val="Other"/>
  <p:tag name="MH_ORDER" val="11"/>
</p:tagLst>
</file>

<file path=ppt/tags/tag18.xml><?xml version="1.0" encoding="utf-8"?>
<p:tagLst xmlns:p="http://schemas.openxmlformats.org/presentationml/2006/main">
  <p:tag name="MH" val="20170526002918"/>
  <p:tag name="MH_LIBRARY" val="GRAPHIC"/>
  <p:tag name="MH_TYPE" val="Other"/>
  <p:tag name="MH_ORDER" val="4"/>
  <p:tag name="KSO_WM_BEAUTIFY_FLAG" val=""/>
</p:tagLst>
</file>

<file path=ppt/tags/tag19.xml><?xml version="1.0" encoding="utf-8"?>
<p:tagLst xmlns:p="http://schemas.openxmlformats.org/presentationml/2006/main">
  <p:tag name="COMMONDATA" val="eyJoZGlkIjoiZjhhZWY5MTBkMzUzMzc1NDlmYzljZDUyM2IxYmQ4ZmM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MEDIACOVER_FLAG" val="1"/>
  <p:tag name="KSO_WM_UNIT_MEDIACOVER_BTN_STATE" val="1"/>
  <p:tag name="KSO_WM_UNIT_MEDIACOVER_BTNRECT" val="3257*3010*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9.xml><?xml version="1.0" encoding="utf-8"?>
<p:tagLst xmlns:p="http://schemas.openxmlformats.org/presentationml/2006/main">
  <p:tag name="MH" val="20170526002918"/>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1235</Words>
  <Application>WPS 演示</Application>
  <PresentationFormat>宽屏</PresentationFormat>
  <Paragraphs>112</Paragraphs>
  <Slides>13</Slides>
  <Notes>10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13</vt:i4>
      </vt:variant>
    </vt:vector>
  </HeadingPairs>
  <TitlesOfParts>
    <vt:vector size="30" baseType="lpstr">
      <vt:lpstr>Arial</vt:lpstr>
      <vt:lpstr>宋体</vt:lpstr>
      <vt:lpstr>Wingdings</vt:lpstr>
      <vt:lpstr>黑体</vt:lpstr>
      <vt:lpstr>阿里巴巴普惠体 B</vt:lpstr>
      <vt:lpstr>AMGDT</vt:lpstr>
      <vt:lpstr>OPPOSans L</vt:lpstr>
      <vt:lpstr>OPPOSans H</vt:lpstr>
      <vt:lpstr>OPPOSans R</vt:lpstr>
      <vt:lpstr>等线</vt:lpstr>
      <vt:lpstr>Times New Roman</vt:lpstr>
      <vt:lpstr>阿里巴巴普惠体 R</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版权归木卫林所有</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 Varick</dc:creator>
  <cp:keywords>木卫林</cp:keywords>
  <dc:description>尊重劳动成果，请勿商用</dc:description>
  <dc:subject>木卫林自制模板</dc:subject>
  <cp:lastModifiedBy>琪</cp:lastModifiedBy>
  <cp:revision>42</cp:revision>
  <dcterms:created xsi:type="dcterms:W3CDTF">2022-07-21T12:02:00Z</dcterms:created>
  <dcterms:modified xsi:type="dcterms:W3CDTF">2024-03-12T12:32:54Z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9210F7FE8CEC4794AAA5AA572E93E65B_13</vt:lpwstr>
  </property>
  <property fmtid="{D5CDD505-2E9C-101B-9397-08002B2CF9AE}" pid="3" name="KSOProductBuildVer">
    <vt:lpwstr>2052-12.1.0.16120</vt:lpwstr>
  </property>
</Properties>
</file>