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66" r:id="rId3"/>
    <p:sldId id="537" r:id="rId5"/>
    <p:sldId id="259" r:id="rId6"/>
    <p:sldId id="396" r:id="rId7"/>
    <p:sldId id="395" r:id="rId8"/>
    <p:sldId id="388" r:id="rId9"/>
    <p:sldId id="261" r:id="rId10"/>
    <p:sldId id="293" r:id="rId11"/>
    <p:sldId id="534" r:id="rId12"/>
    <p:sldId id="510" r:id="rId13"/>
    <p:sldId id="511" r:id="rId14"/>
    <p:sldId id="512" r:id="rId15"/>
    <p:sldId id="513" r:id="rId16"/>
    <p:sldId id="514" r:id="rId17"/>
    <p:sldId id="515" r:id="rId18"/>
    <p:sldId id="516" r:id="rId19"/>
    <p:sldId id="517" r:id="rId20"/>
    <p:sldId id="520" r:id="rId21"/>
    <p:sldId id="521" r:id="rId22"/>
    <p:sldId id="522" r:id="rId23"/>
    <p:sldId id="518" r:id="rId24"/>
    <p:sldId id="292" r:id="rId25"/>
    <p:sldId id="497" r:id="rId26"/>
    <p:sldId id="498" r:id="rId27"/>
    <p:sldId id="389" r:id="rId28"/>
    <p:sldId id="500" r:id="rId29"/>
    <p:sldId id="486" r:id="rId30"/>
    <p:sldId id="508" r:id="rId31"/>
    <p:sldId id="542" r:id="rId32"/>
    <p:sldId id="541" r:id="rId33"/>
    <p:sldId id="544" r:id="rId34"/>
    <p:sldId id="296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CC7D4"/>
    <a:srgbClr val="7D92BF"/>
    <a:srgbClr val="050587"/>
    <a:srgbClr val="F1F8FE"/>
    <a:srgbClr val="F5F7F9"/>
    <a:srgbClr val="E7D6C1"/>
    <a:srgbClr val="7074AE"/>
    <a:srgbClr val="686AB6"/>
    <a:srgbClr val="ED7D31"/>
    <a:srgbClr val="5A9A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97" autoAdjust="0"/>
    <p:restoredTop sz="94219" autoAdjust="0"/>
  </p:normalViewPr>
  <p:slideViewPr>
    <p:cSldViewPr snapToGrid="0" showGuides="1">
      <p:cViewPr>
        <p:scale>
          <a:sx n="100" d="100"/>
          <a:sy n="100" d="100"/>
        </p:scale>
        <p:origin x="-1140" y="-252"/>
      </p:cViewPr>
      <p:guideLst>
        <p:guide orient="horz" pos="18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85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8C03E-1D1A-4B56-BF25-E85E2DBFA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D60C4-3BB3-44E8-B9FF-B709062F69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D60C4-3BB3-44E8-B9FF-B709062F6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D60C4-3BB3-44E8-B9FF-B709062F6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4D60C4-3BB3-44E8-B9FF-B709062F6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 userDrawn="1"/>
        </p:nvSpPr>
        <p:spPr>
          <a:xfrm>
            <a:off x="1606624" y="452756"/>
            <a:ext cx="2467492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什么是云计算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3627690" y="723257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Big data cloud computing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33649" y="357802"/>
            <a:ext cx="1078056" cy="604364"/>
            <a:chOff x="907007" y="2358180"/>
            <a:chExt cx="4386887" cy="245931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07" y="2358180"/>
              <a:ext cx="4386887" cy="24593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078" y="2795098"/>
              <a:ext cx="3592805" cy="20141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 userDrawn="1"/>
        </p:nvSpPr>
        <p:spPr>
          <a:xfrm>
            <a:off x="637308" y="563343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4F577B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dirty="0">
              <a:solidFill>
                <a:srgbClr val="4F577B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 userDrawn="1"/>
        </p:nvSpPr>
        <p:spPr>
          <a:xfrm>
            <a:off x="1606624" y="452756"/>
            <a:ext cx="3029544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云计算的发展阶段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4209890" y="723257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Big data cloud computing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33649" y="357802"/>
            <a:ext cx="1078056" cy="604364"/>
            <a:chOff x="907007" y="2358180"/>
            <a:chExt cx="4386887" cy="245931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07" y="2358180"/>
              <a:ext cx="4386887" cy="24593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078" y="2795098"/>
              <a:ext cx="3592805" cy="20141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 userDrawn="1"/>
        </p:nvSpPr>
        <p:spPr>
          <a:xfrm>
            <a:off x="637308" y="563343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4F577B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dirty="0">
              <a:solidFill>
                <a:srgbClr val="4F577B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 userDrawn="1"/>
        </p:nvSpPr>
        <p:spPr>
          <a:xfrm>
            <a:off x="1606624" y="452756"/>
            <a:ext cx="2467492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云种类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2689757" y="723257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Big data cloud computing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33649" y="357802"/>
            <a:ext cx="1078056" cy="604364"/>
            <a:chOff x="907007" y="2358180"/>
            <a:chExt cx="4386887" cy="245931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07" y="2358180"/>
              <a:ext cx="4386887" cy="24593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078" y="2795098"/>
              <a:ext cx="3592805" cy="20141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 userDrawn="1"/>
        </p:nvSpPr>
        <p:spPr>
          <a:xfrm>
            <a:off x="637308" y="563343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4F577B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dirty="0">
              <a:solidFill>
                <a:srgbClr val="4F577B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 userDrawn="1"/>
        </p:nvSpPr>
        <p:spPr>
          <a:xfrm>
            <a:off x="1606624" y="452756"/>
            <a:ext cx="2467492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云计算的应用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3627690" y="723257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Big data cloud computing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33649" y="357802"/>
            <a:ext cx="1078056" cy="604364"/>
            <a:chOff x="907007" y="2358180"/>
            <a:chExt cx="4386887" cy="245931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07" y="2358180"/>
              <a:ext cx="4386887" cy="24593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078" y="2795098"/>
              <a:ext cx="3592805" cy="20141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 userDrawn="1"/>
        </p:nvSpPr>
        <p:spPr>
          <a:xfrm>
            <a:off x="637308" y="563343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4F577B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dirty="0">
              <a:solidFill>
                <a:srgbClr val="4F577B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 userDrawn="1"/>
        </p:nvSpPr>
        <p:spPr>
          <a:xfrm>
            <a:off x="1606624" y="452756"/>
            <a:ext cx="2467492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云计算的特点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3627690" y="723257"/>
            <a:ext cx="15792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Big data cloud computing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33649" y="357802"/>
            <a:ext cx="1078056" cy="604364"/>
            <a:chOff x="907007" y="2358180"/>
            <a:chExt cx="4386887" cy="245931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007" y="2358180"/>
              <a:ext cx="4386887" cy="245931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078" y="2795098"/>
              <a:ext cx="3592805" cy="20141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 userDrawn="1"/>
        </p:nvSpPr>
        <p:spPr>
          <a:xfrm>
            <a:off x="637308" y="563343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F577B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dirty="0">
              <a:solidFill>
                <a:srgbClr val="4F577B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18.jpeg"/><Relationship Id="rId5" Type="http://schemas.openxmlformats.org/officeDocument/2006/relationships/tags" Target="../tags/tag9.xml"/><Relationship Id="rId4" Type="http://schemas.openxmlformats.org/officeDocument/2006/relationships/image" Target="../media/image17.jpe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20.GIF"/><Relationship Id="rId5" Type="http://schemas.openxmlformats.org/officeDocument/2006/relationships/tags" Target="../tags/tag15.xml"/><Relationship Id="rId4" Type="http://schemas.openxmlformats.org/officeDocument/2006/relationships/image" Target="../media/image19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image" Target="../media/image21.GIF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26.xml"/><Relationship Id="rId6" Type="http://schemas.openxmlformats.org/officeDocument/2006/relationships/image" Target="../media/image23.GIF"/><Relationship Id="rId5" Type="http://schemas.openxmlformats.org/officeDocument/2006/relationships/tags" Target="../tags/tag25.xml"/><Relationship Id="rId4" Type="http://schemas.openxmlformats.org/officeDocument/2006/relationships/image" Target="../media/image22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31.xml"/><Relationship Id="rId6" Type="http://schemas.openxmlformats.org/officeDocument/2006/relationships/image" Target="../media/image25.GIF"/><Relationship Id="rId5" Type="http://schemas.openxmlformats.org/officeDocument/2006/relationships/tags" Target="../tags/tag30.xml"/><Relationship Id="rId4" Type="http://schemas.openxmlformats.org/officeDocument/2006/relationships/image" Target="../media/image24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36.xml"/><Relationship Id="rId6" Type="http://schemas.openxmlformats.org/officeDocument/2006/relationships/image" Target="../media/image27.jpeg"/><Relationship Id="rId5" Type="http://schemas.openxmlformats.org/officeDocument/2006/relationships/tags" Target="../tags/tag35.xml"/><Relationship Id="rId4" Type="http://schemas.openxmlformats.org/officeDocument/2006/relationships/image" Target="../media/image26.GIF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41.xml"/><Relationship Id="rId6" Type="http://schemas.openxmlformats.org/officeDocument/2006/relationships/image" Target="../media/image29.jpeg"/><Relationship Id="rId5" Type="http://schemas.openxmlformats.org/officeDocument/2006/relationships/tags" Target="../tags/tag40.xml"/><Relationship Id="rId4" Type="http://schemas.openxmlformats.org/officeDocument/2006/relationships/image" Target="../media/image28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34.png"/><Relationship Id="rId1" Type="http://schemas.openxmlformats.org/officeDocument/2006/relationships/tags" Target="../tags/tag5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tags" Target="../tags/tag63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6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7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39.jpeg"/><Relationship Id="rId7" Type="http://schemas.openxmlformats.org/officeDocument/2006/relationships/tags" Target="../tags/tag71.xml"/><Relationship Id="rId6" Type="http://schemas.openxmlformats.org/officeDocument/2006/relationships/image" Target="../media/image38.GIF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image" Target="../media/image35.jpe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tags" Target="../tags/tag7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../media/image46.png"/><Relationship Id="rId6" Type="http://schemas.openxmlformats.org/officeDocument/2006/relationships/tags" Target="../tags/tag77.xml"/><Relationship Id="rId5" Type="http://schemas.openxmlformats.org/officeDocument/2006/relationships/image" Target="../media/image45.png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81.xml"/><Relationship Id="rId2" Type="http://schemas.openxmlformats.org/officeDocument/2006/relationships/image" Target="../media/image47.jpeg"/><Relationship Id="rId1" Type="http://schemas.openxmlformats.org/officeDocument/2006/relationships/tags" Target="../tags/tag80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tags" Target="../tags/tag84.xml"/><Relationship Id="rId3" Type="http://schemas.openxmlformats.org/officeDocument/2006/relationships/image" Target="../media/image48.pn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35"/>
            <a:ext cx="2388870" cy="69030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73743989" name="图片 1073743988" descr="IMG_20221030_1438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17612" r="20375" b="8960"/>
          <a:stretch>
            <a:fillRect/>
          </a:stretch>
        </p:blipFill>
        <p:spPr>
          <a:xfrm>
            <a:off x="120" y="635"/>
            <a:ext cx="6385955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57" h="10799">
                <a:moveTo>
                  <a:pt x="0" y="0"/>
                </a:moveTo>
                <a:lnTo>
                  <a:pt x="7934" y="0"/>
                </a:lnTo>
                <a:lnTo>
                  <a:pt x="10057" y="10799"/>
                </a:lnTo>
                <a:lnTo>
                  <a:pt x="2123" y="10799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78805" y="1398270"/>
            <a:ext cx="6096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b="1" dirty="0">
                <a:effectLst>
                  <a:reflection blurRad="6350" stA="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多功能残疾宠物辅助支架</a:t>
            </a:r>
            <a:endParaRPr lang="zh-CN" altLang="en-US" sz="5400" b="1" dirty="0">
              <a:effectLst>
                <a:reflection blurRad="6350" stA="0" endPos="35500" dir="5400000" sy="-90000" algn="bl" rotWithShape="0"/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6195" y="3718560"/>
            <a:ext cx="4500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汇报人：尤俊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翔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2054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灵感来源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pic>
        <p:nvPicPr>
          <p:cNvPr id="102" name="图片 10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9930" y="1092835"/>
            <a:ext cx="3599815" cy="540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>
            <p:custDataLst>
              <p:tags r:id="rId5"/>
            </p:custDataLst>
          </p:nvPr>
        </p:nvPicPr>
        <p:blipFill>
          <a:blip r:embed="rId6"/>
          <a:srcRect l="12474" r="12474"/>
          <a:stretch>
            <a:fillRect/>
          </a:stretch>
        </p:blipFill>
        <p:spPr>
          <a:xfrm>
            <a:off x="7841615" y="1093470"/>
            <a:ext cx="3600000" cy="540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769485" y="2668905"/>
            <a:ext cx="2776220" cy="511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创作灵感来源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041900" y="3590290"/>
            <a:ext cx="2078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剪叉升降车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664335" y="480695"/>
            <a:ext cx="412242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主要创新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3725" y="1393190"/>
            <a:ext cx="5311140" cy="4396740"/>
          </a:xfrm>
          <a:prstGeom prst="rect">
            <a:avLst/>
          </a:prstGeom>
        </p:spPr>
      </p:pic>
      <p:pic>
        <p:nvPicPr>
          <p:cNvPr id="18" name="图片 17" descr="装配序列[00-00-00--00-00-19]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56960" y="1393190"/>
            <a:ext cx="5638800" cy="3000375"/>
          </a:xfrm>
          <a:prstGeom prst="rect">
            <a:avLst/>
          </a:prstGeom>
        </p:spPr>
      </p:pic>
      <p:sp>
        <p:nvSpPr>
          <p:cNvPr id="25" name="圆角矩形 24"/>
          <p:cNvSpPr/>
          <p:nvPr>
            <p:custDataLst>
              <p:tags r:id="rId7"/>
            </p:custDataLst>
          </p:nvPr>
        </p:nvSpPr>
        <p:spPr>
          <a:xfrm>
            <a:off x="6156960" y="4779010"/>
            <a:ext cx="5624830" cy="469900"/>
          </a:xfrm>
          <a:prstGeom prst="roundRect">
            <a:avLst/>
          </a:prstGeom>
          <a:solidFill>
            <a:srgbClr val="707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8"/>
            </p:custDataLst>
          </p:nvPr>
        </p:nvSpPr>
        <p:spPr>
          <a:xfrm>
            <a:off x="6602095" y="4862195"/>
            <a:ext cx="4640580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字魂36号-正文宋楷" panose="02000000000000000000" charset="-122"/>
                <a:sym typeface="Source Han Serif SC" panose="02020400000000000000" pitchFamily="18" charset="-122"/>
              </a:rPr>
              <a:t>装配动画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字魂36号-正文宋楷" panose="02000000000000000000" charset="-122"/>
              <a:sym typeface="Source Han Serif SC" panose="02020400000000000000" pitchFamily="18" charset="-122"/>
            </a:endParaRPr>
          </a:p>
        </p:txBody>
      </p:sp>
      <p:pic>
        <p:nvPicPr>
          <p:cNvPr id="33" name="图片 32" descr="有限元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93725" y="1302385"/>
            <a:ext cx="10887075" cy="4495800"/>
          </a:xfrm>
          <a:prstGeom prst="rect">
            <a:avLst/>
          </a:prstGeom>
        </p:spPr>
      </p:pic>
      <p:sp>
        <p:nvSpPr>
          <p:cNvPr id="34" name="圆角矩形 33"/>
          <p:cNvSpPr/>
          <p:nvPr>
            <p:custDataLst>
              <p:tags r:id="rId11"/>
            </p:custDataLst>
          </p:nvPr>
        </p:nvSpPr>
        <p:spPr>
          <a:xfrm>
            <a:off x="3283585" y="6047740"/>
            <a:ext cx="5624830" cy="469900"/>
          </a:xfrm>
          <a:prstGeom prst="roundRect">
            <a:avLst/>
          </a:prstGeom>
          <a:solidFill>
            <a:srgbClr val="707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12"/>
            </p:custDataLst>
          </p:nvPr>
        </p:nvSpPr>
        <p:spPr>
          <a:xfrm>
            <a:off x="3775710" y="6130925"/>
            <a:ext cx="4640580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字魂36号-正文宋楷" panose="02000000000000000000" charset="-122"/>
                <a:sym typeface="Source Han Serif SC" panose="02020400000000000000" pitchFamily="18" charset="-122"/>
              </a:rPr>
              <a:t>零件有限元分析</a:t>
            </a:r>
            <a:endParaRPr lang="zh-CN" alt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字魂36号-正文宋楷" panose="02000000000000000000" charset="-122"/>
              <a:sym typeface="Source Han Serif SC" panose="02020400000000000000" pitchFamily="18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3"/>
            </p:custDataLst>
          </p:nvPr>
        </p:nvSpPr>
        <p:spPr>
          <a:xfrm>
            <a:off x="1664335" y="6047740"/>
            <a:ext cx="3289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软件进行设计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2" grpId="0"/>
      <p:bldP spid="34" grpId="0" bldLvl="0" animBg="1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103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pic>
        <p:nvPicPr>
          <p:cNvPr id="107374388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3266"/>
          <a:stretch>
            <a:fillRect/>
          </a:stretch>
        </p:blipFill>
        <p:spPr>
          <a:xfrm>
            <a:off x="883285" y="1508125"/>
            <a:ext cx="3753055" cy="360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方便收纳效果演示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61280" y="1508125"/>
            <a:ext cx="6400000" cy="360000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3335655" y="5777230"/>
            <a:ext cx="5521325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折叠方便携带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7832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pic>
        <p:nvPicPr>
          <p:cNvPr id="1073743898" name="图片 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00520" y="1629410"/>
            <a:ext cx="5274310" cy="3599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小狗实物演示图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2565" y="1629410"/>
            <a:ext cx="6400000" cy="3600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2679065" y="5799455"/>
            <a:ext cx="6834505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采用万向轮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装置可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朝任意方向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2054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pic>
        <p:nvPicPr>
          <p:cNvPr id="4" name="图片 3" descr="上到下[00-00-00--00-00-02]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0500" y="1564005"/>
            <a:ext cx="6089143" cy="3240000"/>
          </a:xfrm>
          <a:prstGeom prst="rect">
            <a:avLst/>
          </a:prstGeom>
        </p:spPr>
      </p:pic>
      <p:pic>
        <p:nvPicPr>
          <p:cNvPr id="1073743890" name="图片 23" descr="IMG_20221021_0931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6377" r="9955" b="21835"/>
          <a:stretch>
            <a:fillRect/>
          </a:stretch>
        </p:blipFill>
        <p:spPr>
          <a:xfrm>
            <a:off x="6353175" y="1564005"/>
            <a:ext cx="5751661" cy="32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855595" y="5397500"/>
            <a:ext cx="648081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拉直支架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做围栏使用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103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67460" y="1527810"/>
            <a:ext cx="5547360" cy="3802380"/>
          </a:xfrm>
          <a:prstGeom prst="rect">
            <a:avLst/>
          </a:prstGeom>
        </p:spPr>
      </p:pic>
      <p:pic>
        <p:nvPicPr>
          <p:cNvPr id="1073743877" name="图片 31" descr="IMG_20221030_1443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91375" y="1527810"/>
            <a:ext cx="3799840" cy="3799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855595" y="5737860"/>
            <a:ext cx="648081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摆放成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门字型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做宠物窝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使用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103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42265" y="5737225"/>
            <a:ext cx="648081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帮助宠物狗康复的中药香囊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 descr="药包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140" y="1179195"/>
            <a:ext cx="5433060" cy="43491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69050" y="470535"/>
            <a:ext cx="5080000" cy="27076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香囊中有</a:t>
            </a:r>
            <a:r>
              <a:rPr lang="zh-CN" sz="3200" b="1" u="sng">
                <a:solidFill>
                  <a:schemeClr val="tx1"/>
                </a:solidFill>
                <a:ea typeface="宋体" panose="02010600030101010101" pitchFamily="2" charset="-122"/>
              </a:rPr>
              <a:t>水飞蓟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zh-CN" sz="3200" b="1" u="sng">
                <a:ea typeface="宋体" panose="02010600030101010101" pitchFamily="2" charset="-122"/>
              </a:rPr>
              <a:t>缬草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zh-CN" sz="3200" b="1" u="sng">
                <a:ea typeface="宋体" panose="02010600030101010101" pitchFamily="2" charset="-122"/>
              </a:rPr>
              <a:t>洋甘菊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等中草药，放置宠物旁，对宠物狗的伤势有帮助作用，加快其伤势的恢复或康复。</a:t>
            </a:r>
            <a:endParaRPr lang="zh-CN" altLang="en-US" sz="32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9050" y="3178175"/>
            <a:ext cx="50050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水飞蓟：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具超强的抗氧化功能。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缬草：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具有镇静和抗焦虑的作用。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洋甘菊：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具有卓越的杀菌、抗炎、抗病毒、抗过敏的作用。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3992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567690" y="5738495"/>
            <a:ext cx="648081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MP3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功能使宠物狗心情愉悦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 descr="图片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56205" y="1211580"/>
            <a:ext cx="2304415" cy="4285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0935" y="2231390"/>
            <a:ext cx="51955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Deborah Wells博士在2002年的研究显示，播放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古典乐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可以使宠物狗心情愉悦，良好的心情是康复的有力保障。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4373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315970" y="5421630"/>
            <a:ext cx="4886960" cy="53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GPS定位系统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 descr="图片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35985" y="1035050"/>
            <a:ext cx="4646930" cy="41903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27480" y="480695"/>
            <a:ext cx="445770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创新功用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315970" y="5754687"/>
            <a:ext cx="4887157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荧光贴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 descr="图片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61235" y="1208405"/>
            <a:ext cx="6996430" cy="42760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1607820" y="876300"/>
            <a:ext cx="8976360" cy="4389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 fontAlgn="auto">
              <a:lnSpc>
                <a:spcPct val="85000"/>
              </a:lnSpc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项目概要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  <a:p>
            <a:pPr algn="ctr" fontAlgn="auto">
              <a:lnSpc>
                <a:spcPct val="85000"/>
              </a:lnSpc>
            </a:pP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  <a:p>
            <a:pPr indent="720090" fontAlgn="auto">
              <a:lnSpc>
                <a:spcPct val="85000"/>
              </a:lnSpc>
            </a:pPr>
            <a:endParaRPr lang="en-US" altLang="zh-CN" dirty="0" smtClean="0"/>
          </a:p>
          <a:p>
            <a:pPr indent="711200" fontAlgn="auto">
              <a:lnSpc>
                <a:spcPct val="10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为了救助生活中的残疾宠物，帮助其能正常行走，在对市场上的宠物辅助支架进行市场调研，发现市场上的宠物辅助支架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售价昂贵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功能单一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的问题，在对市场上的宠物辅助支架进行对比、分析和总结，我们团队成员采用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移植发明法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，将剪叉升降车中的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剪叉机构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运用至残疾宠物辅助支架中，创新设计出一款全新的宠物辅助支架，具有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可折叠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可收纳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多功能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等特点。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86159\Desktop\图片2.png图片2"/>
          <p:cNvPicPr/>
          <p:nvPr>
            <p:custDataLst>
              <p:tags r:id="rId1"/>
            </p:custDataLst>
          </p:nvPr>
        </p:nvPicPr>
        <p:blipFill>
          <a:blip r:embed="rId2"/>
          <a:srcRect b="29102"/>
          <a:stretch>
            <a:fillRect/>
          </a:stretch>
        </p:blipFill>
        <p:spPr>
          <a:xfrm>
            <a:off x="372110" y="1532890"/>
            <a:ext cx="6612255" cy="43307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144510" y="5663565"/>
            <a:ext cx="264731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产品实物图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445895" y="577850"/>
            <a:ext cx="442785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型号表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admin\Desktop\未标题-2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630" y="683260"/>
            <a:ext cx="4653280" cy="465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445895" y="577850"/>
            <a:ext cx="429069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实物演示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</p:txBody>
      </p:sp>
      <p:pic>
        <p:nvPicPr>
          <p:cNvPr id="3" name="多功能残疾宠物辅助支架-展示视频_20251116_1612420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33780" y="1316355"/>
            <a:ext cx="10130790" cy="49758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5400000">
            <a:off x="1243109" y="-688735"/>
            <a:ext cx="8376986" cy="837698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3952766" y="690611"/>
            <a:ext cx="5667329" cy="5667329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774551" y="1636648"/>
            <a:ext cx="3775254" cy="3775254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4827" y="3085148"/>
            <a:ext cx="40536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CN" altLang="zh-CN" sz="3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产品介绍</a:t>
            </a:r>
            <a:endParaRPr lang="zh-CN" altLang="zh-CN" sz="3600" spc="3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99044" y="1673964"/>
            <a:ext cx="1113182" cy="1113182"/>
            <a:chOff x="8241578" y="1523448"/>
            <a:chExt cx="1113182" cy="1113182"/>
          </a:xfrm>
        </p:grpSpPr>
        <p:sp>
          <p:nvSpPr>
            <p:cNvPr id="3" name="椭圆 2"/>
            <p:cNvSpPr/>
            <p:nvPr/>
          </p:nvSpPr>
          <p:spPr>
            <a:xfrm>
              <a:off x="8241578" y="1523448"/>
              <a:ext cx="1113182" cy="1113182"/>
            </a:xfrm>
            <a:prstGeom prst="ellipse">
              <a:avLst/>
            </a:prstGeom>
            <a:solidFill>
              <a:srgbClr val="D8B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98007" y="179662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25400" dist="25400" dir="2700000" algn="tl">
                      <a:srgbClr val="000000">
                        <a:alpha val="1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03</a:t>
              </a:r>
              <a:endParaRPr lang="en-US" altLang="zh-CN" sz="3600" dirty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2535" y="109848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06570" y="112452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83985" y="85471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668480" y="115373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4150" y="480694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市面产品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146165" y="0"/>
            <a:ext cx="6045835" cy="6858000"/>
          </a:xfrm>
          <a:prstGeom prst="rect">
            <a:avLst/>
          </a:prstGeom>
          <a:solidFill>
            <a:srgbClr val="D8BA94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标注 11"/>
          <p:cNvSpPr/>
          <p:nvPr>
            <p:custDataLst>
              <p:tags r:id="rId2"/>
            </p:custDataLst>
          </p:nvPr>
        </p:nvSpPr>
        <p:spPr>
          <a:xfrm>
            <a:off x="7493000" y="2254885"/>
            <a:ext cx="4204335" cy="3486150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p>
            <a:pPr marL="285750" indent="-285750" fontAlgn="auto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市面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上的产品主要采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CNC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加工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技术，制作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残疾宠物辅助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支架，具有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可靠性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高、耐用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特点。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 fontAlgn="auto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占用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空间大、收纳和携带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方便。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-214748248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7149" b="7890"/>
          <a:stretch>
            <a:fillRect/>
          </a:stretch>
        </p:blipFill>
        <p:spPr>
          <a:xfrm>
            <a:off x="1197610" y="1631950"/>
            <a:ext cx="3992880" cy="4210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2535" y="109848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06570" y="112452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83985" y="85471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668480" y="115373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4150" y="480694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我们产品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146165" y="0"/>
            <a:ext cx="6045835" cy="6858000"/>
          </a:xfrm>
          <a:prstGeom prst="rect">
            <a:avLst/>
          </a:prstGeom>
          <a:solidFill>
            <a:srgbClr val="D8BA94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74" name="Picture 2" descr="C:\Users\admin\Desktop\未标题-2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0"/>
          <a:stretch>
            <a:fillRect/>
          </a:stretch>
        </p:blipFill>
        <p:spPr bwMode="auto">
          <a:xfrm>
            <a:off x="977900" y="838835"/>
            <a:ext cx="4781550" cy="350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标注 1"/>
          <p:cNvSpPr/>
          <p:nvPr>
            <p:custDataLst>
              <p:tags r:id="rId4"/>
            </p:custDataLst>
          </p:nvPr>
        </p:nvSpPr>
        <p:spPr>
          <a:xfrm>
            <a:off x="7463155" y="1602105"/>
            <a:ext cx="4030345" cy="4109085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p>
            <a:pPr marL="285750" indent="-285750" eaLnBrk="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采用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剪叉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机构完成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产品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整体结构，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前期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采用增材制造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技术来验证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装置的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可行性，后期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确定结构后，采用塑料模具成型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技术提升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生产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效率减少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生产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成本。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将支承腿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抽出，可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进行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折叠，减少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使用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空间，携带便捷。</a:t>
            </a:r>
            <a:endParaRPr lang="zh-CN" altLang="zh-CN" kern="10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增材制造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0020" y="4341495"/>
            <a:ext cx="3611880" cy="1951990"/>
          </a:xfrm>
          <a:prstGeom prst="rect">
            <a:avLst/>
          </a:prstGeom>
        </p:spPr>
      </p:pic>
      <p:pic>
        <p:nvPicPr>
          <p:cNvPr id="9" name="图片 8" descr="QQ图片2022113013365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900" y="4387215"/>
            <a:ext cx="2160270" cy="19145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0110" y="6343015"/>
            <a:ext cx="199009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增材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制造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1900" y="6347460"/>
            <a:ext cx="199009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457200" indent="-457200" algn="ctr">
              <a:buFont typeface="Wingdings" panose="05000000000000000000" charset="0"/>
              <a:buChar char="l"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塑料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模具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2535" y="109848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06570" y="112452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83985" y="85471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668480" y="115373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4150" y="480694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竞品分析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9045" y="1006475"/>
            <a:ext cx="7154545" cy="3509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9045" y="4106545"/>
            <a:ext cx="7150735" cy="2734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2535" y="109848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06570" y="112452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83985" y="85471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668480" y="115373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7900" y="4705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4150" y="480694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团队成员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650" y="4906645"/>
            <a:ext cx="264731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组装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作品</a:t>
            </a:r>
            <a:endParaRPr lang="zh-CN" altLang="en-US" sz="2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7085" y="2522220"/>
            <a:ext cx="264731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小组讨论</a:t>
            </a:r>
            <a:endParaRPr lang="zh-CN" altLang="en-US" sz="20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06790" y="4906645"/>
            <a:ext cx="2647315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制作作品零件</a:t>
            </a:r>
            <a:endParaRPr lang="zh-CN" altLang="en-US" sz="20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38320" y="1269365"/>
            <a:ext cx="3206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作品由我们团队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成员独立完成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05ebf382371a7eac317674b8492680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163195" y="1841500"/>
            <a:ext cx="3681730" cy="2760980"/>
          </a:xfrm>
          <a:prstGeom prst="rect">
            <a:avLst/>
          </a:prstGeom>
        </p:spPr>
      </p:pic>
      <p:pic>
        <p:nvPicPr>
          <p:cNvPr id="8" name="图片 7" descr="613179fbd3e0a2e33382be210ed32b2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645" y="3126740"/>
            <a:ext cx="4416000" cy="3312000"/>
          </a:xfrm>
          <a:prstGeom prst="rect">
            <a:avLst/>
          </a:prstGeom>
        </p:spPr>
      </p:pic>
      <p:pic>
        <p:nvPicPr>
          <p:cNvPr id="12" name="图片 11" descr="cb92513f6f6baf9e65f95b6b41a80d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780" y="1744980"/>
            <a:ext cx="3743999" cy="28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5400000">
            <a:off x="1243109" y="-688735"/>
            <a:ext cx="8376986" cy="837698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3952766" y="690611"/>
            <a:ext cx="5667329" cy="5667329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774551" y="1636648"/>
            <a:ext cx="3775254" cy="3775254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4827" y="3085148"/>
            <a:ext cx="40536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CN" altLang="zh-CN" sz="3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应用案例</a:t>
            </a:r>
            <a:endParaRPr lang="zh-CN" altLang="zh-CN" sz="3600" spc="3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99044" y="1673964"/>
            <a:ext cx="1113182" cy="1113182"/>
            <a:chOff x="8241578" y="1523448"/>
            <a:chExt cx="1113182" cy="1113182"/>
          </a:xfrm>
        </p:grpSpPr>
        <p:sp>
          <p:nvSpPr>
            <p:cNvPr id="3" name="椭圆 2"/>
            <p:cNvSpPr/>
            <p:nvPr/>
          </p:nvSpPr>
          <p:spPr>
            <a:xfrm>
              <a:off x="8241578" y="1523448"/>
              <a:ext cx="1113182" cy="1113182"/>
            </a:xfrm>
            <a:prstGeom prst="ellipse">
              <a:avLst/>
            </a:prstGeom>
            <a:solidFill>
              <a:srgbClr val="D8B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98007" y="179662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25400" dist="25400" dir="2700000" algn="tl">
                      <a:srgbClr val="000000">
                        <a:alpha val="1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04</a:t>
              </a:r>
              <a:endParaRPr lang="en-US" altLang="zh-CN" sz="3600" dirty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4" grpId="0" bldLvl="0" animBg="1"/>
          <p:bldP spid="15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4" grpId="0" bldLvl="0" animBg="1"/>
          <p:bldP spid="15" grpId="0" bldLvl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18920" y="575310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 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445895" y="578010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484630" y="575944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应用案例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</p:txBody>
      </p:sp>
      <p:sp>
        <p:nvSpPr>
          <p:cNvPr id="4" name="TextBox 2"/>
          <p:cNvSpPr txBox="1"/>
          <p:nvPr>
            <p:custDataLst>
              <p:tags r:id="rId3"/>
            </p:custDataLst>
          </p:nvPr>
        </p:nvSpPr>
        <p:spPr>
          <a:xfrm>
            <a:off x="455295" y="1472565"/>
            <a:ext cx="5956300" cy="4592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我们通过走访，来到海曙区段塘街道丽雅苑小区找到“小强”的主人，通过主人口述对“小强”的了解，小强是一只天生残疾的狗狗，出生的时候就四肢就有缺陷，想要移动的话只能一瘸一拐的，小强是一窝狗狗中年纪最大的一只，是兄弟们的老大，随着年纪一天天的增大，它只能看着它的狗弟弟妹妹们玩耍，就连小便，尿液也会流到身上，但“小强”的主人从来没有责怪过它，反而非常细心的呵护，狗主人说既然养了就要养一辈子，它已经很可怜了！我不能放弃它。</a:t>
            </a:r>
            <a:endParaRPr lang="zh-CN" altLang="zh-CN" dirty="0"/>
          </a:p>
          <a:p>
            <a:pPr marL="285750" indent="-285750" fontAlgn="auto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小强也异常的懂事，主人去地里干活的时候，它就会乖乖的等在门口，等着主人回家，当小强使用了残疾轮椅后，用非常短的萎缩的后腿拼命的蹬着地面。慢慢的它终于可以自己走动了！</a:t>
            </a:r>
            <a:endParaRPr lang="zh-CN" altLang="zh-CN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95210" y="302895"/>
            <a:ext cx="3610532" cy="252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95210" y="3677285"/>
            <a:ext cx="3610800" cy="2387572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7986395" y="3006090"/>
            <a:ext cx="2647315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ctr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“小强”正常行走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7986395" y="6171565"/>
            <a:ext cx="2647315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ctr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“小强”趴窝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5400000">
            <a:off x="1243109" y="-688735"/>
            <a:ext cx="8376986" cy="837698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3952766" y="690611"/>
            <a:ext cx="5667329" cy="5667329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774551" y="1636648"/>
            <a:ext cx="3775254" cy="3775254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4827" y="3085148"/>
            <a:ext cx="40536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CN" altLang="zh-CN" sz="3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校企</a:t>
            </a:r>
            <a:r>
              <a:rPr lang="zh-CN" altLang="zh-CN" sz="3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合作</a:t>
            </a:r>
            <a:endParaRPr lang="zh-CN" altLang="zh-CN" sz="3600" spc="3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99044" y="1673964"/>
            <a:ext cx="1113182" cy="1113182"/>
            <a:chOff x="8241578" y="1523448"/>
            <a:chExt cx="1113182" cy="1113182"/>
          </a:xfrm>
        </p:grpSpPr>
        <p:sp>
          <p:nvSpPr>
            <p:cNvPr id="3" name="椭圆 2"/>
            <p:cNvSpPr/>
            <p:nvPr/>
          </p:nvSpPr>
          <p:spPr>
            <a:xfrm>
              <a:off x="8241578" y="1523448"/>
              <a:ext cx="1113182" cy="1113182"/>
            </a:xfrm>
            <a:prstGeom prst="ellipse">
              <a:avLst/>
            </a:prstGeom>
            <a:solidFill>
              <a:srgbClr val="D8B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98007" y="179662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25400" dist="25400" dir="2700000" algn="tl">
                      <a:srgbClr val="000000">
                        <a:alpha val="1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05</a:t>
              </a:r>
              <a:endParaRPr lang="en-US" altLang="zh-CN" sz="3600" dirty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4" grpId="0" bldLvl="0" animBg="1"/>
          <p:bldP spid="15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bldLvl="0" animBg="1"/>
          <p:bldP spid="14" grpId="0" bldLvl="0" animBg="1"/>
          <p:bldP spid="15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5400000">
            <a:off x="1243109" y="-688735"/>
            <a:ext cx="8376986" cy="837698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3952766" y="690611"/>
            <a:ext cx="5667329" cy="5667329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774551" y="1636648"/>
            <a:ext cx="3775254" cy="3775254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799044" y="1673964"/>
            <a:ext cx="1113182" cy="1113182"/>
            <a:chOff x="8241578" y="1523448"/>
            <a:chExt cx="1113182" cy="1113182"/>
          </a:xfrm>
        </p:grpSpPr>
        <p:sp>
          <p:nvSpPr>
            <p:cNvPr id="3" name="椭圆 2"/>
            <p:cNvSpPr/>
            <p:nvPr/>
          </p:nvSpPr>
          <p:spPr>
            <a:xfrm>
              <a:off x="8241578" y="1523448"/>
              <a:ext cx="1113182" cy="1113182"/>
            </a:xfrm>
            <a:prstGeom prst="ellipse">
              <a:avLst/>
            </a:prstGeom>
            <a:solidFill>
              <a:srgbClr val="D8B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98007" y="179662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25400" dist="25400" dir="2700000" algn="tl">
                      <a:srgbClr val="000000">
                        <a:alpha val="1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01</a:t>
              </a:r>
              <a:endParaRPr lang="en-US" altLang="zh-CN" sz="3600" dirty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94827" y="3085148"/>
            <a:ext cx="40536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CN" altLang="zh-CN" sz="3600" b="1" spc="300" dirty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产品背景</a:t>
            </a:r>
            <a:endParaRPr lang="zh-CN" altLang="zh-CN" sz="3600" b="1" spc="300" dirty="0">
              <a:solidFill>
                <a:schemeClr val="bg1"/>
              </a:solidFill>
              <a:effectLst>
                <a:outerShdw blurRad="25400" dist="25400" dir="2700000" algn="tl">
                  <a:srgbClr val="000000">
                    <a:alpha val="15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98295" y="586551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思源黑体 CN Normal" panose="020B0400000000000000" pitchFamily="34" charset="-122"/>
              </a:rPr>
              <a:t>校企合作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charset="-122"/>
                <a:cs typeface="+mn-ea"/>
                <a:sym typeface="思源黑体 CN Normal" panose="020B0400000000000000" pitchFamily="34" charset="-122"/>
              </a:rPr>
              <a:t>  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sym typeface="思源黑体 CN Normal" panose="020B0400000000000000" pitchFamily="34" charset="-122"/>
            </a:endParaRPr>
          </a:p>
        </p:txBody>
      </p:sp>
      <p:pic>
        <p:nvPicPr>
          <p:cNvPr id="2" name="图片 -2147482472" descr="IMG_20221030_15124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67480" y="1149985"/>
            <a:ext cx="4257040" cy="4257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483100" y="5629910"/>
            <a:ext cx="322580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ctr"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与救站站长洽合作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给与高度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赞美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98295" y="586551"/>
            <a:ext cx="364363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思源黑体 CN Normal" panose="020B0400000000000000" pitchFamily="34" charset="-122"/>
              </a:rPr>
              <a:t>校企合作  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613910" y="5912485"/>
            <a:ext cx="3225800" cy="489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ctr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签订校企合作协议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书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19545" y="1167765"/>
            <a:ext cx="3213401" cy="4680000"/>
          </a:xfrm>
          <a:prstGeom prst="rect">
            <a:avLst/>
          </a:prstGeom>
        </p:spPr>
      </p:pic>
      <p:pic>
        <p:nvPicPr>
          <p:cNvPr id="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468" y="1167765"/>
            <a:ext cx="3500519" cy="4680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3029685" y="404461"/>
            <a:ext cx="6136636" cy="613663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054063" y="782903"/>
            <a:ext cx="4087880" cy="4087880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520522" y="5114289"/>
            <a:ext cx="3140529" cy="4127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1" algn="dist">
              <a:buClrTx/>
              <a:buSzTx/>
              <a:buFontTx/>
            </a:pPr>
            <a:r>
              <a:rPr lang="zh-CN" sz="165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汇报人：尤俊翔</a:t>
            </a:r>
            <a:endParaRPr lang="zh-CN" sz="165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 algn="dist"/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0" name="Rectangle 3"/>
          <p:cNvSpPr/>
          <p:nvPr/>
        </p:nvSpPr>
        <p:spPr bwMode="auto">
          <a:xfrm>
            <a:off x="4399871" y="3446830"/>
            <a:ext cx="341547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2437130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2437130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2437130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2437130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SzTx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THANKS FOR LISTENING</a:t>
            </a:r>
            <a:endParaRPr lang="zh-CN" altLang="zh-CN" sz="8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Helvetica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8251" y="2617698"/>
            <a:ext cx="367871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谢</a:t>
            </a:r>
            <a:r>
              <a:rPr lang="en-US" altLang="zh-CN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谢</a:t>
            </a:r>
            <a:r>
              <a:rPr lang="en-US" altLang="zh-CN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聆</a:t>
            </a:r>
            <a:r>
              <a:rPr lang="en-US" altLang="zh-CN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000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听</a:t>
            </a:r>
            <a:endParaRPr lang="zh-CN" altLang="en-US" sz="4000" b="1" dirty="0"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82" y="1666153"/>
            <a:ext cx="873356" cy="574754"/>
          </a:xfrm>
          <a:prstGeom prst="rect">
            <a:avLst/>
          </a:prstGeom>
        </p:spPr>
      </p:pic>
      <p:cxnSp>
        <p:nvCxnSpPr>
          <p:cNvPr id="33" name="直接箭头连接符 32"/>
          <p:cNvCxnSpPr/>
          <p:nvPr/>
        </p:nvCxnSpPr>
        <p:spPr>
          <a:xfrm>
            <a:off x="6116188" y="4148075"/>
            <a:ext cx="0" cy="300646"/>
          </a:xfrm>
          <a:prstGeom prst="straightConnector1">
            <a:avLst/>
          </a:prstGeom>
          <a:ln w="12700">
            <a:solidFill>
              <a:srgbClr val="D8BA9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3" grpId="0" animBg="1"/>
      <p:bldP spid="16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对角圆角 43"/>
          <p:cNvSpPr/>
          <p:nvPr/>
        </p:nvSpPr>
        <p:spPr>
          <a:xfrm flipH="1" flipV="1">
            <a:off x="658495" y="1675765"/>
            <a:ext cx="6311265" cy="4686935"/>
          </a:xfrm>
          <a:prstGeom prst="round2DiagRect">
            <a:avLst>
              <a:gd name="adj1" fmla="val 10499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 rot="10800000" flipH="1" flipV="1">
            <a:off x="468446" y="1424317"/>
            <a:ext cx="900440" cy="900422"/>
          </a:xfrm>
          <a:prstGeom prst="ellipse">
            <a:avLst/>
          </a:prstGeom>
          <a:solidFill>
            <a:srgbClr val="D8BA94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7" name="任意多边形: 形状 42"/>
          <p:cNvSpPr/>
          <p:nvPr/>
        </p:nvSpPr>
        <p:spPr>
          <a:xfrm>
            <a:off x="707361" y="1638652"/>
            <a:ext cx="422610" cy="471752"/>
          </a:xfrm>
          <a:custGeom>
            <a:avLst/>
            <a:gdLst>
              <a:gd name="connsiteX0" fmla="*/ 75902 w 634194"/>
              <a:gd name="connsiteY0" fmla="*/ 550741 h 707942"/>
              <a:gd name="connsiteX1" fmla="*/ 60461 w 634194"/>
              <a:gd name="connsiteY1" fmla="*/ 566182 h 707942"/>
              <a:gd name="connsiteX2" fmla="*/ 75902 w 634194"/>
              <a:gd name="connsiteY2" fmla="*/ 581623 h 707942"/>
              <a:gd name="connsiteX3" fmla="*/ 165385 w 634194"/>
              <a:gd name="connsiteY3" fmla="*/ 581623 h 707942"/>
              <a:gd name="connsiteX4" fmla="*/ 180826 w 634194"/>
              <a:gd name="connsiteY4" fmla="*/ 566182 h 707942"/>
              <a:gd name="connsiteX5" fmla="*/ 165385 w 634194"/>
              <a:gd name="connsiteY5" fmla="*/ 550741 h 707942"/>
              <a:gd name="connsiteX6" fmla="*/ 332073 w 634194"/>
              <a:gd name="connsiteY6" fmla="*/ 547764 h 707942"/>
              <a:gd name="connsiteX7" fmla="*/ 316632 w 634194"/>
              <a:gd name="connsiteY7" fmla="*/ 563205 h 707942"/>
              <a:gd name="connsiteX8" fmla="*/ 332073 w 634194"/>
              <a:gd name="connsiteY8" fmla="*/ 578646 h 707942"/>
              <a:gd name="connsiteX9" fmla="*/ 539688 w 634194"/>
              <a:gd name="connsiteY9" fmla="*/ 578646 h 707942"/>
              <a:gd name="connsiteX10" fmla="*/ 555129 w 634194"/>
              <a:gd name="connsiteY10" fmla="*/ 563205 h 707942"/>
              <a:gd name="connsiteX11" fmla="*/ 539688 w 634194"/>
              <a:gd name="connsiteY11" fmla="*/ 547764 h 707942"/>
              <a:gd name="connsiteX12" fmla="*/ 75902 w 634194"/>
              <a:gd name="connsiteY12" fmla="*/ 459956 h 707942"/>
              <a:gd name="connsiteX13" fmla="*/ 60461 w 634194"/>
              <a:gd name="connsiteY13" fmla="*/ 475397 h 707942"/>
              <a:gd name="connsiteX14" fmla="*/ 75902 w 634194"/>
              <a:gd name="connsiteY14" fmla="*/ 490838 h 707942"/>
              <a:gd name="connsiteX15" fmla="*/ 165385 w 634194"/>
              <a:gd name="connsiteY15" fmla="*/ 490838 h 707942"/>
              <a:gd name="connsiteX16" fmla="*/ 180826 w 634194"/>
              <a:gd name="connsiteY16" fmla="*/ 475397 h 707942"/>
              <a:gd name="connsiteX17" fmla="*/ 165385 w 634194"/>
              <a:gd name="connsiteY17" fmla="*/ 459956 h 707942"/>
              <a:gd name="connsiteX18" fmla="*/ 332073 w 634194"/>
              <a:gd name="connsiteY18" fmla="*/ 450282 h 707942"/>
              <a:gd name="connsiteX19" fmla="*/ 316632 w 634194"/>
              <a:gd name="connsiteY19" fmla="*/ 465723 h 707942"/>
              <a:gd name="connsiteX20" fmla="*/ 332073 w 634194"/>
              <a:gd name="connsiteY20" fmla="*/ 481164 h 707942"/>
              <a:gd name="connsiteX21" fmla="*/ 539688 w 634194"/>
              <a:gd name="connsiteY21" fmla="*/ 481164 h 707942"/>
              <a:gd name="connsiteX22" fmla="*/ 555129 w 634194"/>
              <a:gd name="connsiteY22" fmla="*/ 465723 h 707942"/>
              <a:gd name="connsiteX23" fmla="*/ 539688 w 634194"/>
              <a:gd name="connsiteY23" fmla="*/ 450282 h 707942"/>
              <a:gd name="connsiteX24" fmla="*/ 75902 w 634194"/>
              <a:gd name="connsiteY24" fmla="*/ 368985 h 707942"/>
              <a:gd name="connsiteX25" fmla="*/ 60461 w 634194"/>
              <a:gd name="connsiteY25" fmla="*/ 384426 h 707942"/>
              <a:gd name="connsiteX26" fmla="*/ 75902 w 634194"/>
              <a:gd name="connsiteY26" fmla="*/ 399867 h 707942"/>
              <a:gd name="connsiteX27" fmla="*/ 165385 w 634194"/>
              <a:gd name="connsiteY27" fmla="*/ 399867 h 707942"/>
              <a:gd name="connsiteX28" fmla="*/ 180826 w 634194"/>
              <a:gd name="connsiteY28" fmla="*/ 384426 h 707942"/>
              <a:gd name="connsiteX29" fmla="*/ 165385 w 634194"/>
              <a:gd name="connsiteY29" fmla="*/ 368985 h 707942"/>
              <a:gd name="connsiteX30" fmla="*/ 332073 w 634194"/>
              <a:gd name="connsiteY30" fmla="*/ 352985 h 707942"/>
              <a:gd name="connsiteX31" fmla="*/ 316632 w 634194"/>
              <a:gd name="connsiteY31" fmla="*/ 368426 h 707942"/>
              <a:gd name="connsiteX32" fmla="*/ 332073 w 634194"/>
              <a:gd name="connsiteY32" fmla="*/ 383867 h 707942"/>
              <a:gd name="connsiteX33" fmla="*/ 539688 w 634194"/>
              <a:gd name="connsiteY33" fmla="*/ 383867 h 707942"/>
              <a:gd name="connsiteX34" fmla="*/ 555129 w 634194"/>
              <a:gd name="connsiteY34" fmla="*/ 368426 h 707942"/>
              <a:gd name="connsiteX35" fmla="*/ 539688 w 634194"/>
              <a:gd name="connsiteY35" fmla="*/ 352985 h 707942"/>
              <a:gd name="connsiteX36" fmla="*/ 332073 w 634194"/>
              <a:gd name="connsiteY36" fmla="*/ 255503 h 707942"/>
              <a:gd name="connsiteX37" fmla="*/ 316632 w 634194"/>
              <a:gd name="connsiteY37" fmla="*/ 270944 h 707942"/>
              <a:gd name="connsiteX38" fmla="*/ 332073 w 634194"/>
              <a:gd name="connsiteY38" fmla="*/ 286385 h 707942"/>
              <a:gd name="connsiteX39" fmla="*/ 539688 w 634194"/>
              <a:gd name="connsiteY39" fmla="*/ 286385 h 707942"/>
              <a:gd name="connsiteX40" fmla="*/ 555129 w 634194"/>
              <a:gd name="connsiteY40" fmla="*/ 270944 h 707942"/>
              <a:gd name="connsiteX41" fmla="*/ 539688 w 634194"/>
              <a:gd name="connsiteY41" fmla="*/ 255503 h 707942"/>
              <a:gd name="connsiteX42" fmla="*/ 277006 w 634194"/>
              <a:gd name="connsiteY42" fmla="*/ 2309 h 707942"/>
              <a:gd name="connsiteX43" fmla="*/ 617079 w 634194"/>
              <a:gd name="connsiteY43" fmla="*/ 147975 h 707942"/>
              <a:gd name="connsiteX44" fmla="*/ 634194 w 634194"/>
              <a:gd name="connsiteY44" fmla="*/ 174020 h 707942"/>
              <a:gd name="connsiteX45" fmla="*/ 634194 w 634194"/>
              <a:gd name="connsiteY45" fmla="*/ 679477 h 707942"/>
              <a:gd name="connsiteX46" fmla="*/ 605917 w 634194"/>
              <a:gd name="connsiteY46" fmla="*/ 707941 h 707942"/>
              <a:gd name="connsiteX47" fmla="*/ 240916 w 634194"/>
              <a:gd name="connsiteY47" fmla="*/ 707941 h 707942"/>
              <a:gd name="connsiteX48" fmla="*/ 240916 w 634194"/>
              <a:gd name="connsiteY48" fmla="*/ 707942 h 707942"/>
              <a:gd name="connsiteX49" fmla="*/ 29394 w 634194"/>
              <a:gd name="connsiteY49" fmla="*/ 707942 h 707942"/>
              <a:gd name="connsiteX50" fmla="*/ 0 w 634194"/>
              <a:gd name="connsiteY50" fmla="*/ 678548 h 707942"/>
              <a:gd name="connsiteX51" fmla="*/ 0 w 634194"/>
              <a:gd name="connsiteY51" fmla="*/ 289735 h 707942"/>
              <a:gd name="connsiteX52" fmla="*/ 29394 w 634194"/>
              <a:gd name="connsiteY52" fmla="*/ 260341 h 707942"/>
              <a:gd name="connsiteX53" fmla="*/ 237567 w 634194"/>
              <a:gd name="connsiteY53" fmla="*/ 260341 h 707942"/>
              <a:gd name="connsiteX54" fmla="*/ 237567 w 634194"/>
              <a:gd name="connsiteY54" fmla="*/ 28354 h 707942"/>
              <a:gd name="connsiteX55" fmla="*/ 277006 w 634194"/>
              <a:gd name="connsiteY55" fmla="*/ 2309 h 70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34194" h="707942">
                <a:moveTo>
                  <a:pt x="75902" y="550741"/>
                </a:moveTo>
                <a:cubicBezTo>
                  <a:pt x="67344" y="550741"/>
                  <a:pt x="60461" y="557625"/>
                  <a:pt x="60461" y="566182"/>
                </a:cubicBezTo>
                <a:cubicBezTo>
                  <a:pt x="60461" y="574740"/>
                  <a:pt x="67344" y="581623"/>
                  <a:pt x="75902" y="581623"/>
                </a:cubicBezTo>
                <a:lnTo>
                  <a:pt x="165385" y="581623"/>
                </a:lnTo>
                <a:cubicBezTo>
                  <a:pt x="173756" y="581623"/>
                  <a:pt x="180826" y="574740"/>
                  <a:pt x="180826" y="566182"/>
                </a:cubicBezTo>
                <a:cubicBezTo>
                  <a:pt x="180826" y="557625"/>
                  <a:pt x="173942" y="550741"/>
                  <a:pt x="165385" y="550741"/>
                </a:cubicBezTo>
                <a:close/>
                <a:moveTo>
                  <a:pt x="332073" y="547764"/>
                </a:moveTo>
                <a:cubicBezTo>
                  <a:pt x="323515" y="547764"/>
                  <a:pt x="316632" y="554648"/>
                  <a:pt x="316632" y="563205"/>
                </a:cubicBezTo>
                <a:cubicBezTo>
                  <a:pt x="316632" y="571763"/>
                  <a:pt x="323515" y="578646"/>
                  <a:pt x="332073" y="578646"/>
                </a:cubicBezTo>
                <a:lnTo>
                  <a:pt x="539688" y="578646"/>
                </a:lnTo>
                <a:cubicBezTo>
                  <a:pt x="548246" y="578646"/>
                  <a:pt x="555129" y="571763"/>
                  <a:pt x="555129" y="563205"/>
                </a:cubicBezTo>
                <a:cubicBezTo>
                  <a:pt x="555129" y="554648"/>
                  <a:pt x="548246" y="547764"/>
                  <a:pt x="539688" y="547764"/>
                </a:cubicBezTo>
                <a:close/>
                <a:moveTo>
                  <a:pt x="75902" y="459956"/>
                </a:moveTo>
                <a:cubicBezTo>
                  <a:pt x="67344" y="459956"/>
                  <a:pt x="60461" y="466840"/>
                  <a:pt x="60461" y="475397"/>
                </a:cubicBezTo>
                <a:cubicBezTo>
                  <a:pt x="60461" y="483955"/>
                  <a:pt x="67344" y="490838"/>
                  <a:pt x="75902" y="490838"/>
                </a:cubicBezTo>
                <a:lnTo>
                  <a:pt x="165385" y="490838"/>
                </a:lnTo>
                <a:cubicBezTo>
                  <a:pt x="173756" y="490838"/>
                  <a:pt x="180826" y="483955"/>
                  <a:pt x="180826" y="475397"/>
                </a:cubicBezTo>
                <a:cubicBezTo>
                  <a:pt x="180826" y="466840"/>
                  <a:pt x="173942" y="459956"/>
                  <a:pt x="165385" y="459956"/>
                </a:cubicBezTo>
                <a:close/>
                <a:moveTo>
                  <a:pt x="332073" y="450282"/>
                </a:moveTo>
                <a:cubicBezTo>
                  <a:pt x="323515" y="450282"/>
                  <a:pt x="316632" y="457165"/>
                  <a:pt x="316632" y="465723"/>
                </a:cubicBezTo>
                <a:cubicBezTo>
                  <a:pt x="316632" y="474280"/>
                  <a:pt x="323515" y="481164"/>
                  <a:pt x="332073" y="481164"/>
                </a:cubicBezTo>
                <a:lnTo>
                  <a:pt x="539688" y="481164"/>
                </a:lnTo>
                <a:cubicBezTo>
                  <a:pt x="548246" y="481164"/>
                  <a:pt x="555129" y="474280"/>
                  <a:pt x="555129" y="465723"/>
                </a:cubicBezTo>
                <a:cubicBezTo>
                  <a:pt x="555129" y="457165"/>
                  <a:pt x="548246" y="450282"/>
                  <a:pt x="539688" y="450282"/>
                </a:cubicBezTo>
                <a:close/>
                <a:moveTo>
                  <a:pt x="75902" y="368985"/>
                </a:moveTo>
                <a:cubicBezTo>
                  <a:pt x="67344" y="368985"/>
                  <a:pt x="60461" y="375868"/>
                  <a:pt x="60461" y="384426"/>
                </a:cubicBezTo>
                <a:cubicBezTo>
                  <a:pt x="60461" y="392984"/>
                  <a:pt x="67344" y="399867"/>
                  <a:pt x="75902" y="399867"/>
                </a:cubicBezTo>
                <a:lnTo>
                  <a:pt x="165385" y="399867"/>
                </a:lnTo>
                <a:cubicBezTo>
                  <a:pt x="173756" y="399867"/>
                  <a:pt x="180826" y="392984"/>
                  <a:pt x="180826" y="384426"/>
                </a:cubicBezTo>
                <a:cubicBezTo>
                  <a:pt x="180826" y="375868"/>
                  <a:pt x="173942" y="368985"/>
                  <a:pt x="165385" y="368985"/>
                </a:cubicBezTo>
                <a:close/>
                <a:moveTo>
                  <a:pt x="332073" y="352985"/>
                </a:moveTo>
                <a:cubicBezTo>
                  <a:pt x="323515" y="352985"/>
                  <a:pt x="316632" y="359869"/>
                  <a:pt x="316632" y="368426"/>
                </a:cubicBezTo>
                <a:cubicBezTo>
                  <a:pt x="316632" y="376984"/>
                  <a:pt x="323515" y="383867"/>
                  <a:pt x="332073" y="383867"/>
                </a:cubicBezTo>
                <a:lnTo>
                  <a:pt x="539688" y="383867"/>
                </a:lnTo>
                <a:cubicBezTo>
                  <a:pt x="548246" y="383867"/>
                  <a:pt x="555129" y="376984"/>
                  <a:pt x="555129" y="368426"/>
                </a:cubicBezTo>
                <a:cubicBezTo>
                  <a:pt x="555129" y="359869"/>
                  <a:pt x="548246" y="352985"/>
                  <a:pt x="539688" y="352985"/>
                </a:cubicBezTo>
                <a:close/>
                <a:moveTo>
                  <a:pt x="332073" y="255503"/>
                </a:moveTo>
                <a:cubicBezTo>
                  <a:pt x="323515" y="255503"/>
                  <a:pt x="316632" y="262386"/>
                  <a:pt x="316632" y="270944"/>
                </a:cubicBezTo>
                <a:cubicBezTo>
                  <a:pt x="316632" y="279502"/>
                  <a:pt x="323515" y="286385"/>
                  <a:pt x="332073" y="286385"/>
                </a:cubicBezTo>
                <a:lnTo>
                  <a:pt x="539688" y="286385"/>
                </a:lnTo>
                <a:cubicBezTo>
                  <a:pt x="548246" y="286385"/>
                  <a:pt x="555129" y="279502"/>
                  <a:pt x="555129" y="270944"/>
                </a:cubicBezTo>
                <a:cubicBezTo>
                  <a:pt x="555129" y="262386"/>
                  <a:pt x="548246" y="255503"/>
                  <a:pt x="539688" y="255503"/>
                </a:cubicBezTo>
                <a:close/>
                <a:moveTo>
                  <a:pt x="277006" y="2309"/>
                </a:moveTo>
                <a:lnTo>
                  <a:pt x="617079" y="147975"/>
                </a:lnTo>
                <a:cubicBezTo>
                  <a:pt x="627497" y="152440"/>
                  <a:pt x="634194" y="162672"/>
                  <a:pt x="634194" y="174020"/>
                </a:cubicBezTo>
                <a:lnTo>
                  <a:pt x="634194" y="679477"/>
                </a:lnTo>
                <a:cubicBezTo>
                  <a:pt x="634194" y="695290"/>
                  <a:pt x="621544" y="707941"/>
                  <a:pt x="605917" y="707941"/>
                </a:cubicBezTo>
                <a:lnTo>
                  <a:pt x="240916" y="707941"/>
                </a:lnTo>
                <a:lnTo>
                  <a:pt x="240916" y="707942"/>
                </a:lnTo>
                <a:lnTo>
                  <a:pt x="29394" y="707942"/>
                </a:lnTo>
                <a:cubicBezTo>
                  <a:pt x="13208" y="707942"/>
                  <a:pt x="0" y="694733"/>
                  <a:pt x="0" y="678548"/>
                </a:cubicBezTo>
                <a:lnTo>
                  <a:pt x="0" y="289735"/>
                </a:lnTo>
                <a:cubicBezTo>
                  <a:pt x="0" y="273550"/>
                  <a:pt x="13208" y="260341"/>
                  <a:pt x="29394" y="260341"/>
                </a:cubicBezTo>
                <a:lnTo>
                  <a:pt x="237567" y="260341"/>
                </a:lnTo>
                <a:lnTo>
                  <a:pt x="237567" y="28354"/>
                </a:lnTo>
                <a:cubicBezTo>
                  <a:pt x="237567" y="8076"/>
                  <a:pt x="258403" y="-5690"/>
                  <a:pt x="277006" y="230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" panose="020B05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2420" y="477532"/>
            <a:ext cx="37134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行业现状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3" descr="C:\Users\Administrator\Documents\Tencent Files\3032951640\FileRecv\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7965" y="2110105"/>
            <a:ext cx="5131435" cy="38525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199630" y="1704975"/>
            <a:ext cx="4316730" cy="3764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3915" y="1838960"/>
            <a:ext cx="4323715" cy="4523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fontAlgn="auto">
              <a:lnSpc>
                <a:spcPct val="150000"/>
              </a:lnSpc>
            </a:pPr>
            <a:endParaRPr lang="zh-CN" altLang="en-US" sz="225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7918450" y="1838960"/>
            <a:ext cx="3496945" cy="4023360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indent="304800" algn="just">
              <a:lnSpc>
                <a:spcPts val="3500"/>
              </a:lnSpc>
              <a:spcAft>
                <a:spcPts val="0"/>
              </a:spcAft>
            </a:pP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277225" y="1963420"/>
            <a:ext cx="2779395" cy="3898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</a:t>
            </a:r>
            <a:r>
              <a:rPr 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年至今市场规模年增长率维持在</a:t>
            </a: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10%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以上</a:t>
            </a:r>
            <a:r>
              <a:rPr lang="zh-CN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随着宠物家庭渗透率和行业成熟度的持续提升</a:t>
            </a:r>
            <a:r>
              <a:rPr lang="zh-CN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我国宠物行业市场规模呈现稳步上升的态势</a:t>
            </a:r>
            <a:r>
              <a:rPr lang="zh-CN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预计到</a:t>
            </a:r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今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年中国宠物行业市场规模将达到</a:t>
            </a:r>
            <a:r>
              <a:rPr 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2603</a:t>
            </a:r>
            <a:r>
              <a:rPr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亿元</a:t>
            </a:r>
            <a:r>
              <a:rPr lang="zh-CN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2420" y="477532"/>
            <a:ext cx="37134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媒体热点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16" y="1094630"/>
            <a:ext cx="2880000" cy="21600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81" y="1094630"/>
            <a:ext cx="2880000" cy="21600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81" y="3911855"/>
            <a:ext cx="2880000" cy="21600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58" y="3911855"/>
            <a:ext cx="2880000" cy="2160000"/>
          </a:xfrm>
          <a:prstGeom prst="rect">
            <a:avLst/>
          </a:prstGeom>
        </p:spPr>
      </p:pic>
      <p:sp>
        <p:nvSpPr>
          <p:cNvPr id="26" name="图文框 25"/>
          <p:cNvSpPr/>
          <p:nvPr/>
        </p:nvSpPr>
        <p:spPr>
          <a:xfrm>
            <a:off x="4181474" y="1257300"/>
            <a:ext cx="3200401" cy="4543425"/>
          </a:xfrm>
          <a:prstGeom prst="fram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0586" y="1784105"/>
            <a:ext cx="21621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残疾动物治疗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瘫痪狗狗选择一个舒适的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改善瘫痪狗狗的饮食，肉食与维生素结合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起来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每天都要给瘫痪狗狗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晒太阳防止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缺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钙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给狗狗每天都要进行康复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2440" y="1880870"/>
            <a:ext cx="4747895" cy="4580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zh-CN" altLang="en-US" sz="4000" b="1">
              <a:sym typeface="+mn-ea"/>
            </a:endParaRPr>
          </a:p>
        </p:txBody>
      </p:sp>
      <p:pic>
        <p:nvPicPr>
          <p:cNvPr id="7" name="图片 6" descr="1.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2310" y="4629150"/>
            <a:ext cx="2952750" cy="1571625"/>
          </a:xfrm>
          <a:prstGeom prst="rect">
            <a:avLst/>
          </a:prstGeom>
        </p:spPr>
      </p:pic>
      <p:pic>
        <p:nvPicPr>
          <p:cNvPr id="10" name="图片 9" descr="1.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5505" y="2691130"/>
            <a:ext cx="2981325" cy="1552575"/>
          </a:xfrm>
          <a:prstGeom prst="rect">
            <a:avLst/>
          </a:prstGeom>
        </p:spPr>
      </p:pic>
      <p:pic>
        <p:nvPicPr>
          <p:cNvPr id="12" name="图片 11" descr="1.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99935" y="796290"/>
            <a:ext cx="2905125" cy="1543050"/>
          </a:xfrm>
          <a:prstGeom prst="rect">
            <a:avLst/>
          </a:prstGeom>
        </p:spPr>
      </p:pic>
      <p:sp>
        <p:nvSpPr>
          <p:cNvPr id="13" name="矩形标注 12"/>
          <p:cNvSpPr/>
          <p:nvPr/>
        </p:nvSpPr>
        <p:spPr>
          <a:xfrm flipH="1">
            <a:off x="2148971" y="1880870"/>
            <a:ext cx="3169658" cy="3646805"/>
          </a:xfrm>
          <a:prstGeom prst="wedgeRectCallout">
            <a:avLst>
              <a:gd name="adj1" fmla="val -68485"/>
              <a:gd name="adj2" fmla="val 19712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indent="304800" algn="just">
              <a:lnSpc>
                <a:spcPts val="3500"/>
              </a:lnSpc>
              <a:spcAft>
                <a:spcPts val="0"/>
              </a:spcAft>
            </a:pP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3455" y="2600326"/>
            <a:ext cx="2980690" cy="1856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sym typeface="+mn-ea"/>
              </a:rPr>
              <a:t>市面上没有此</a:t>
            </a:r>
            <a:r>
              <a:rPr lang="zh-CN" altLang="en-US" b="1" dirty="0" smtClean="0">
                <a:solidFill>
                  <a:schemeClr val="bg1"/>
                </a:solidFill>
                <a:sym typeface="+mn-ea"/>
              </a:rPr>
              <a:t>类便携可拆卸多功能</a:t>
            </a:r>
            <a:r>
              <a:rPr lang="zh-CN" altLang="en-US" b="1" dirty="0">
                <a:solidFill>
                  <a:schemeClr val="bg1"/>
                </a:solidFill>
                <a:sym typeface="+mn-ea"/>
              </a:rPr>
              <a:t>为一体的残疾宠物医疗辅助</a:t>
            </a:r>
            <a:r>
              <a:rPr lang="zh-CN" altLang="en-US" b="1" dirty="0" smtClean="0">
                <a:solidFill>
                  <a:schemeClr val="bg1"/>
                </a:solidFill>
                <a:sym typeface="+mn-ea"/>
              </a:rPr>
              <a:t>支架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fontAlgn="auto">
              <a:lnSpc>
                <a:spcPct val="2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5149" y="465772"/>
            <a:ext cx="37134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专利查新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pic>
        <p:nvPicPr>
          <p:cNvPr id="2" name="图片 1" descr="宠物支架_SooPAT 专利搜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6634" y="1075690"/>
            <a:ext cx="3354705" cy="5525135"/>
          </a:xfrm>
          <a:prstGeom prst="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7500620" y="2251392"/>
            <a:ext cx="3261360" cy="2905760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marL="342900" indent="-342900" fontAlgn="auto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sz="2000" dirty="0" err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SOOPAT专利检索网站</a:t>
            </a: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000" dirty="0" err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中国专利网进行查新</a:t>
            </a:r>
            <a:endParaRPr lang="zh-CN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bldLvl="0" animBg="1"/>
      <p:bldP spid="6" grpId="1" animBg="1"/>
      <p:bldP spid="6" grpId="2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" t="4051" r="47443" b="71139"/>
          <a:stretch>
            <a:fillRect/>
          </a:stretch>
        </p:blipFill>
        <p:spPr>
          <a:xfrm>
            <a:off x="-92075" y="1411605"/>
            <a:ext cx="7325360" cy="5055870"/>
          </a:xfrm>
          <a:prstGeom prst="rect">
            <a:avLst/>
          </a:prstGeom>
          <a:effectLst>
            <a:outerShdw blurRad="152400" dist="38100" dir="5400000" sx="101000" sy="101000" algn="t" rotWithShape="0">
              <a:prstClr val="black">
                <a:alpha val="23000"/>
              </a:prstClr>
            </a:outerShdw>
          </a:effectLst>
        </p:spPr>
      </p:pic>
      <p:pic>
        <p:nvPicPr>
          <p:cNvPr id="32" name="图片 32" descr="C:\Users\86159\Desktop\2.PNG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8835" y="1983740"/>
            <a:ext cx="5484495" cy="3374390"/>
          </a:xfrm>
          <a:prstGeom prst="rect">
            <a:avLst/>
          </a:prstGeom>
        </p:spPr>
      </p:pic>
      <p:sp>
        <p:nvSpPr>
          <p:cNvPr id="87" name="矩形标注 86"/>
          <p:cNvSpPr/>
          <p:nvPr/>
        </p:nvSpPr>
        <p:spPr>
          <a:xfrm>
            <a:off x="7989570" y="1659255"/>
            <a:ext cx="3219450" cy="4033520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rgbClr val="707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indent="457200" algn="just" fontAlgn="auto">
              <a:lnSpc>
                <a:spcPct val="250000"/>
              </a:lnSpc>
              <a:spcAft>
                <a:spcPts val="0"/>
              </a:spcAft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+mn-ea"/>
              </a:rPr>
              <a:t>在第一代试制成功后，生产了一部分并且免费给几家宠物医院试用，通过客户的反馈团队还进行了改进，从而推出了第二代版本，第二代产品得到了使用者高度的赞美。</a:t>
            </a:r>
            <a:endParaRPr kern="1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3845" y="440690"/>
            <a:ext cx="37134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使用反馈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5400000">
            <a:off x="1243109" y="-688735"/>
            <a:ext cx="8376986" cy="8376986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5400000">
            <a:off x="3952766" y="690611"/>
            <a:ext cx="5667329" cy="5667329"/>
          </a:xfrm>
          <a:custGeom>
            <a:avLst/>
            <a:gdLst>
              <a:gd name="connsiteX0" fmla="*/ 2230600 w 4461200"/>
              <a:gd name="connsiteY0" fmla="*/ 15240 h 4461200"/>
              <a:gd name="connsiteX1" fmla="*/ 259080 w 4461200"/>
              <a:gd name="connsiteY1" fmla="*/ 1986760 h 4461200"/>
              <a:gd name="connsiteX2" fmla="*/ 2230600 w 4461200"/>
              <a:gd name="connsiteY2" fmla="*/ 3958280 h 4461200"/>
              <a:gd name="connsiteX3" fmla="*/ 4202120 w 4461200"/>
              <a:gd name="connsiteY3" fmla="*/ 1986760 h 4461200"/>
              <a:gd name="connsiteX4" fmla="*/ 2230600 w 4461200"/>
              <a:gd name="connsiteY4" fmla="*/ 15240 h 4461200"/>
              <a:gd name="connsiteX5" fmla="*/ 2230600 w 4461200"/>
              <a:gd name="connsiteY5" fmla="*/ 0 h 4461200"/>
              <a:gd name="connsiteX6" fmla="*/ 4461200 w 4461200"/>
              <a:gd name="connsiteY6" fmla="*/ 2230600 h 4461200"/>
              <a:gd name="connsiteX7" fmla="*/ 2230600 w 4461200"/>
              <a:gd name="connsiteY7" fmla="*/ 4461200 h 4461200"/>
              <a:gd name="connsiteX8" fmla="*/ 0 w 4461200"/>
              <a:gd name="connsiteY8" fmla="*/ 2230600 h 4461200"/>
              <a:gd name="connsiteX9" fmla="*/ 2230600 w 4461200"/>
              <a:gd name="connsiteY9" fmla="*/ 0 h 44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1200" h="4461200">
                <a:moveTo>
                  <a:pt x="2230600" y="15240"/>
                </a:moveTo>
                <a:cubicBezTo>
                  <a:pt x="1141760" y="15240"/>
                  <a:pt x="259080" y="897920"/>
                  <a:pt x="259080" y="1986760"/>
                </a:cubicBezTo>
                <a:cubicBezTo>
                  <a:pt x="259080" y="3075600"/>
                  <a:pt x="1141760" y="3958280"/>
                  <a:pt x="2230600" y="3958280"/>
                </a:cubicBezTo>
                <a:cubicBezTo>
                  <a:pt x="3319440" y="3958280"/>
                  <a:pt x="4202120" y="3075600"/>
                  <a:pt x="4202120" y="1986760"/>
                </a:cubicBezTo>
                <a:cubicBezTo>
                  <a:pt x="4202120" y="897920"/>
                  <a:pt x="3319440" y="15240"/>
                  <a:pt x="2230600" y="15240"/>
                </a:cubicBezTo>
                <a:close/>
                <a:moveTo>
                  <a:pt x="2230600" y="0"/>
                </a:moveTo>
                <a:cubicBezTo>
                  <a:pt x="3462526" y="0"/>
                  <a:pt x="4461200" y="998674"/>
                  <a:pt x="4461200" y="2230600"/>
                </a:cubicBezTo>
                <a:cubicBezTo>
                  <a:pt x="4461200" y="3462526"/>
                  <a:pt x="3462526" y="4461200"/>
                  <a:pt x="2230600" y="4461200"/>
                </a:cubicBezTo>
                <a:cubicBezTo>
                  <a:pt x="998674" y="4461200"/>
                  <a:pt x="0" y="3462526"/>
                  <a:pt x="0" y="2230600"/>
                </a:cubicBezTo>
                <a:cubicBezTo>
                  <a:pt x="0" y="998674"/>
                  <a:pt x="998674" y="0"/>
                  <a:pt x="2230600" y="0"/>
                </a:cubicBezTo>
                <a:close/>
              </a:path>
            </a:pathLst>
          </a:custGeom>
          <a:solidFill>
            <a:srgbClr val="D8BA94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>
            <a:off x="5774551" y="1636648"/>
            <a:ext cx="3775254" cy="3775254"/>
          </a:xfrm>
          <a:prstGeom prst="ellipse">
            <a:avLst/>
          </a:prstGeom>
          <a:solidFill>
            <a:srgbClr val="4F577B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799044" y="1673964"/>
            <a:ext cx="1113182" cy="1113182"/>
            <a:chOff x="8241578" y="1523448"/>
            <a:chExt cx="1113182" cy="1113182"/>
          </a:xfrm>
        </p:grpSpPr>
        <p:sp>
          <p:nvSpPr>
            <p:cNvPr id="3" name="椭圆 2"/>
            <p:cNvSpPr/>
            <p:nvPr/>
          </p:nvSpPr>
          <p:spPr>
            <a:xfrm>
              <a:off x="8241578" y="1523448"/>
              <a:ext cx="1113182" cy="1113182"/>
            </a:xfrm>
            <a:prstGeom prst="ellipse">
              <a:avLst/>
            </a:prstGeom>
            <a:solidFill>
              <a:srgbClr val="D8B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498007" y="179662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25400" dist="25400" dir="2700000" algn="tl">
                      <a:srgbClr val="000000">
                        <a:alpha val="1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02</a:t>
              </a:r>
              <a:endParaRPr lang="en-US" altLang="zh-CN" sz="3600" dirty="0" smtClean="0">
                <a:solidFill>
                  <a:schemeClr val="bg1"/>
                </a:solidFill>
                <a:effectLst>
                  <a:outerShdw blurRad="25400" dist="25400" dir="2700000" algn="tl">
                    <a:srgbClr val="000000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94827" y="3085148"/>
            <a:ext cx="40536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CN" altLang="en-US" sz="3600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主要创新</a:t>
            </a:r>
            <a:endParaRPr lang="zh-CN" altLang="en-US" sz="3600" spc="3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4" grpId="0" animBg="1"/>
          <p:bldP spid="1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2420" y="477532"/>
            <a:ext cx="3713480" cy="4895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项目概要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670" y="1197610"/>
            <a:ext cx="10614660" cy="4956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lnSpc>
                <a:spcPct val="85000"/>
              </a:lnSpc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主要功能及创新点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charset="-122"/>
              <a:ea typeface="字魂59号-创粗黑" panose="00000500000000000000" charset="-122"/>
              <a:cs typeface="+mn-ea"/>
            </a:endParaRPr>
          </a:p>
          <a:p>
            <a:pPr indent="720090" fontAlgn="auto">
              <a:lnSpc>
                <a:spcPct val="85000"/>
              </a:lnSpc>
            </a:pPr>
            <a:endParaRPr lang="en-US" altLang="zh-CN" dirty="0" smtClean="0"/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1）帮助残疾宠物正常行走；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2）支架采用剪叉机构可方便折叠收纳；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3）拉长后可做直线围栏使用；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4）变成门字型可做宠物窝使用；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5）具有中药香囊，助力宠物康复；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6）具有MP3功能，使宠物心情愉悦；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7）软包上设置有按摩凸点，减缓宠物穿戴时的疲劳感；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8）具有GPS装置，防止宠物走丢；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28575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9）支架上贴有荧光条，在夜晚遛宠时，可方便找到它。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6140,&quot;width&quot;:4377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2430,&quot;width&quot;:4575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ISLIDE.ICON" val="#399913;#400180;#400105;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PLACING_PICTURE_USER_VIEWPORT" val="{&quot;height&quot;:8591,&quot;width&quot;:10413}"/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PLACING_PICTURE_USER_VIEWPORT" val="{&quot;height&quot;:8818.00157480315,&quot;width&quot;:8818.00157480315}"/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PLACING_PICTURE_USER_VIEWPORT" val="{&quot;height&quot;:6466,&quot;width&quot;:4310}"/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PP_MARK_KEY" val="2e9e0802-011b-4460-8e1f-36953322c45d"/>
  <p:tag name="COMMONDATA" val="eyJoZGlkIjoiYTNmODRiNjRlYTgwNGNhOTY0MDc1NmU4Yjk3MjhmNWMifQ=="/>
  <p:tag name="commondata" val="eyJoZGlkIjoiNGIxNDA3ZjRiMDA2OTNmMzk4MmY0NzVlMzc2OWM0ZjA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普惠">
      <a:majorFont>
        <a:latin typeface="阿里巴巴普惠体"/>
        <a:ea typeface="阿里巴巴普惠体"/>
        <a:cs typeface=""/>
      </a:majorFont>
      <a:minorFont>
        <a:latin typeface="阿里巴巴普惠体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1599</Words>
  <Application>WPS 演示</Application>
  <PresentationFormat>自定义</PresentationFormat>
  <Paragraphs>183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思源黑体</vt:lpstr>
      <vt:lpstr>黑体</vt:lpstr>
      <vt:lpstr>思源宋体 CN Heavy</vt:lpstr>
      <vt:lpstr>字魂59号-创粗黑</vt:lpstr>
      <vt:lpstr>思源黑体 CN Normal</vt:lpstr>
      <vt:lpstr>微软雅黑</vt:lpstr>
      <vt:lpstr>Times New Roman</vt:lpstr>
      <vt:lpstr>阿里巴巴普惠体</vt:lpstr>
      <vt:lpstr>AMGDT</vt:lpstr>
      <vt:lpstr>Arial Unicode MS</vt:lpstr>
      <vt:lpstr>等线</vt:lpstr>
      <vt:lpstr>字魂36号-正文宋楷</vt:lpstr>
      <vt:lpstr>Source Han Serif SC</vt:lpstr>
      <vt:lpstr>Wingdings</vt:lpstr>
      <vt:lpstr>Calibri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大数据云计算</dc:title>
  <dc:creator>MA45522</dc:creator>
  <cp:lastModifiedBy>YJX</cp:lastModifiedBy>
  <cp:revision>317</cp:revision>
  <dcterms:created xsi:type="dcterms:W3CDTF">2022-07-27T06:47:00Z</dcterms:created>
  <dcterms:modified xsi:type="dcterms:W3CDTF">2025-11-16T08:13:55Z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1512314F5F3A45AFBB7F502871373593_13</vt:lpwstr>
  </property>
  <property fmtid="{D5CDD505-2E9C-101B-9397-08002B2CF9AE}" pid="3" name="KSOProductBuildVer">
    <vt:lpwstr>2052-12.1.0.23542</vt:lpwstr>
  </property>
</Properties>
</file>