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22" autoAdjust="0"/>
  </p:normalViewPr>
  <p:slideViewPr>
    <p:cSldViewPr>
      <p:cViewPr varScale="1">
        <p:scale>
          <a:sx n="85" d="100"/>
          <a:sy n="85" d="100"/>
        </p:scale>
        <p:origin x="48" y="1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2046" y="1525651"/>
            <a:ext cx="8847908" cy="2085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US" sz="54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2024年大学生职业规划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5825" y="4702763"/>
            <a:ext cx="2800350" cy="50482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dirty="0" err="1">
                <a:solidFill>
                  <a:srgbClr val="54878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</a:t>
            </a:r>
            <a:r>
              <a:rPr lang="en-US" sz="2025" dirty="0">
                <a:solidFill>
                  <a:srgbClr val="54878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lang="zh-CN" altLang="en-US" sz="2025">
                <a:solidFill>
                  <a:srgbClr val="54878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吴雯丽</a:t>
            </a:r>
            <a:endParaRPr lang="en-US" sz="2025" dirty="0">
              <a:solidFill>
                <a:srgbClr val="54878E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38137" y="5416866"/>
            <a:ext cx="3371850" cy="50482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>
                <a:solidFill>
                  <a:srgbClr val="54878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2024-11-06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8840" b="8840"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ln/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157" b="1157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ln/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个人能力与职业定位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专业技能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Microsoft Yahei"/>
                <a:ea typeface="Microsoft Yahei"/>
                <a:cs typeface="Microsoft Yahei"/>
              </a:rPr>
              <a:t>梳理自己的专业知识和技能，评估在目标职业领域的竞争力，明确自己的优势和劣势。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8840" b="8840"/>
          <a:stretch>
            <a:fillRect/>
          </a:stretch>
        </p:blipFill>
        <p:spPr>
          <a:xfrm>
            <a:off x="4405937" y="1779195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ln/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通用技能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职业定位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Microsoft Yahei"/>
                <a:ea typeface="Microsoft Yahei"/>
                <a:cs typeface="Microsoft Yahei"/>
              </a:rPr>
              <a:t>分析自己具备的通用技能，如沟通能力、团队协作能力、解决问题的能力等，以及这些技能在职业发展中的重要性。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Microsoft Yahei"/>
                <a:ea typeface="Microsoft Yahei"/>
                <a:cs typeface="Microsoft Yahei"/>
              </a:rPr>
              <a:t>根据自我认知、职业倾向和能力评估结果，确定自己在职业市场中的定位，选择适合自己的职业类型和工作岗位。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行业分析与选择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数字化与智能化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全球对环保和可持续发展的关注度不断提高，相关产业如清洁能源、环保科技、循环经济等具有广阔的发展前景。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环保与可持续发展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医疗健康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随着人口老龄化和健康意识的提高，医疗健康产业将会持续增长，包括医疗器械、生物技术、医疗服务等领域。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随着技术的不断进步和应用，数字化和智能化已经成为各行各业的主要趋势，如人工智能、物联网、大数据等。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当前行业发展趋势及前景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16625" r="16625"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文化娱乐产业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随着人们生活水平的提高和休闲时间的增多，文化娱乐产业得到了快速发展，包括影视、音乐、游戏、动漫等。</a:t>
            </a: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金融行业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金融行业一直是热门行业之一，包括银行、证券、保险等领域，同时金融科技（FinTech）的兴起也为金融行业带来了新的发展机遇。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互联网行业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互联网行业涵盖了电子商务、社交媒体、在线教育等多个领域，是当前最具创新力和发展潜力的行业之一。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热门行业及新兴行业介绍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3898" y="1884193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1440296" y="2372391"/>
            <a:ext cx="3905833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根据个人兴趣和优势选择行业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0296" y="2842926"/>
            <a:ext cx="390525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选择自己感兴趣并具备相关技能的行业，有利于个人职业发展和成长。</a:t>
            </a:r>
          </a:p>
        </p:txBody>
      </p:sp>
      <p:sp>
        <p:nvSpPr>
          <p:cNvPr id="5" name="AutoShape 5"/>
          <p:cNvSpPr/>
          <p:nvPr/>
        </p:nvSpPr>
        <p:spPr>
          <a:xfrm rot="2700000">
            <a:off x="3004919" y="1488734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3129160" y="1649551"/>
            <a:ext cx="542436" cy="530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031" y="114795"/>
                </a:moveTo>
                <a:lnTo>
                  <a:pt x="147647" y="273187"/>
                </a:lnTo>
                <a:lnTo>
                  <a:pt x="96469" y="114795"/>
                </a:lnTo>
                <a:lnTo>
                  <a:pt x="20031" y="114795"/>
                </a:lnTo>
                <a:close/>
                <a:moveTo>
                  <a:pt x="110338" y="114795"/>
                </a:moveTo>
                <a:lnTo>
                  <a:pt x="155534" y="273510"/>
                </a:lnTo>
                <a:lnTo>
                  <a:pt x="194424" y="114795"/>
                </a:lnTo>
                <a:lnTo>
                  <a:pt x="110338" y="114795"/>
                </a:lnTo>
                <a:close/>
                <a:moveTo>
                  <a:pt x="162411" y="273187"/>
                </a:moveTo>
                <a:lnTo>
                  <a:pt x="285264" y="114795"/>
                </a:lnTo>
                <a:lnTo>
                  <a:pt x="209417" y="114795"/>
                </a:lnTo>
                <a:lnTo>
                  <a:pt x="162411" y="273187"/>
                </a:lnTo>
                <a:close/>
                <a:moveTo>
                  <a:pt x="285550" y="104432"/>
                </a:moveTo>
                <a:lnTo>
                  <a:pt x="248717" y="41453"/>
                </a:lnTo>
                <a:lnTo>
                  <a:pt x="211865" y="104432"/>
                </a:lnTo>
                <a:lnTo>
                  <a:pt x="285550" y="104432"/>
                </a:lnTo>
                <a:close/>
                <a:moveTo>
                  <a:pt x="237134" y="37843"/>
                </a:moveTo>
                <a:lnTo>
                  <a:pt x="163449" y="37843"/>
                </a:lnTo>
                <a:lnTo>
                  <a:pt x="200282" y="102984"/>
                </a:lnTo>
                <a:lnTo>
                  <a:pt x="237134" y="37843"/>
                </a:lnTo>
                <a:close/>
                <a:moveTo>
                  <a:pt x="188957" y="104432"/>
                </a:moveTo>
                <a:lnTo>
                  <a:pt x="152124" y="41453"/>
                </a:lnTo>
                <a:lnTo>
                  <a:pt x="115281" y="104432"/>
                </a:lnTo>
                <a:lnTo>
                  <a:pt x="188957" y="104432"/>
                </a:lnTo>
                <a:close/>
                <a:moveTo>
                  <a:pt x="141341" y="37843"/>
                </a:moveTo>
                <a:lnTo>
                  <a:pt x="67666" y="37843"/>
                </a:lnTo>
                <a:lnTo>
                  <a:pt x="104508" y="102984"/>
                </a:lnTo>
                <a:lnTo>
                  <a:pt x="141341" y="37843"/>
                </a:lnTo>
                <a:close/>
                <a:moveTo>
                  <a:pt x="56093" y="41453"/>
                </a:moveTo>
                <a:lnTo>
                  <a:pt x="19260" y="104432"/>
                </a:lnTo>
                <a:lnTo>
                  <a:pt x="92935" y="104432"/>
                </a:lnTo>
                <a:lnTo>
                  <a:pt x="56093" y="41453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6454486" y="1884193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6810884" y="2372391"/>
            <a:ext cx="3905833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关注行业发展趋势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10884" y="2842926"/>
            <a:ext cx="390525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了解行业发展趋势和前景，选择具有长期发展潜力的行业。</a:t>
            </a:r>
          </a:p>
        </p:txBody>
      </p:sp>
      <p:sp>
        <p:nvSpPr>
          <p:cNvPr id="10" name="AutoShape 10"/>
          <p:cNvSpPr/>
          <p:nvPr/>
        </p:nvSpPr>
        <p:spPr>
          <a:xfrm rot="2700000">
            <a:off x="8375506" y="1488734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1083898" y="4577646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1440296" y="5065844"/>
            <a:ext cx="3905833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不断提升自身技能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0296" y="5536379"/>
            <a:ext cx="390525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不断学习新知识和技能，提高自己的竞争力，适应行业发展的需要。</a:t>
            </a:r>
          </a:p>
        </p:txBody>
      </p:sp>
      <p:sp>
        <p:nvSpPr>
          <p:cNvPr id="14" name="AutoShape 14"/>
          <p:cNvSpPr/>
          <p:nvPr/>
        </p:nvSpPr>
        <p:spPr>
          <a:xfrm rot="2700000">
            <a:off x="3004919" y="4182187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54486" y="4577646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id="16" name="TextBox 16"/>
          <p:cNvSpPr txBox="1"/>
          <p:nvPr/>
        </p:nvSpPr>
        <p:spPr>
          <a:xfrm>
            <a:off x="6810884" y="5065844"/>
            <a:ext cx="3905833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建立人脉关系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0884" y="5536379"/>
            <a:ext cx="390525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与同行和业内人士建立联系，了解行业动态和机会，有助于职业发展。</a:t>
            </a:r>
          </a:p>
        </p:txBody>
      </p:sp>
      <p:sp>
        <p:nvSpPr>
          <p:cNvPr id="18" name="AutoShape 18"/>
          <p:cNvSpPr/>
          <p:nvPr/>
        </p:nvSpPr>
        <p:spPr>
          <a:xfrm rot="2700000">
            <a:off x="8375506" y="4182187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8537089" y="1625167"/>
            <a:ext cx="492903" cy="4929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4633" y="75590"/>
                </a:moveTo>
                <a:cubicBezTo>
                  <a:pt x="273768" y="97622"/>
                  <a:pt x="269415" y="123920"/>
                  <a:pt x="251498" y="141837"/>
                </a:cubicBezTo>
                <a:cubicBezTo>
                  <a:pt x="231772" y="161563"/>
                  <a:pt x="201959" y="164649"/>
                  <a:pt x="178784" y="151571"/>
                </a:cubicBezTo>
                <a:lnTo>
                  <a:pt x="162030" y="169869"/>
                </a:lnTo>
                <a:lnTo>
                  <a:pt x="173984" y="181870"/>
                </a:lnTo>
                <a:lnTo>
                  <a:pt x="181127" y="174727"/>
                </a:lnTo>
                <a:cubicBezTo>
                  <a:pt x="184775" y="171069"/>
                  <a:pt x="190700" y="171069"/>
                  <a:pt x="194348" y="174727"/>
                </a:cubicBezTo>
                <a:lnTo>
                  <a:pt x="252279" y="233248"/>
                </a:lnTo>
                <a:cubicBezTo>
                  <a:pt x="255937" y="236896"/>
                  <a:pt x="255937" y="242821"/>
                  <a:pt x="252279" y="246469"/>
                </a:cubicBezTo>
                <a:lnTo>
                  <a:pt x="225838" y="272910"/>
                </a:lnTo>
                <a:cubicBezTo>
                  <a:pt x="222190" y="276568"/>
                  <a:pt x="216265" y="276568"/>
                  <a:pt x="212617" y="272910"/>
                </a:cubicBezTo>
                <a:lnTo>
                  <a:pt x="154686" y="214389"/>
                </a:lnTo>
                <a:cubicBezTo>
                  <a:pt x="151028" y="210741"/>
                  <a:pt x="151028" y="204816"/>
                  <a:pt x="154686" y="201168"/>
                </a:cubicBezTo>
                <a:lnTo>
                  <a:pt x="161211" y="194643"/>
                </a:lnTo>
                <a:lnTo>
                  <a:pt x="149819" y="183223"/>
                </a:lnTo>
                <a:lnTo>
                  <a:pt x="69704" y="270748"/>
                </a:lnTo>
                <a:cubicBezTo>
                  <a:pt x="62398" y="278054"/>
                  <a:pt x="50559" y="278054"/>
                  <a:pt x="43263" y="270748"/>
                </a:cubicBezTo>
                <a:lnTo>
                  <a:pt x="36652" y="264138"/>
                </a:lnTo>
                <a:cubicBezTo>
                  <a:pt x="29347" y="256832"/>
                  <a:pt x="29347" y="244993"/>
                  <a:pt x="36652" y="237696"/>
                </a:cubicBezTo>
                <a:lnTo>
                  <a:pt x="127921" y="161258"/>
                </a:lnTo>
                <a:lnTo>
                  <a:pt x="67304" y="100479"/>
                </a:lnTo>
                <a:lnTo>
                  <a:pt x="48158" y="100470"/>
                </a:lnTo>
                <a:lnTo>
                  <a:pt x="26003" y="64846"/>
                </a:lnTo>
                <a:lnTo>
                  <a:pt x="43834" y="46987"/>
                </a:lnTo>
                <a:lnTo>
                  <a:pt x="80267" y="69285"/>
                </a:lnTo>
                <a:lnTo>
                  <a:pt x="80505" y="88030"/>
                </a:lnTo>
                <a:lnTo>
                  <a:pt x="141827" y="149590"/>
                </a:lnTo>
                <a:lnTo>
                  <a:pt x="159668" y="134655"/>
                </a:lnTo>
                <a:cubicBezTo>
                  <a:pt x="142227" y="110881"/>
                  <a:pt x="144047" y="77391"/>
                  <a:pt x="165535" y="55902"/>
                </a:cubicBezTo>
                <a:cubicBezTo>
                  <a:pt x="183366" y="38071"/>
                  <a:pt x="209521" y="33642"/>
                  <a:pt x="231496" y="42605"/>
                </a:cubicBezTo>
                <a:lnTo>
                  <a:pt x="192215" y="81344"/>
                </a:lnTo>
                <a:lnTo>
                  <a:pt x="225276" y="114405"/>
                </a:lnTo>
                <a:lnTo>
                  <a:pt x="264633" y="75590"/>
                </a:lnTo>
                <a:close/>
                <a:moveTo>
                  <a:pt x="58579" y="247021"/>
                </a:moveTo>
                <a:cubicBezTo>
                  <a:pt x="54931" y="243373"/>
                  <a:pt x="49016" y="243373"/>
                  <a:pt x="45358" y="247021"/>
                </a:cubicBezTo>
                <a:cubicBezTo>
                  <a:pt x="41700" y="250679"/>
                  <a:pt x="41700" y="256594"/>
                  <a:pt x="45358" y="260252"/>
                </a:cubicBezTo>
                <a:cubicBezTo>
                  <a:pt x="49016" y="263900"/>
                  <a:pt x="54931" y="263900"/>
                  <a:pt x="58579" y="260252"/>
                </a:cubicBezTo>
                <a:cubicBezTo>
                  <a:pt x="62236" y="256584"/>
                  <a:pt x="62236" y="250669"/>
                  <a:pt x="58579" y="24702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20" name="Freeform 20"/>
          <p:cNvSpPr/>
          <p:nvPr/>
        </p:nvSpPr>
        <p:spPr>
          <a:xfrm>
            <a:off x="3162169" y="4323679"/>
            <a:ext cx="476417" cy="47641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21" name="Freeform 21"/>
          <p:cNvSpPr/>
          <p:nvPr/>
        </p:nvSpPr>
        <p:spPr>
          <a:xfrm>
            <a:off x="8516999" y="4323679"/>
            <a:ext cx="507934" cy="507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22" name="TextBox 2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行业选择与个人发展建议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职业技能提升计划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深度学习技术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掌握深度学习算法和框架，如TensorFlow、PyTorch等，并熟悉在计算机视觉、自然语言处理等领域的应用。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专业技能提升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数据分析与可视化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学习数据挖掘、统计学和数据可视化技术，如Python的Pandas、Numpy、Matplotlib等，以及Tableau、Power BI等数据可视化工具。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专业技能认证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通过参加专业认证考试，如计算机等级考试、英语四六级考试、专业资格认证等，提高自己的专业技能水平。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学习有效的沟通技巧和团队协作方法，包括口头表达、书面表达、会议演讲、项目管理等方面。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沟通与协作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学会合理规划时间，制定优先级和计划，提高工作效率和自律性。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时间管理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通过参加团队项目、社团活动或领导岗位，培养自己的领导能力和团队协作能力。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领导力与团队合作能力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通用技能培养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26719" r="26719"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实践经验积累与能力提升</a:t>
            </a: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校园活动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参加各类校园活动，如学术竞赛、文艺比赛、志愿者活动等，锻炼自己的组织、协调和管理能力。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自我学习与探索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利用课余时间自学新知识、新技术或参加在线课程、培训班等，不断拓展自己的知识面和技能领域。例如，学习一门新编程语言、掌握一种新工具或算法等。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实习经历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积极寻找与所学专业相关的实习机会，了解企业工作环境和业务流程，提升职业素养和实际操作能力。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求职策略与技巧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51270" y="868323"/>
            <a:ext cx="6733634" cy="5121354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职业规划概述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自我认知与定位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行业分析与选择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职业技能提升计划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求职策略与技巧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职业素养与自我管理</a:t>
            </a: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职业规划的实施与调整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1822660" y="3258781"/>
            <a:ext cx="2127531" cy="356454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sz="1350" b="1">
                <a:solidFill>
                  <a:srgbClr val="77A1A7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9110" y="2200663"/>
            <a:ext cx="1276835" cy="2472690"/>
          </a:xfrm>
          <a:prstGeom prst="rect">
            <a:avLst/>
          </a:prstGeom>
          <a:ln/>
        </p:spPr>
        <p:txBody>
          <a:bodyPr vert="eaVert" wrap="square" lIns="0" tIns="0" rIns="0" bIns="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57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简历撰写与求职信撰写技巧</a:t>
            </a: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简历优化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突出个人优势和特点，简明扼要地描述教育经历、实习经历、技能和证书等。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求职信撰写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根据职位描述和公司文化，个性化地撰写求职信，表达对公司的热情和求职动机。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简历和求职信格式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注意排版、字体和格式等细节，确保简历和求职信简洁、易读、专业。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简历投递策略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针对不同职位和公司，适当调整简历内容和投递方式，提高求职成功率。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/>
                <a:ea typeface="微软雅黑"/>
                <a:cs typeface="微软雅黑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微软雅黑"/>
                <a:ea typeface="微软雅黑"/>
                <a:cs typeface="微软雅黑"/>
              </a:rPr>
              <a:t>ibaotu.com</a:t>
            </a: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面试技巧与沟通能力提升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0534" y="1417391"/>
            <a:ext cx="29156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面试前准备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0534" y="1987544"/>
            <a:ext cx="2915611" cy="146547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了解公司背景、职位需求、面试官信息等，准备面试问题和答案。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0534" y="3911834"/>
            <a:ext cx="29156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团队协作与领导能力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0534" y="4481987"/>
            <a:ext cx="2915611" cy="146547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在面试中展现自己的团队协作和领导能力，突出个人优势和价值。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19658" y="1415340"/>
            <a:ext cx="29156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沟通能力提升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19658" y="1985493"/>
            <a:ext cx="2915611" cy="146547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注重语言表达和倾听能力，清晰、自信地传达自己的想法和意见。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19658" y="3909784"/>
            <a:ext cx="29156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面试技巧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19658" y="4479937"/>
            <a:ext cx="2915611" cy="146547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注意着装、姿态、表情等非语言沟通方式，展现自己的专业素养和自信形象。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24099" y="4371357"/>
            <a:ext cx="1529496" cy="1529494"/>
          </a:xfrm>
          <a:prstGeom prst="donut">
            <a:avLst>
              <a:gd name="adj" fmla="val 17048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4763716" y="3371788"/>
            <a:ext cx="1529496" cy="1529494"/>
          </a:xfrm>
          <a:prstGeom prst="donut">
            <a:avLst>
              <a:gd name="adj" fmla="val 10679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5703335" y="2372219"/>
            <a:ext cx="1529496" cy="1529494"/>
          </a:xfrm>
          <a:prstGeom prst="donut">
            <a:avLst>
              <a:gd name="adj" fmla="val 17048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6642954" y="1367369"/>
            <a:ext cx="1529496" cy="1529494"/>
          </a:xfrm>
          <a:prstGeom prst="donut">
            <a:avLst>
              <a:gd name="adj" fmla="val 11163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7111787" y="1778173"/>
            <a:ext cx="591829" cy="707886"/>
          </a:xfrm>
          <a:prstGeom prst="rect">
            <a:avLst/>
          </a:prstGeom>
          <a:noFill/>
          <a:ln/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ctr">
              <a:defRPr/>
            </a:pPr>
            <a:r>
              <a:rPr lang="en-US" sz="3999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flipH="1">
            <a:off x="7061284" y="3212096"/>
            <a:ext cx="1016148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" name="AutoShape 8"/>
          <p:cNvSpPr/>
          <p:nvPr/>
        </p:nvSpPr>
        <p:spPr>
          <a:xfrm>
            <a:off x="6172169" y="2783023"/>
            <a:ext cx="591829" cy="707886"/>
          </a:xfrm>
          <a:prstGeom prst="rect">
            <a:avLst/>
          </a:prstGeom>
          <a:noFill/>
          <a:ln/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ctr">
              <a:defRPr/>
            </a:pPr>
            <a:r>
              <a:rPr lang="en-US" sz="3999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232549" y="3782591"/>
            <a:ext cx="591829" cy="707886"/>
          </a:xfrm>
          <a:prstGeom prst="rect">
            <a:avLst/>
          </a:prstGeom>
          <a:noFill/>
          <a:ln/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ctr">
              <a:defRPr/>
            </a:pPr>
            <a:r>
              <a:rPr lang="en-US" sz="3999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flipH="1">
            <a:off x="5281579" y="5136092"/>
            <a:ext cx="1016148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1" name="AutoShape 11"/>
          <p:cNvSpPr/>
          <p:nvPr/>
        </p:nvSpPr>
        <p:spPr>
          <a:xfrm>
            <a:off x="4292932" y="4782161"/>
            <a:ext cx="591829" cy="707886"/>
          </a:xfrm>
          <a:prstGeom prst="rect">
            <a:avLst/>
          </a:prstGeom>
          <a:noFill/>
          <a:ln/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ctr">
              <a:defRPr/>
            </a:pPr>
            <a:r>
              <a:rPr lang="en-US" sz="3999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318970" y="3381487"/>
            <a:ext cx="2931336" cy="110977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制定清晰的职业规划，明确职业目标和发展路径，不断学习和提升自己的能力。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求职心态调整与职业规划落地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18970" y="2934250"/>
            <a:ext cx="316316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21236" y="5350003"/>
            <a:ext cx="2931336" cy="110977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准确评估自己的能力和价值，选择适合自己的职位和公司，实现个人价值和职业发展。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21236" y="4902766"/>
            <a:ext cx="316316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自我认知与定位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5837" y="3848047"/>
            <a:ext cx="2931336" cy="110977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将职业规划分解为具体的计划和行动，不断调整和完善，确保自己朝着目标前进。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4007" y="3400810"/>
            <a:ext cx="316316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落地实施</a:t>
            </a:r>
          </a:p>
        </p:txBody>
      </p:sp>
      <p:cxnSp>
        <p:nvCxnSpPr>
          <p:cNvPr id="19" name="Connector 19"/>
          <p:cNvCxnSpPr/>
          <p:nvPr/>
        </p:nvCxnSpPr>
        <p:spPr>
          <a:xfrm flipH="1">
            <a:off x="3824099" y="3645977"/>
            <a:ext cx="1233052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 flipH="1">
            <a:off x="5703335" y="1611620"/>
            <a:ext cx="1233052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1"/>
          <p:cNvSpPr txBox="1"/>
          <p:nvPr/>
        </p:nvSpPr>
        <p:spPr>
          <a:xfrm>
            <a:off x="2604809" y="1813690"/>
            <a:ext cx="2931336" cy="110977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保持积极、乐观的心态，面对拒绝和挫折时保持坚韧和耐心。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72979" y="1366454"/>
            <a:ext cx="316316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求职心态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职业素养与自我管理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职业素养的培养与提升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职业素养的重要性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职业素养是大学生顺利进入职场、并在工作中获得成功的关键因素。它包括职业道德、职业技能、沟通能力、团队协作能力等方面，是雇主非常看重的品质。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提升职业素养的途径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通过参加实习、社会实践、职业培训等活动，大学生可以接触实际工作环境，了解职业要求，逐步培养职业素养。同时，阅读职场书籍、请教职场导师也是提升职业素养的重要途径。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职业素养的持续提升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职业素养不是一蹴而就的，需要大学生在职业生涯中不断学习、实践、反思，才能不断提升和完善。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3544" y="1171003"/>
            <a:ext cx="5079951" cy="5079951"/>
          </a:xfrm>
          <a:prstGeom prst="ellipse">
            <a:avLst/>
          </a:prstGeom>
          <a:solidFill>
            <a:schemeClr val="lt1">
              <a:alpha val="40000"/>
            </a:schemeClr>
          </a:solidFill>
          <a:ln w="19050">
            <a:solidFill>
              <a:schemeClr val="accent2">
                <a:alpha val="40000"/>
              </a:schemeClr>
            </a:solidFill>
            <a:prstDash val="dash"/>
          </a:ln>
        </p:spPr>
      </p:sp>
      <p:sp>
        <p:nvSpPr>
          <p:cNvPr id="3" name="AutoShape 3"/>
          <p:cNvSpPr/>
          <p:nvPr/>
        </p:nvSpPr>
        <p:spPr>
          <a:xfrm>
            <a:off x="3991700" y="1469158"/>
            <a:ext cx="4483639" cy="4483639"/>
          </a:xfrm>
          <a:prstGeom prst="ellipse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20000"/>
                  <a:lumMod val="60000"/>
                  <a:lumOff val="40000"/>
                </a:schemeClr>
              </a:gs>
            </a:gsLst>
            <a:lin ang="0"/>
          </a:gradFill>
          <a:ln/>
        </p:spPr>
      </p:sp>
      <p:sp>
        <p:nvSpPr>
          <p:cNvPr id="4" name="AutoShape 4"/>
          <p:cNvSpPr/>
          <p:nvPr/>
        </p:nvSpPr>
        <p:spPr>
          <a:xfrm>
            <a:off x="4284495" y="1761953"/>
            <a:ext cx="3898049" cy="3898049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4799629" y="2277088"/>
            <a:ext cx="2867780" cy="286778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6" name="TextBox 6"/>
          <p:cNvSpPr txBox="1"/>
          <p:nvPr/>
        </p:nvSpPr>
        <p:spPr>
          <a:xfrm>
            <a:off x="342926" y="2791134"/>
            <a:ext cx="2409825" cy="4381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制定计划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47682" y="1557530"/>
            <a:ext cx="2571750" cy="1257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根据任务的紧急程度和重要性，合理设置优先级，确保重要任务得到及时完成。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47682" y="1008278"/>
            <a:ext cx="2409825" cy="4381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设置优先级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47682" y="4345798"/>
            <a:ext cx="2409825" cy="4381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避免拖延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7682" y="4904577"/>
            <a:ext cx="2600325" cy="1257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克服拖延习惯，采取积极主动的态度，按时完成任务，避免时间浪费。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2014" y="1399197"/>
            <a:ext cx="1581059" cy="1581059"/>
          </a:xfrm>
          <a:prstGeom prst="ellipse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11375" r="11375"/>
          <a:stretch>
            <a:fillRect/>
          </a:stretch>
        </p:blipFill>
        <p:spPr>
          <a:xfrm>
            <a:off x="7392014" y="4243929"/>
            <a:ext cx="1581059" cy="1581059"/>
          </a:xfrm>
          <a:prstGeom prst="ellipse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3065499" y="2920449"/>
            <a:ext cx="1581059" cy="1581059"/>
          </a:xfrm>
          <a:prstGeom prst="ellipse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988730" y="2821087"/>
            <a:ext cx="2489579" cy="1779782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时间管理是大学生自我管理的重要组成部分，它有助于大学生合理规划时间，提高学习和工作效率。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2926" y="3373522"/>
            <a:ext cx="2571750" cy="1257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制定长期和短期的计划，明确目标和时间节点，有助于大学生有条不紊地安排时间。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时间管理与优先级设置技巧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自我压力调节与情绪管理策略</a:t>
            </a:r>
          </a:p>
        </p:txBody>
      </p:sp>
      <p:sp>
        <p:nvSpPr>
          <p:cNvPr id="3" name="AutoShape 3"/>
          <p:cNvSpPr/>
          <p:nvPr/>
        </p:nvSpPr>
        <p:spPr>
          <a:xfrm>
            <a:off x="6192412" y="1593640"/>
            <a:ext cx="5127218" cy="493918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6455734" y="2625987"/>
            <a:ext cx="4600575" cy="355190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情绪识别：了解自己的情绪，并能够准确识别和表达，是情绪管理的第一步。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情绪调节：采取积极的方式，如转移注意力、放松训练等，调节自己的情绪，避免情绪失控。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情绪利用：将情绪转化为积极的动力，激发自己的创造力和进取心，更好地应对挑战。</a:t>
            </a:r>
          </a:p>
        </p:txBody>
      </p:sp>
      <p:sp>
        <p:nvSpPr>
          <p:cNvPr id="5" name="AutoShape 5"/>
          <p:cNvSpPr/>
          <p:nvPr/>
        </p:nvSpPr>
        <p:spPr>
          <a:xfrm>
            <a:off x="6184712" y="1593640"/>
            <a:ext cx="4137009" cy="65393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9920053" y="1593640"/>
            <a:ext cx="857130" cy="653935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6455734" y="1593640"/>
            <a:ext cx="3917908" cy="65393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情绪管理策略</a:t>
            </a:r>
          </a:p>
        </p:txBody>
      </p:sp>
      <p:sp>
        <p:nvSpPr>
          <p:cNvPr id="8" name="AutoShape 8"/>
          <p:cNvSpPr/>
          <p:nvPr/>
        </p:nvSpPr>
        <p:spPr>
          <a:xfrm>
            <a:off x="614496" y="1593640"/>
            <a:ext cx="5127218" cy="493918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877817" y="2625987"/>
            <a:ext cx="4600575" cy="355190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认识压力：了解压力的来源和表现形式，有助于大学生正确面对压力，减少不必要的焦虑。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采取积极的应对策略：如进行运动、冥想、呼吸练习等，有助于缓解压力，保持身心健康。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寻求支持：与家人、朋友或老师交流，分享自己的压力和感受，获得情感支持和建议。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06795" y="1593640"/>
            <a:ext cx="4137009" cy="65393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4342136" y="1593640"/>
            <a:ext cx="857130" cy="653935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877817" y="1612690"/>
            <a:ext cx="3917908" cy="63488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自我压力调节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职业规划的实施与调整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660" y="2205987"/>
            <a:ext cx="4552950" cy="86510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将职业目标分解为短期、可操作的小目标，如提升某项技能、考取证书、参加实习等。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86084" y="1672038"/>
            <a:ext cx="2889570" cy="578109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目标明确化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7660" y="4476644"/>
            <a:ext cx="4552950" cy="86510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根据目标的重要性和紧迫性，对任务进行排序，确保先完成重要且紧急的任务。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6084" y="3935221"/>
            <a:ext cx="2889570" cy="578109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任务优先级排序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60084" y="3283802"/>
            <a:ext cx="4552950" cy="86510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针对每个小目标，制定详细的行动计划，包括具体任务、完成时间、所需资源等。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60084" y="2749854"/>
            <a:ext cx="2889570" cy="578109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行动计划制定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60084" y="5674118"/>
            <a:ext cx="4552950" cy="865106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定期检查进度，及时发现问题并采取相应措施进行调整。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60084" y="5132694"/>
            <a:ext cx="2889570" cy="578109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进度监控与调整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短期目标与行动计划制定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6180454" y="1875776"/>
            <a:ext cx="0" cy="515661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AutoShape 12"/>
          <p:cNvSpPr/>
          <p:nvPr/>
        </p:nvSpPr>
        <p:spPr>
          <a:xfrm>
            <a:off x="6021952" y="1791242"/>
            <a:ext cx="317005" cy="3170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6021952" y="2939521"/>
            <a:ext cx="317005" cy="3170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6021952" y="4087802"/>
            <a:ext cx="317005" cy="3170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6021952" y="5236082"/>
            <a:ext cx="317005" cy="3170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5501" y="1770431"/>
            <a:ext cx="3080544" cy="30805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中长期规划及调整方法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9384" y="2206699"/>
            <a:ext cx="3905833" cy="1129392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每隔一段时间（如半年或一年）对短期目标进行评估，检查是否达到预期成果，并调整下一阶段的目标和计划。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9384" y="1600617"/>
            <a:ext cx="3905833" cy="5027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阶段性评估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9057" y="2178124"/>
            <a:ext cx="3905833" cy="1129392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对已完成的目标进行反思，总结经验教训，提炼成功要素，为未来的规划提供参考。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49057" y="1600617"/>
            <a:ext cx="3905833" cy="5027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反思与总结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49057" y="4950235"/>
            <a:ext cx="3905833" cy="114317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制定个人成长计划，包括知识、技能、经验等方面的提升，为未来的职业发展做好充分准备。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9057" y="4401303"/>
            <a:ext cx="3905833" cy="5027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持续发展计划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384" y="4978810"/>
            <a:ext cx="3905833" cy="114317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根据外部环境变化和自身能力的发展，适时调整职业规划的目标和路径，确保始终与职业发展目标保持一致。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384" y="4401303"/>
            <a:ext cx="3905833" cy="5027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职业规划调整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01310" y="2551967"/>
            <a:ext cx="1388925" cy="1388925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504893" y="4802238"/>
                </a:moveTo>
                <a:lnTo>
                  <a:pt x="5117525" y="418069"/>
                </a:lnTo>
                <a:cubicBezTo>
                  <a:pt x="4984381" y="284925"/>
                  <a:pt x="4769220" y="284925"/>
                  <a:pt x="4636077" y="418069"/>
                </a:cubicBezTo>
                <a:lnTo>
                  <a:pt x="248710" y="4802238"/>
                </a:lnTo>
                <a:cubicBezTo>
                  <a:pt x="120892" y="4930056"/>
                  <a:pt x="48461" y="5103677"/>
                  <a:pt x="48461" y="5284753"/>
                </a:cubicBezTo>
                <a:cubicBezTo>
                  <a:pt x="48461" y="5660752"/>
                  <a:pt x="354160" y="5966450"/>
                  <a:pt x="730159" y="5966450"/>
                </a:cubicBezTo>
                <a:lnTo>
                  <a:pt x="1192436" y="5966450"/>
                </a:lnTo>
                <a:lnTo>
                  <a:pt x="1192436" y="9094803"/>
                </a:lnTo>
                <a:cubicBezTo>
                  <a:pt x="1192436" y="9283336"/>
                  <a:pt x="1344753" y="9435653"/>
                  <a:pt x="1533285" y="9435653"/>
                </a:cubicBezTo>
                <a:lnTo>
                  <a:pt x="4195105" y="9435653"/>
                </a:lnTo>
                <a:lnTo>
                  <a:pt x="4195105" y="7049710"/>
                </a:lnTo>
                <a:lnTo>
                  <a:pt x="5388073" y="7049710"/>
                </a:lnTo>
                <a:lnTo>
                  <a:pt x="5388073" y="9435655"/>
                </a:lnTo>
                <a:lnTo>
                  <a:pt x="8220313" y="9435655"/>
                </a:lnTo>
                <a:cubicBezTo>
                  <a:pt x="8408845" y="9435655"/>
                  <a:pt x="8561162" y="9283338"/>
                  <a:pt x="8561162" y="9094806"/>
                </a:cubicBezTo>
                <a:lnTo>
                  <a:pt x="8561162" y="5966450"/>
                </a:lnTo>
                <a:lnTo>
                  <a:pt x="9023439" y="5966450"/>
                </a:lnTo>
                <a:cubicBezTo>
                  <a:pt x="9204515" y="5966450"/>
                  <a:pt x="9378135" y="5895085"/>
                  <a:pt x="9505954" y="5766202"/>
                </a:cubicBezTo>
                <a:cubicBezTo>
                  <a:pt x="9771176" y="5499913"/>
                  <a:pt x="9771176" y="5068527"/>
                  <a:pt x="9504889" y="480223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6894778" y="1612887"/>
            <a:ext cx="682752" cy="68275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6700574" y="1713281"/>
            <a:ext cx="105918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894778" y="4384998"/>
            <a:ext cx="682752" cy="68275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6" name="TextBox 16"/>
          <p:cNvSpPr txBox="1"/>
          <p:nvPr/>
        </p:nvSpPr>
        <p:spPr>
          <a:xfrm>
            <a:off x="6700574" y="4485392"/>
            <a:ext cx="105918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17" name="AutoShape 17"/>
          <p:cNvSpPr/>
          <p:nvPr/>
        </p:nvSpPr>
        <p:spPr>
          <a:xfrm>
            <a:off x="4656942" y="1600617"/>
            <a:ext cx="682752" cy="68275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8" name="TextBox 18"/>
          <p:cNvSpPr txBox="1"/>
          <p:nvPr/>
        </p:nvSpPr>
        <p:spPr>
          <a:xfrm>
            <a:off x="4462738" y="1701010"/>
            <a:ext cx="105918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9" name="AutoShape 19"/>
          <p:cNvSpPr/>
          <p:nvPr/>
        </p:nvSpPr>
        <p:spPr>
          <a:xfrm>
            <a:off x="4656942" y="4372728"/>
            <a:ext cx="682752" cy="68275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20" name="TextBox 20"/>
          <p:cNvSpPr txBox="1"/>
          <p:nvPr/>
        </p:nvSpPr>
        <p:spPr>
          <a:xfrm>
            <a:off x="4462738" y="4473121"/>
            <a:ext cx="105918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职业规划概述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增强应变能力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保持积极心态：面对职场变化，保持积极乐观的心态，视挑战为机遇。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提高适应能力：不断学习新知识、新技能，增强自己的适应能力和抗风险能力。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应对变化与实现职业目标的策略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拓展职业网络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建立人脉关系：与同行业、同领域的人建立联系，了解行业动态和职业发展机会。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利用社交媒体：通过社交媒体平台展示自己的能力和成果，吸引潜在雇主或合作伙伴的注意。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不断自我提升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反思与总结：定期对自己的工作和学习进行反思，总结经验教训，不断改进提高。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设定新目标：在实现一个职业目标后，及时设定新的目标，保持不断前进的动力。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3600" y="2267920"/>
            <a:ext cx="7924800" cy="187642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225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24263" y="3976667"/>
            <a:ext cx="4943475" cy="495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77A1A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8511" y="2014308"/>
            <a:ext cx="298777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职业规划定义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5556" y="2589176"/>
            <a:ext cx="5429250" cy="106663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职业规划是指个人在职业发展过程中，根据自身特点、职业兴趣、职业能力和职业价值观等因素，制定的一系列长期和短期职业目标和计划。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2228" y="4509502"/>
            <a:ext cx="298777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职业规划意义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职业规划定义与意义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09273" y="5048803"/>
            <a:ext cx="5429250" cy="106663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职业规划有助于个人认清自身优势和不足，明确职业方向和发展目标，提高职业竞争力和适应能力，实现个人价值和职业成功。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65556" y="1929773"/>
            <a:ext cx="649757" cy="659403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09273" y="4435534"/>
            <a:ext cx="670891" cy="638269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9" name="AutoShape 9"/>
          <p:cNvSpPr/>
          <p:nvPr/>
        </p:nvSpPr>
        <p:spPr>
          <a:xfrm>
            <a:off x="565061" y="2098842"/>
            <a:ext cx="1498612" cy="1498612"/>
          </a:xfrm>
          <a:prstGeom prst="ellipse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10" name="Freeform 10"/>
          <p:cNvSpPr/>
          <p:nvPr/>
        </p:nvSpPr>
        <p:spPr>
          <a:xfrm>
            <a:off x="1028447" y="2543179"/>
            <a:ext cx="571839" cy="57183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4230875" y="4583470"/>
            <a:ext cx="1498612" cy="1498612"/>
          </a:xfrm>
          <a:prstGeom prst="ellipse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12" name="Freeform 12"/>
          <p:cNvSpPr/>
          <p:nvPr/>
        </p:nvSpPr>
        <p:spPr>
          <a:xfrm>
            <a:off x="4713980" y="5062314"/>
            <a:ext cx="532402" cy="50282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2180" y="1405914"/>
            <a:ext cx="1909992" cy="190999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Freeform 3"/>
          <p:cNvSpPr/>
          <p:nvPr/>
        </p:nvSpPr>
        <p:spPr>
          <a:xfrm>
            <a:off x="6363028" y="2056762"/>
            <a:ext cx="608297" cy="60829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4569827" y="2926474"/>
            <a:ext cx="1504713" cy="1504713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Freeform 5"/>
          <p:cNvSpPr/>
          <p:nvPr/>
        </p:nvSpPr>
        <p:spPr>
          <a:xfrm>
            <a:off x="5021542" y="3432130"/>
            <a:ext cx="620334" cy="5124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0"/>
                </a:moveTo>
                <a:lnTo>
                  <a:pt x="91440" y="0"/>
                </a:lnTo>
                <a:lnTo>
                  <a:pt x="0" y="45720"/>
                </a:lnTo>
                <a:lnTo>
                  <a:pt x="0" y="137160"/>
                </a:lnTo>
                <a:lnTo>
                  <a:pt x="60960" y="121920"/>
                </a:lnTo>
                <a:lnTo>
                  <a:pt x="60960" y="304800"/>
                </a:lnTo>
                <a:lnTo>
                  <a:pt x="243840" y="304800"/>
                </a:lnTo>
                <a:lnTo>
                  <a:pt x="243840" y="121920"/>
                </a:lnTo>
                <a:lnTo>
                  <a:pt x="304800" y="137160"/>
                </a:lnTo>
                <a:lnTo>
                  <a:pt x="304800" y="45720"/>
                </a:lnTo>
                <a:lnTo>
                  <a:pt x="213360" y="0"/>
                </a:lnTo>
                <a:lnTo>
                  <a:pt x="198120" y="0"/>
                </a:lnTo>
                <a:cubicBezTo>
                  <a:pt x="198120" y="25251"/>
                  <a:pt x="177651" y="45720"/>
                  <a:pt x="152400" y="45720"/>
                </a:cubicBezTo>
                <a:cubicBezTo>
                  <a:pt x="127149" y="45720"/>
                  <a:pt x="106680" y="25251"/>
                  <a:pt x="106680" y="0"/>
                </a:cubicBezTo>
                <a:lnTo>
                  <a:pt x="10668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6138031" y="3713197"/>
            <a:ext cx="1249180" cy="1249180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Freeform 7"/>
          <p:cNvSpPr/>
          <p:nvPr/>
        </p:nvSpPr>
        <p:spPr>
          <a:xfrm>
            <a:off x="6457220" y="4048460"/>
            <a:ext cx="610801" cy="5786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5029819" y="4649151"/>
            <a:ext cx="1158613" cy="1158613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7803536" y="1440190"/>
            <a:ext cx="3302539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环境分析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3536" y="1886400"/>
            <a:ext cx="3302539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对职业环境、行业状况、企业需求、发展机会等进行分析，找出适合自己的职业方向和发展领域。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9394" y="3717480"/>
            <a:ext cx="3302539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行动计划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59394" y="4166682"/>
            <a:ext cx="3302539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制定具体的行动计划，包括学习、培训、实践等方面的计划和措施，以确保职业目标的实现。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4105" y="4931562"/>
            <a:ext cx="3304258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目标设定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05" y="5402312"/>
            <a:ext cx="3302539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根据自我评估和环境分析的结果，制定明确的职业目标和短期、长期的发展计划。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1757" y="2785849"/>
            <a:ext cx="3300709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自我评估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1757" y="3232059"/>
            <a:ext cx="3302318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通过自我观察、测试、调查等手段，了解自己的兴趣、性格、能力、价值观等方面的特点和优劣势。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职业规划的步骤与方法</a:t>
            </a:r>
          </a:p>
        </p:txBody>
      </p:sp>
      <p:sp>
        <p:nvSpPr>
          <p:cNvPr id="18" name="Freeform 18"/>
          <p:cNvSpPr/>
          <p:nvPr/>
        </p:nvSpPr>
        <p:spPr>
          <a:xfrm>
            <a:off x="5363413" y="4982745"/>
            <a:ext cx="491425" cy="49142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95545" y="304800"/>
                </a:moveTo>
                <a:cubicBezTo>
                  <a:pt x="75228" y="262528"/>
                  <a:pt x="86049" y="238306"/>
                  <a:pt x="101660" y="215494"/>
                </a:cubicBezTo>
                <a:cubicBezTo>
                  <a:pt x="118758" y="190500"/>
                  <a:pt x="123168" y="165764"/>
                  <a:pt x="123168" y="165764"/>
                </a:cubicBezTo>
                <a:cubicBezTo>
                  <a:pt x="123168" y="165764"/>
                  <a:pt x="136608" y="183232"/>
                  <a:pt x="131235" y="210560"/>
                </a:cubicBezTo>
                <a:cubicBezTo>
                  <a:pt x="154981" y="184128"/>
                  <a:pt x="159458" y="142018"/>
                  <a:pt x="155877" y="125892"/>
                </a:cubicBezTo>
                <a:cubicBezTo>
                  <a:pt x="209550" y="163401"/>
                  <a:pt x="232486" y="244612"/>
                  <a:pt x="201578" y="304800"/>
                </a:cubicBezTo>
                <a:cubicBezTo>
                  <a:pt x="365998" y="211769"/>
                  <a:pt x="242478" y="72581"/>
                  <a:pt x="220970" y="56893"/>
                </a:cubicBezTo>
                <a:cubicBezTo>
                  <a:pt x="228143" y="72571"/>
                  <a:pt x="229495" y="99117"/>
                  <a:pt x="215017" y="111995"/>
                </a:cubicBezTo>
                <a:cubicBezTo>
                  <a:pt x="190510" y="19040"/>
                  <a:pt x="129892" y="-10"/>
                  <a:pt x="129892" y="-10"/>
                </a:cubicBezTo>
                <a:cubicBezTo>
                  <a:pt x="137065" y="47930"/>
                  <a:pt x="103908" y="100346"/>
                  <a:pt x="71942" y="139513"/>
                </a:cubicBezTo>
                <a:cubicBezTo>
                  <a:pt x="70818" y="120396"/>
                  <a:pt x="69628" y="107204"/>
                  <a:pt x="59579" y="88916"/>
                </a:cubicBezTo>
                <a:cubicBezTo>
                  <a:pt x="57321" y="123644"/>
                  <a:pt x="30785" y="151943"/>
                  <a:pt x="23603" y="186738"/>
                </a:cubicBezTo>
                <a:cubicBezTo>
                  <a:pt x="13868" y="233848"/>
                  <a:pt x="30890" y="268348"/>
                  <a:pt x="95564" y="3047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9057" y="4486678"/>
            <a:ext cx="1084575" cy="1084575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7051421" y="4548798"/>
            <a:ext cx="816835" cy="816835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85089" y="3677262"/>
            <a:ext cx="669734" cy="66973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442564" y="3199380"/>
            <a:ext cx="741863" cy="741863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747882" y="2279954"/>
            <a:ext cx="1139031" cy="1139031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4616625" y="2248533"/>
            <a:ext cx="825939" cy="825939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AutoShape 8"/>
          <p:cNvSpPr/>
          <p:nvPr/>
        </p:nvSpPr>
        <p:spPr>
          <a:xfrm>
            <a:off x="3740044" y="3473386"/>
            <a:ext cx="669734" cy="66973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cxnSp>
        <p:nvCxnSpPr>
          <p:cNvPr id="9" name="Connector 9"/>
          <p:cNvCxnSpPr/>
          <p:nvPr/>
        </p:nvCxnSpPr>
        <p:spPr>
          <a:xfrm>
            <a:off x="5438183" y="2714615"/>
            <a:ext cx="1309700" cy="134855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 flipV="1">
            <a:off x="6127404" y="3104248"/>
            <a:ext cx="679174" cy="152155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 11"/>
          <p:cNvCxnSpPr/>
          <p:nvPr/>
        </p:nvCxnSpPr>
        <p:spPr>
          <a:xfrm flipV="1">
            <a:off x="6849960" y="3347329"/>
            <a:ext cx="191610" cy="44232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 flipH="1" flipV="1">
            <a:off x="7325905" y="3383910"/>
            <a:ext cx="133934" cy="116488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 13"/>
          <p:cNvCxnSpPr/>
          <p:nvPr/>
        </p:nvCxnSpPr>
        <p:spPr>
          <a:xfrm flipH="1">
            <a:off x="5591889" y="4957215"/>
            <a:ext cx="1459532" cy="91727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 flipV="1">
            <a:off x="5600544" y="4280280"/>
            <a:ext cx="751260" cy="50081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>
            <a:off x="4293872" y="4082160"/>
            <a:ext cx="443212" cy="585855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nector 16"/>
          <p:cNvCxnSpPr/>
          <p:nvPr/>
        </p:nvCxnSpPr>
        <p:spPr>
          <a:xfrm flipV="1">
            <a:off x="4343063" y="3003512"/>
            <a:ext cx="344521" cy="542343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or 17"/>
          <p:cNvCxnSpPr/>
          <p:nvPr/>
        </p:nvCxnSpPr>
        <p:spPr>
          <a:xfrm flipV="1">
            <a:off x="4409777" y="3570312"/>
            <a:ext cx="1032786" cy="237941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 flipV="1">
            <a:off x="5453070" y="3941243"/>
            <a:ext cx="360425" cy="686184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or 19"/>
          <p:cNvCxnSpPr/>
          <p:nvPr/>
        </p:nvCxnSpPr>
        <p:spPr>
          <a:xfrm>
            <a:off x="5347220" y="2954744"/>
            <a:ext cx="236458" cy="296514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 flipH="1" flipV="1">
            <a:off x="6888108" y="4280280"/>
            <a:ext cx="334699" cy="361267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or 21"/>
          <p:cNvCxnSpPr/>
          <p:nvPr/>
        </p:nvCxnSpPr>
        <p:spPr>
          <a:xfrm flipH="1" flipV="1">
            <a:off x="6150910" y="3704945"/>
            <a:ext cx="200894" cy="39031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2"/>
          <p:cNvSpPr txBox="1"/>
          <p:nvPr/>
        </p:nvSpPr>
        <p:spPr>
          <a:xfrm>
            <a:off x="475720" y="1569137"/>
            <a:ext cx="3761349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提高职业竞争力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5720" y="2120113"/>
            <a:ext cx="3762187" cy="107926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通过职业规划，个人可以了解自己的职业优势和劣势，针对性地进行学习和培训，提高自己的职业竞争力。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5720" y="4548798"/>
            <a:ext cx="3761349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激发职业动力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5720" y="5099774"/>
            <a:ext cx="3762187" cy="111749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职业规划可以帮助个人找到自己的职业兴趣和目标，激发内在的职业动力，提高工作积极性和满意度。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91019" y="1569137"/>
            <a:ext cx="3753398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降低职业风险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991019" y="2079681"/>
            <a:ext cx="3753398" cy="11197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明确的职业目标和行动计划可以帮助个人避免盲目跳槽和转行，降低职业风险。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91019" y="4548798"/>
            <a:ext cx="3753398" cy="561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促进自我实现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991019" y="5110773"/>
            <a:ext cx="3753398" cy="117218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通过实现职业目标和计划，个人可以不断实现自我价值和成就感，增强自信心和幸福感。</a:t>
            </a:r>
          </a:p>
        </p:txBody>
      </p:sp>
      <p:sp>
        <p:nvSpPr>
          <p:cNvPr id="30" name="Freeform 30"/>
          <p:cNvSpPr/>
          <p:nvPr/>
        </p:nvSpPr>
        <p:spPr>
          <a:xfrm>
            <a:off x="7020907" y="2516843"/>
            <a:ext cx="585610" cy="5856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700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1" name="Freeform 31"/>
          <p:cNvSpPr/>
          <p:nvPr/>
        </p:nvSpPr>
        <p:spPr>
          <a:xfrm>
            <a:off x="4833638" y="2442120"/>
            <a:ext cx="391912" cy="39191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95545" y="304800"/>
                </a:moveTo>
                <a:cubicBezTo>
                  <a:pt x="75228" y="262528"/>
                  <a:pt x="86049" y="238306"/>
                  <a:pt x="101660" y="215494"/>
                </a:cubicBezTo>
                <a:cubicBezTo>
                  <a:pt x="118758" y="190500"/>
                  <a:pt x="123168" y="165764"/>
                  <a:pt x="123168" y="165764"/>
                </a:cubicBezTo>
                <a:cubicBezTo>
                  <a:pt x="123168" y="165764"/>
                  <a:pt x="136608" y="183232"/>
                  <a:pt x="131235" y="210560"/>
                </a:cubicBezTo>
                <a:cubicBezTo>
                  <a:pt x="154981" y="184128"/>
                  <a:pt x="159458" y="142018"/>
                  <a:pt x="155877" y="125892"/>
                </a:cubicBezTo>
                <a:cubicBezTo>
                  <a:pt x="209550" y="163401"/>
                  <a:pt x="232486" y="244612"/>
                  <a:pt x="201578" y="304800"/>
                </a:cubicBezTo>
                <a:cubicBezTo>
                  <a:pt x="365998" y="211769"/>
                  <a:pt x="242478" y="72581"/>
                  <a:pt x="220970" y="56893"/>
                </a:cubicBezTo>
                <a:cubicBezTo>
                  <a:pt x="228143" y="72571"/>
                  <a:pt x="229495" y="99117"/>
                  <a:pt x="215017" y="111995"/>
                </a:cubicBezTo>
                <a:cubicBezTo>
                  <a:pt x="190510" y="19040"/>
                  <a:pt x="129892" y="-10"/>
                  <a:pt x="129892" y="-10"/>
                </a:cubicBezTo>
                <a:cubicBezTo>
                  <a:pt x="137065" y="47930"/>
                  <a:pt x="103908" y="100346"/>
                  <a:pt x="71942" y="139513"/>
                </a:cubicBezTo>
                <a:cubicBezTo>
                  <a:pt x="70818" y="120396"/>
                  <a:pt x="69628" y="107204"/>
                  <a:pt x="59579" y="88916"/>
                </a:cubicBezTo>
                <a:cubicBezTo>
                  <a:pt x="57321" y="123644"/>
                  <a:pt x="30785" y="151943"/>
                  <a:pt x="23603" y="186738"/>
                </a:cubicBezTo>
                <a:cubicBezTo>
                  <a:pt x="13868" y="233848"/>
                  <a:pt x="30890" y="268348"/>
                  <a:pt x="95564" y="3047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2" name="Freeform 32"/>
          <p:cNvSpPr/>
          <p:nvPr/>
        </p:nvSpPr>
        <p:spPr>
          <a:xfrm>
            <a:off x="4899290" y="4826911"/>
            <a:ext cx="404108" cy="40410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3" name="Freeform 33"/>
          <p:cNvSpPr/>
          <p:nvPr/>
        </p:nvSpPr>
        <p:spPr>
          <a:xfrm>
            <a:off x="5635235" y="3381287"/>
            <a:ext cx="367285" cy="36728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4" name="Freeform 34"/>
          <p:cNvSpPr/>
          <p:nvPr/>
        </p:nvSpPr>
        <p:spPr>
          <a:xfrm>
            <a:off x="7276433" y="4761617"/>
            <a:ext cx="366812" cy="36681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5" name="Freeform 35"/>
          <p:cNvSpPr/>
          <p:nvPr/>
        </p:nvSpPr>
        <p:spPr>
          <a:xfrm>
            <a:off x="6472262" y="3873456"/>
            <a:ext cx="295387" cy="29538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6" name="Freeform 36"/>
          <p:cNvSpPr/>
          <p:nvPr/>
        </p:nvSpPr>
        <p:spPr>
          <a:xfrm>
            <a:off x="3920647" y="3650673"/>
            <a:ext cx="308527" cy="3085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7" name="TextBox 3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职业规划的重要性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9487" y="436217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9333" y="2414577"/>
            <a:ext cx="9916132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1E37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自我认知与定位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6307" y="436217"/>
            <a:ext cx="3926719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950" b="1">
                <a:solidFill>
                  <a:srgbClr val="77A1A7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自我认知的方法与工具</a:t>
            </a: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SWOT分析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运用SWOT分析工具，全面评估自己的优势(Strengths)、劣势(Weaknesses)、机会(Opportunities)和威胁(Threats)，以明确自我定位。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反思与自省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通过定期的自我反思和自省，总结个人成长经历，发现自己的价值观和人生目标。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心理测试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通过专业的心理测试，如MBTI、九型人格等，了解自己的性格特点、行为方式和潜在优势。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列举自己平时喜欢从事的活动、爱好和兴趣，分析其中与职业相关的内容，探寻职业兴趣点。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兴趣爱好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了解各类职业的特点、工作内容、职业发展路径等，根据自己的兴趣和优势，初步确定职业方向。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职业倾向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根据职业倾向和自身实际情况，制定明确的职业发展目标，包括短期目标和长期目标。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职业发展目标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9417" r="9417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个人兴趣与职业倾向分析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D2EBEC"/>
      </a:lt1>
      <a:dk2>
        <a:srgbClr val="4E7971"/>
      </a:dk2>
      <a:lt2>
        <a:srgbClr val="B6D4D5"/>
      </a:lt2>
      <a:accent1>
        <a:srgbClr val="59AE93"/>
      </a:accent1>
      <a:accent2>
        <a:srgbClr val="59AE93"/>
      </a:accent2>
      <a:accent3>
        <a:srgbClr val="4EA187"/>
      </a:accent3>
      <a:accent4>
        <a:srgbClr val="4A957D"/>
      </a:accent4>
      <a:accent5>
        <a:srgbClr val="37896F"/>
      </a:accent5>
      <a:accent6>
        <a:srgbClr val="37806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宽屏</PresentationFormat>
  <Paragraphs>220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Microsoft Yahei</vt:lpstr>
      <vt:lpstr>Microsoft Yahei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栗子</dc:creator>
  <cp:lastModifiedBy>3313717191@qq.com</cp:lastModifiedBy>
  <cp:revision>2</cp:revision>
  <dcterms:created xsi:type="dcterms:W3CDTF">2006-08-16T00:00:00Z</dcterms:created>
  <dcterms:modified xsi:type="dcterms:W3CDTF">2024-11-06T10:26:24Z</dcterms:modified>
</cp:coreProperties>
</file>