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wmf" ContentType="image/x-wmf"/>
  <Default Extension="fntdata" ContentType="application/x-fontdata"/>
  <Default Extension="bin" ContentType="application/vnd.openxmlformats-officedocument.oleObject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.xml" ContentType="application/vnd.openxmlformats-officedocument.presentationml.slideLayou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3.xml" ContentType="application/vnd.openxmlformats-officedocument.presentationml.slideLayout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4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5.xml" ContentType="application/vnd.openxmlformats-officedocument.presentationml.slideLayout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6.xml" ContentType="application/vnd.openxmlformats-officedocument.presentationml.slideLayout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7.xml" ContentType="application/vnd.openxmlformats-officedocument.presentationml.slideLayout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8.xml" ContentType="application/vnd.openxmlformats-officedocument.presentationml.slideLayout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Layouts/slideLayout9.xml" ContentType="application/vnd.openxmlformats-officedocument.presentationml.slideLayout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slideLayouts/slideLayout11.xml" ContentType="application/vnd.openxmlformats-officedocument.presentationml.slideLayout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ags/tag63.xml" ContentType="application/vnd.openxmlformats-officedocument.presentationml.tags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s/slide5.xml" ContentType="application/vnd.openxmlformats-officedocument.presentationml.slide+xml"/>
  <Override PartName="/ppt/tags/tag66.xml" ContentType="application/vnd.openxmlformats-officedocument.presentationml.tags+xml"/>
  <Override PartName="/ppt/slides/slide6.xml" ContentType="application/vnd.openxmlformats-officedocument.presentationml.slide+xml"/>
  <Override PartName="/ppt/tags/tag67.xml" ContentType="application/vnd.openxmlformats-officedocument.presentationml.tags+xml"/>
  <Override PartName="/ppt/slides/slide7.xml" ContentType="application/vnd.openxmlformats-officedocument.presentationml.slide+xml"/>
  <Override PartName="/ppt/tags/tag6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69.xml" ContentType="application/vnd.openxmlformats-officedocument.presentationml.tags+xml"/>
  <Override PartName="/ppt/slides/slide10.xml" ContentType="application/vnd.openxmlformats-officedocument.presentationml.slide+xml"/>
  <Override PartName="/ppt/tags/tag70.xml" ContentType="application/vnd.openxmlformats-officedocument.presentationml.tags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71.xml" ContentType="application/vnd.openxmlformats-officedocument.presentationml.tags+xml"/>
  <Override PartName="/ppt/slides/slide13.xml" ContentType="application/vnd.openxmlformats-officedocument.presentationml.slide+xml"/>
  <Override PartName="/ppt/tags/tag72.xml" ContentType="application/vnd.openxmlformats-officedocument.presentationml.tags+xml"/>
  <Override PartName="/ppt/slides/slide14.xml" ContentType="application/vnd.openxmlformats-officedocument.presentationml.slide+xml"/>
  <Override PartName="/ppt/tags/tag73.xml" ContentType="application/vnd.openxmlformats-officedocument.presentationml.tags+xml"/>
  <Override PartName="/ppt/slides/slide15.xml" ContentType="application/vnd.openxmlformats-officedocument.presentationml.slide+xml"/>
  <Override PartName="/ppt/tags/tag74.xml" ContentType="application/vnd.openxmlformats-officedocument.presentationml.tags+xml"/>
  <Override PartName="/ppt/drawings/vmlDrawing4.vml" ContentType="application/vnd.openxmlformats-officedocument.vmlDrawing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75.xml" ContentType="application/vnd.openxmlformats-officedocument.presentationml.tags+xml"/>
  <Override PartName="/ppt/slides/slide18.xml" ContentType="application/vnd.openxmlformats-officedocument.presentationml.slide+xml"/>
  <Override PartName="/ppt/tags/tag76.xml" ContentType="application/vnd.openxmlformats-officedocument.presentationml.tags+xml"/>
  <Override PartName="/ppt/slides/slide19.xml" ContentType="application/vnd.openxmlformats-officedocument.presentationml.slide+xml"/>
  <Override PartName="/ppt/tags/tag77.xml" ContentType="application/vnd.openxmlformats-officedocument.presentationml.tags+xml"/>
  <Override PartName="/ppt/slides/slide20.xml" ContentType="application/vnd.openxmlformats-officedocument.presentationml.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slides/slide21.xml" ContentType="application/vnd.openxmlformats-officedocument.presentationml.slide+xml"/>
  <Override PartName="/ppt/tags/tag80.xml" ContentType="application/vnd.openxmlformats-officedocument.presentationml.tags+xml"/>
  <Override PartName="/ppt/slides/slide22.xml" ContentType="application/vnd.openxmlformats-officedocument.presentationml.slide+xml"/>
  <Override PartName="/ppt/tags/tag81.xml" ContentType="application/vnd.openxmlformats-officedocument.presentationml.tags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embedTrueTypeFonts="1" saveSubsetFonts="1">
  <p:sldMasterIdLst>
    <p:sldMasterId id="2147483672" r:id="rId1"/>
  </p:sldMasterIdLst>
  <p:notesMasterIdLst>
    <p:notesMasterId r:id="rId2"/>
  </p:notesMasterIdLst>
  <p:sldIdLst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</p:sldIdLst>
  <p:sldSz type="screen16x9" cy="6858000" cx="12192000"/>
  <p:notesSz cx="6858000" cy="9144000"/>
  <p:embeddedFontLst>
    <p:embeddedFont>
      <p:font typeface="微软雅黑" panose="020B0503020204020204" charset="-122"/>
      <p:regular r:id="rId25"/>
    </p:embeddedFont>
    <p:embeddedFont>
      <p:font typeface="Calibri" panose="020F0502020204030204" charset="0"/>
      <p:regular r:id="rId26"/>
      <p:bold r:id="rId27"/>
      <p:italic r:id="rId28"/>
      <p:boldItalic r:id="rId29"/>
    </p:embeddedFont>
    <p:embeddedFont>
      <p:font typeface="楷体" panose="02010609060101010101" charset="-122"/>
      <p:regular r:id="rId30"/>
    </p:embeddedFont>
    <p:embeddedFont>
      <p:font typeface="华文中宋" panose="02010600040101010101" charset="-122"/>
      <p:regular r:id="rId31"/>
    </p:embeddedFont>
  </p:embeddedFontLst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26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</p:cSldViewPr>
  </p:notesViewPr>
  <p:gridSpacing cx="72000" cy="720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font" Target="fonts/font1.fntdata"/><Relationship Id="rId26" Type="http://schemas.openxmlformats.org/officeDocument/2006/relationships/font" Target="fonts/font2.fntdata"/><Relationship Id="rId27" Type="http://schemas.openxmlformats.org/officeDocument/2006/relationships/font" Target="fonts/font3.fntdata"/><Relationship Id="rId28" Type="http://schemas.openxmlformats.org/officeDocument/2006/relationships/font" Target="fonts/font4.fntdata"/><Relationship Id="rId29" Type="http://schemas.openxmlformats.org/officeDocument/2006/relationships/font" Target="fonts/font5.fntdata"/><Relationship Id="rId30" Type="http://schemas.openxmlformats.org/officeDocument/2006/relationships/font" Target="fonts/font6.fntdata"/><Relationship Id="rId31" Type="http://schemas.openxmlformats.org/officeDocument/2006/relationships/font" Target="fonts/font7.fntdata"/><Relationship Id="rId32" Type="http://schemas.openxmlformats.org/officeDocument/2006/relationships/tableStyles" Target="tableStyles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/Relationships>
</file>

<file path=ppt/drawings/_rels/vmlDrawing4.vml.rels><?xml version="1.0" encoding="UTF-8" standalone="yes"?>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7" Type="http://schemas.openxmlformats.org/officeDocument/2006/relationships/image" Target="../media/image22.wmf"/><Relationship Id="rId8" Type="http://schemas.openxmlformats.org/officeDocument/2006/relationships/image" Target="../media/image23.wmf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819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D2A48B96-639E-45A3-A0BA-2464DFDB1FAA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820" name="幻灯片图像占位符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altLang="en-US" lang="zh-CN"/>
          </a:p>
        </p:txBody>
      </p:sp>
      <p:sp>
        <p:nvSpPr>
          <p:cNvPr id="1048821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822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823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A6837353-30EB-4A48-80EB-173D804AEFBD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/>
      </p:grpSpPr>
      <p:sp>
        <p:nvSpPr>
          <p:cNvPr id="1048632" name="幻灯片图像占位符 1"/>
          <p:cNvSpPr/>
          <p:nvPr>
            <p:ph type="sldImg" idx="2"/>
          </p:nvPr>
        </p:nvSpPr>
        <p:spPr/>
      </p:sp>
      <p:sp>
        <p:nvSpPr>
          <p:cNvPr id="1048633" name="文本占位符 2"/>
          <p:cNvSpPr/>
          <p:nvPr>
            <p:ph type="body" idx="3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/>
      </p:grpSpPr>
      <p:sp>
        <p:nvSpPr>
          <p:cNvPr id="1048706" name="幻灯片图像占位符 1"/>
          <p:cNvSpPr/>
          <p:nvPr>
            <p:ph type="sldImg" idx="2"/>
          </p:nvPr>
        </p:nvSpPr>
        <p:spPr/>
      </p:sp>
      <p:sp>
        <p:nvSpPr>
          <p:cNvPr id="1048707" name="文本占位符 2"/>
          <p:cNvSpPr/>
          <p:nvPr>
            <p:ph type="body" idx="3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/>
      </p:grpSpPr>
      <p:sp>
        <p:nvSpPr>
          <p:cNvPr id="1048614" name="幻灯片图像占位符 1"/>
          <p:cNvSpPr/>
          <p:nvPr>
            <p:ph type="sldImg" idx="2"/>
          </p:nvPr>
        </p:nvSpPr>
        <p:spPr/>
      </p:sp>
      <p:sp>
        <p:nvSpPr>
          <p:cNvPr id="1048615" name="文本占位符 2"/>
          <p:cNvSpPr/>
          <p:nvPr>
            <p:ph type="body" idx="3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tags" Target="../tags/tag50.xml"/><Relationship Id="rId4" Type="http://schemas.openxmlformats.org/officeDocument/2006/relationships/tags" Target="../tags/tag51.xml"/><Relationship Id="rId5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tags" Target="../tags/tag52.xml"/><Relationship Id="rId2" Type="http://schemas.openxmlformats.org/officeDocument/2006/relationships/tags" Target="../tags/tag53.xml"/><Relationship Id="rId3" Type="http://schemas.openxmlformats.org/officeDocument/2006/relationships/tags" Target="../tags/tag54.xml"/><Relationship Id="rId4" Type="http://schemas.openxmlformats.org/officeDocument/2006/relationships/tags" Target="../tags/tag55.xml"/><Relationship Id="rId5" Type="http://schemas.openxmlformats.org/officeDocument/2006/relationships/tags" Target="../tags/tag56.xml"/><Relationship Id="rId6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tags" Target="../tags/tag7.xml"/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tags" Target="../tags/tag10.xml"/><Relationship Id="rId6" Type="http://schemas.openxmlformats.org/officeDocument/2006/relationships/image" Target="../media/image1.png"/><Relationship Id="rId7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tags" Target="../tags/tag12.xml"/><Relationship Id="rId3" Type="http://schemas.openxmlformats.org/officeDocument/2006/relationships/tags" Target="../tags/tag13.xml"/><Relationship Id="rId4" Type="http://schemas.openxmlformats.org/officeDocument/2006/relationships/tags" Target="../tags/tag14.xml"/><Relationship Id="rId5" Type="http://schemas.openxmlformats.org/officeDocument/2006/relationships/tags" Target="../tags/tag15.xml"/><Relationship Id="rId6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tags" Target="../tags/tag17.xml"/><Relationship Id="rId3" Type="http://schemas.openxmlformats.org/officeDocument/2006/relationships/tags" Target="../tags/tag18.xml"/><Relationship Id="rId4" Type="http://schemas.openxmlformats.org/officeDocument/2006/relationships/tags" Target="../tags/tag19.xml"/><Relationship Id="rId5" Type="http://schemas.openxmlformats.org/officeDocument/2006/relationships/tags" Target="../tags/tag20.xml"/><Relationship Id="rId6" Type="http://schemas.openxmlformats.org/officeDocument/2006/relationships/tags" Target="../tags/tag21.xml"/><Relationship Id="rId7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tags" Target="../tags/tag23.xml"/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tags" Target="../tags/tag26.xml"/><Relationship Id="rId6" Type="http://schemas.openxmlformats.org/officeDocument/2006/relationships/tags" Target="../tags/tag27.xml"/><Relationship Id="rId7" Type="http://schemas.openxmlformats.org/officeDocument/2006/relationships/tags" Target="../tags/tag28.xml"/><Relationship Id="rId8" Type="http://schemas.openxmlformats.org/officeDocument/2006/relationships/tags" Target="../tags/tag29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tags" Target="../tags/tag31.xml"/><Relationship Id="rId3" Type="http://schemas.openxmlformats.org/officeDocument/2006/relationships/tags" Target="../tags/tag32.xml"/><Relationship Id="rId4" Type="http://schemas.openxmlformats.org/officeDocument/2006/relationships/tags" Target="../tags/tag33.xml"/><Relationship Id="rId5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tags" Target="../tags/tag37.xml"/><Relationship Id="rId2" Type="http://schemas.openxmlformats.org/officeDocument/2006/relationships/tags" Target="../tags/tag38.xml"/><Relationship Id="rId3" Type="http://schemas.openxmlformats.org/officeDocument/2006/relationships/tags" Target="../tags/tag39.xml"/><Relationship Id="rId4" Type="http://schemas.openxmlformats.org/officeDocument/2006/relationships/tags" Target="../tags/tag40.xml"/><Relationship Id="rId5" Type="http://schemas.openxmlformats.org/officeDocument/2006/relationships/tags" Target="../tags/tag41.xml"/><Relationship Id="rId6" Type="http://schemas.openxmlformats.org/officeDocument/2006/relationships/tags" Target="../tags/tag42.xml"/><Relationship Id="rId7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tags" Target="../tags/tag43.xml"/><Relationship Id="rId2" Type="http://schemas.openxmlformats.org/officeDocument/2006/relationships/tags" Target="../tags/tag44.xml"/><Relationship Id="rId3" Type="http://schemas.openxmlformats.org/officeDocument/2006/relationships/tags" Target="../tags/tag45.xml"/><Relationship Id="rId4" Type="http://schemas.openxmlformats.org/officeDocument/2006/relationships/tags" Target="../tags/tag46.xml"/><Relationship Id="rId5" Type="http://schemas.openxmlformats.org/officeDocument/2006/relationships/tags" Target="../tags/tag47.xml"/><Relationship Id="rId6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anchor="b" anchorCtr="0" bIns="46800" lIns="90000" rIns="90000" tIns="46800">
            <a:normAutofit/>
          </a:bodyPr>
          <a:lstStyle>
            <a:lvl1pPr algn="ctr">
              <a:defRPr sz="6000"/>
            </a:lvl1pPr>
          </a:lstStyle>
          <a:p>
            <a:r>
              <a:rPr altLang="en-US" dirty="0" lang="zh-CN"/>
              <a:t>单击此处编辑标题</a:t>
            </a:r>
            <a:endParaRPr altLang="en-US" dirty="0" lang="zh-CN"/>
          </a:p>
        </p:txBody>
      </p:sp>
      <p:sp>
        <p:nvSpPr>
          <p:cNvPr id="1048771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bIns="46800" lIns="90000" rIns="90000" tIns="46800">
            <a:normAutofit/>
          </a:bodyPr>
          <a:lstStyle>
            <a:lvl1pPr algn="ctr" indent="0" marL="0">
              <a:lnSpc>
                <a:spcPct val="110000"/>
              </a:lnSpc>
              <a:buNone/>
              <a:defRPr sz="2400" spc="2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dirty="0" lang="zh-CN"/>
              <a:t>单击此处编辑副标题</a:t>
            </a:r>
            <a:endParaRPr altLang="en-US" dirty="0" lang="zh-CN"/>
          </a:p>
        </p:txBody>
      </p:sp>
      <p:sp>
        <p:nvSpPr>
          <p:cNvPr id="1048772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73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altLang="en-US" dirty="0" lang="zh-CN"/>
          </a:p>
        </p:txBody>
      </p:sp>
      <p:sp>
        <p:nvSpPr>
          <p:cNvPr id="1048774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dirty="0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90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91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  <p:sp>
        <p:nvSpPr>
          <p:cNvPr id="1048792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9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80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81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  <p:sp>
        <p:nvSpPr>
          <p:cNvPr id="104878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anchor="t" anchorCtr="0" bIns="46800" lIns="90000" rIns="90000" rtlCol="0" tIns="46800" vert="horz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altLang="en-US" lang="zh-CN" smtClean="0"/>
              <a:t>单击此处编辑标题</a:t>
            </a:r>
            <a:endParaRPr altLang="en-US" lang="zh-CN"/>
          </a:p>
        </p:txBody>
      </p:sp>
      <p:sp>
        <p:nvSpPr>
          <p:cNvPr id="1048783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bIns="46800" lIns="90000" rIns="90000" t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anchor="ctr" anchorCtr="0" bIns="46800" lIns="90000" rIns="90000" rtlCol="0" tIns="46800" vert="horz">
            <a:normAutofit/>
          </a:bodyPr>
          <a:lstStyle>
            <a:lvl1pPr>
              <a:defRPr b="0">
                <a:latin typeface="+mj-ea"/>
                <a:ea typeface="+mj-ea"/>
                <a:cs typeface="+mj-ea"/>
              </a:defRPr>
            </a:lvl1pPr>
          </a:lstStyle>
          <a:p>
            <a:pPr lvl="0"/>
            <a:r>
              <a:rPr altLang="zh-CN" lang="en-US" smtClean="0"/>
              <a:t>        </a:t>
            </a:r>
            <a:r>
              <a:rPr altLang="en-US" lang="zh-CN" smtClean="0"/>
              <a:t>塔里木大学毕业</a:t>
            </a:r>
            <a:r>
              <a:rPr altLang="en-US" lang="zh-CN" smtClean="0"/>
              <a:t>设计</a:t>
            </a:r>
            <a:endParaRPr altLang="en-US" lang="zh-CN" smtClean="0"/>
          </a:p>
        </p:txBody>
      </p:sp>
      <p:sp>
        <p:nvSpPr>
          <p:cNvPr id="1048587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bIns="46800" lIns="90000" rIns="90000" rtlCol="0" tIns="46800" vert="horz">
            <a:normAutofit/>
          </a:bodyPr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588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9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0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  <p:pic>
        <p:nvPicPr>
          <p:cNvPr id="2097154" name="图片 7" descr="校徽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527050" y="86995"/>
            <a:ext cx="1245870" cy="1226820"/>
          </a:xfrm>
          <a:prstGeom prst="rect"/>
          <a:noFill/>
          <a:ln w="9525"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3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anchor="b" anchorCtr="0" bIns="46800" lIns="90000" rIns="90000" tIns="46800">
            <a:normAutofit/>
          </a:bodyPr>
          <a:lstStyle>
            <a:lvl1pPr>
              <a:defRPr sz="4400"/>
            </a:lvl1pPr>
          </a:lstStyle>
          <a:p>
            <a:r>
              <a:rPr altLang="en-US" dirty="0" lang="zh-CN"/>
              <a:t>单击此处编辑标题</a:t>
            </a:r>
            <a:endParaRPr altLang="en-US" dirty="0" lang="zh-CN"/>
          </a:p>
        </p:txBody>
      </p:sp>
      <p:sp>
        <p:nvSpPr>
          <p:cNvPr id="1048794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bIns="46800" lIns="90000" rIns="90000" tIns="46800">
            <a:normAutofit/>
          </a:bodyPr>
          <a:lstStyle>
            <a:lvl1pPr indent="0" marL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marL="457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dirty="0" lang="zh-CN"/>
              <a:t>单击此处编辑文本</a:t>
            </a:r>
            <a:endParaRPr altLang="en-US" dirty="0" lang="zh-CN"/>
          </a:p>
        </p:txBody>
      </p:sp>
      <p:sp>
        <p:nvSpPr>
          <p:cNvPr id="1048795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96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97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anchor="ctr" anchorCtr="0" bIns="46800" lIns="90000" rIns="90000" rtlCol="0" tIns="46800" vert="horz">
            <a:normAutofit/>
          </a:bodyPr>
          <a:p>
            <a:pPr lvl="0"/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799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bIns="46800" lIns="90000" rIns="90000" rtlCol="0" tIns="46800" vert="horz">
            <a:normAutofit/>
          </a:bodyPr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800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bIns="46800" lIns="90000" rIns="90000" tIns="46800">
            <a:normAutofit/>
          </a:bodyPr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801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802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803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4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anchor="ctr" anchorCtr="0" bIns="46800" lIns="90000" rIns="90000" rtlCol="0" tIns="46800" vert="horz">
            <a:normAutofit/>
          </a:bodyPr>
          <a:p>
            <a:pPr lvl="0"/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805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anchor="t" anchorCtr="0" bIns="38100" lIns="101600" rIns="76200" tIns="38100">
            <a:normAutofit/>
          </a:bodyPr>
          <a:lstStyle>
            <a:lvl1pPr indent="0" marL="0">
              <a:lnSpc>
                <a:spcPct val="100000"/>
              </a:lnSpc>
              <a:buNone/>
              <a:defRPr b="1" sz="2000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dirty="0" lang="zh-CN"/>
              <a:t>单击此处编辑文本</a:t>
            </a:r>
            <a:endParaRPr altLang="en-US" dirty="0" lang="zh-CN"/>
          </a:p>
        </p:txBody>
      </p:sp>
      <p:sp>
        <p:nvSpPr>
          <p:cNvPr id="1048806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bIns="0" lIns="101600" rIns="82550" rtlCol="0" tIns="0" vert="horz">
            <a:normAutofit/>
          </a:bodyPr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807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anchor="t" anchorCtr="0" bIns="38100" lIns="101600" rIns="76200" rtlCol="0" tIns="38100" vert="horz">
            <a:normAutofit/>
          </a:bodyPr>
          <a:lstStyle>
            <a:lvl1pPr indent="0" marL="0">
              <a:lnSpc>
                <a:spcPct val="100000"/>
              </a:lnSpc>
              <a:buNone/>
              <a:defRPr b="1" sz="2000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单击此处编辑文本</a:t>
            </a:r>
            <a:endParaRPr altLang="en-US" lang="zh-CN" smtClean="0"/>
          </a:p>
        </p:txBody>
      </p:sp>
      <p:sp>
        <p:nvSpPr>
          <p:cNvPr id="1048808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bIns="0" lIns="101600" rIns="82550" rtlCol="0" tIns="0" vert="horz">
            <a:normAutofit/>
          </a:bodyPr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809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810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811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anchor="ctr" anchorCtr="0" bIns="46800" lIns="90000" rIns="90000" rtlCol="0" tIns="46800" vert="horz">
            <a:normAutofit/>
          </a:bodyPr>
          <a:p>
            <a:pPr lvl="0"/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776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77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78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2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3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2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bIns="46800" lIns="90000" rIns="90000" rtlCol="0" tIns="46800" vert="horz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altLang="en-US" lang="zh-CN"/>
          </a:p>
        </p:txBody>
      </p:sp>
      <p:sp>
        <p:nvSpPr>
          <p:cNvPr id="1048813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bIns="46800" lIns="90000" rIns="90000" rtlCol="0" tIns="46800" vert="horz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/>
          </a:p>
        </p:txBody>
      </p:sp>
      <p:sp>
        <p:nvSpPr>
          <p:cNvPr id="1048814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9EFD9D74-47D9-4702-A33C-335B63B48DBF}" type="datetimeFigureOut">
              <a:rPr altLang="en-US" lang="zh-CN" smtClean="0"/>
            </a:fld>
            <a:endParaRPr altLang="en-US" dirty="0" lang="zh-CN"/>
          </a:p>
        </p:txBody>
      </p:sp>
      <p:sp>
        <p:nvSpPr>
          <p:cNvPr id="1048815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altLang="en-US" dirty="0" lang="zh-CN"/>
          </a:p>
        </p:txBody>
      </p:sp>
      <p:sp>
        <p:nvSpPr>
          <p:cNvPr id="1048816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FABC47A4-756D-490B-A52F-7D9E2C9FC05F}" type="slidenum">
              <a:rPr altLang="en-US" lang="zh-CN" smtClean="0"/>
            </a:fld>
            <a:endParaRPr altLang="en-US" lang="zh-CN"/>
          </a:p>
        </p:txBody>
      </p:sp>
      <p:sp>
        <p:nvSpPr>
          <p:cNvPr id="1048817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p>
            <a:r>
              <a:rPr altLang="en-US" lang="zh-CN"/>
              <a:t>单击此处编辑母版标题样式</a:t>
            </a:r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竖排标题与文本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anchor="ctr" anchorCtr="0" bIns="46800" lIns="90000" rIns="90000" rtlCol="0" tIns="46800" vert="eaVert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altLang="en-US" lang="zh-CN" smtClean="0"/>
              <a:t>单击此处编辑标题</a:t>
            </a:r>
            <a:endParaRPr altLang="en-US" lang="zh-CN"/>
          </a:p>
        </p:txBody>
      </p:sp>
      <p:sp>
        <p:nvSpPr>
          <p:cNvPr id="1048785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bIns="46800" lIns="46800" rIns="46800" tIns="46800" vert="eaVert"/>
          <a:lstStyle>
            <a:lvl1pPr indent="-228600" marL="228600">
              <a:spcAft>
                <a:spcPts val="1000"/>
              </a:spcAft>
              <a:defRPr spc="300"/>
            </a:lvl1pPr>
            <a:lvl2pPr indent="-228600" marL="685800">
              <a:defRPr spc="300"/>
            </a:lvl2pPr>
            <a:lvl3pPr indent="-228600" marL="1143000">
              <a:defRPr spc="300"/>
            </a:lvl3pPr>
            <a:lvl4pPr indent="-228600" marL="1600200">
              <a:defRPr spc="300"/>
            </a:lvl4pPr>
            <a:lvl5pPr indent="-228600" marL="2057400">
              <a:defRPr spc="300"/>
            </a:lvl5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786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87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88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image" Target="../media/image1.png"/><Relationship Id="rId18" Type="http://schemas.openxmlformats.org/officeDocument/2006/relationships/tags" Target="../tags/tag62.xml"/><Relationship Id="rId1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/>
        </p:spPr>
        <p:txBody>
          <a:bodyPr anchor="ctr" anchorCtr="0" bIns="46990" lIns="90170" rIns="90170" rtlCol="0" tIns="46990" vert="horz">
            <a:normAutofit/>
          </a:bodyPr>
          <a:p>
            <a:r>
              <a:rPr altLang="zh-CN" dirty="0" lang="en-US"/>
              <a:t>        </a:t>
            </a:r>
            <a:r>
              <a:rPr altLang="en-US" dirty="0" lang="zh-CN"/>
              <a:t>塔里木大学</a:t>
            </a:r>
            <a:r>
              <a:rPr altLang="en-US" dirty="0" lang="zh-CN"/>
              <a:t>毕业设计</a:t>
            </a:r>
            <a:endParaRPr altLang="en-US" dirty="0" lang="zh-CN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/>
        </p:spPr>
        <p:txBody>
          <a:bodyPr bIns="46800" lIns="90000" rIns="90000" rtlCol="0" tIns="46800" vert="horz">
            <a:normAutofit/>
          </a:bodyPr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>
              <a:defRPr baseline="0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ctr">
              <a:defRPr baseline="0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dirty="0" lang="zh-CN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r">
              <a:defRPr baseline="0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altLang="en-US" lang="zh-CN" smtClean="0"/>
            </a:fld>
            <a:endParaRPr altLang="en-US" dirty="0" lang="zh-CN"/>
          </a:p>
        </p:txBody>
      </p:sp>
      <p:pic>
        <p:nvPicPr>
          <p:cNvPr id="2097152" name="图片 7" descr="校徽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7"/>
          <a:stretch>
            <a:fillRect/>
          </a:stretch>
        </p:blipFill>
        <p:spPr>
          <a:xfrm>
            <a:off x="504190" y="86995"/>
            <a:ext cx="1245870" cy="1226820"/>
          </a:xfrm>
          <a:prstGeom prst="rect"/>
          <a:noFill/>
          <a:ln w="9525">
            <a:noFill/>
          </a:ln>
        </p:spPr>
      </p:pic>
    </p:spTree>
    <p:custDataLst>
      <p:tags r:id="rId18"/>
    </p:custDataLst>
  </p:cSld>
  <p:clrMap accent1="accent1" accent2="accent2" accent3="accent3" accent4="accent4" accent5="accent5" accent6="accent6" bg1="lt1" bg2="lt2" tx1="dk1" tx2="dk2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eaLnBrk="1" fontAlgn="auto" hangingPunct="1" latinLnBrk="0" rtl="0">
        <a:lnSpc>
          <a:spcPct val="100000"/>
        </a:lnSpc>
        <a:spcBef>
          <a:spcPct val="0"/>
        </a:spcBef>
        <a:buNone/>
        <a:defRPr baseline="0" b="0" cap="none" sz="2800" kern="1200" normalizeH="0" spc="300" strike="noStrike" u="none">
          <a:solidFill>
            <a:schemeClr val="tx1">
              <a:lumMod val="85000"/>
              <a:lumOff val="15000"/>
            </a:schemeClr>
          </a:solidFill>
          <a:latin typeface="+mj-ea"/>
          <a:ea typeface="+mj-ea"/>
          <a:cs typeface="+mj-ea"/>
        </a:defRPr>
      </a:lvl1pPr>
    </p:titleStyle>
    <p:bodyStyle>
      <a:lvl1pPr algn="l" defTabSz="914400" eaLnBrk="1" fontAlgn="auto" hangingPunct="1" indent="-228600" latinLnBrk="0" marL="228600" rtl="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baseline="0" cap="none" sz="1800" kern="1200" normalizeH="0" spc="150" strike="noStrike" u="none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algn="l" defTabSz="914400" eaLnBrk="1" fontAlgn="auto" hangingPunct="1" indent="-228600" latinLnBrk="0" marL="685800" rtl="0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algn="l" pos="1609725"/>
          <a:tab algn="l" pos="1609725"/>
          <a:tab algn="l" pos="1609725"/>
          <a:tab algn="l" pos="1609725"/>
        </a:tabLst>
        <a:defRPr baseline="0" cap="none" sz="1600" kern="1200" normalizeH="0" spc="150" strike="noStrike" u="none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algn="l" defTabSz="914400" eaLnBrk="1" fontAlgn="auto" hangingPunct="1" indent="-228600" latinLnBrk="0" marL="1143000" rtl="0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baseline="0" cap="none" sz="1600" kern="1200" normalizeH="0" spc="150" strike="noStrike" u="none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algn="l" defTabSz="914400" eaLnBrk="1" fontAlgn="auto" hangingPunct="1" indent="-228600" latinLnBrk="0" marL="1600200" rtl="0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baseline="0" cap="none" sz="1400" kern="1200" normalizeH="0" spc="150" strike="noStrike" u="none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algn="l" defTabSz="914400" eaLnBrk="1" fontAlgn="auto" hangingPunct="1" indent="-228600" latinLnBrk="0" marL="2057400" rtl="0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baseline="0" cap="none" sz="1400" kern="1200" normalizeH="0" spc="150" strike="noStrike" u="none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tags" Target="../tags/tag6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tags" Target="../tags/tag70.xml"/><Relationship Id="rId3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tags" Target="../tags/tag71.xml"/><Relationship Id="rId3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3.png"/><Relationship Id="rId3" Type="http://schemas.openxmlformats.org/officeDocument/2006/relationships/tags" Target="../tags/tag72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tags" Target="../tags/tag73.xml"/><Relationship Id="rId3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oleObject" Target="../embeddings/oleObject0.bin"/><Relationship Id="rId3" Type="http://schemas.openxmlformats.org/officeDocument/2006/relationships/image" Target="../media/image16.w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8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9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20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21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22.w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23.wmf"/><Relationship Id="rId18" Type="http://schemas.openxmlformats.org/officeDocument/2006/relationships/tags" Target="../tags/tag74.xml"/><Relationship Id="rId19" Type="http://schemas.openxmlformats.org/officeDocument/2006/relationships/slideLayout" Target="../slideLayouts/slideLayout2.xml"/><Relationship Id="rId20" Type="http://schemas.openxmlformats.org/officeDocument/2006/relationships/vmlDrawing" Target="../drawings/vmlDrawing4.v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tags" Target="../tags/tag75.xml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tags" Target="../tags/tag76.x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tags" Target="../tags/tag77.xml"/><Relationship Id="rId5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tags" Target="../tags/tag78.xml"/><Relationship Id="rId2" Type="http://schemas.openxmlformats.org/officeDocument/2006/relationships/image" Target="../media/image29.jpeg"/><Relationship Id="rId3" Type="http://schemas.openxmlformats.org/officeDocument/2006/relationships/tags" Target="../tags/tag79.xml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tags" Target="../tags/tag80.xml"/><Relationship Id="rId3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tags" Target="../tags/tag81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tags" Target="../tags/tag64.xml"/><Relationship Id="rId2" Type="http://schemas.openxmlformats.org/officeDocument/2006/relationships/image" Target="../media/image4.jpeg"/><Relationship Id="rId3" Type="http://schemas.openxmlformats.org/officeDocument/2006/relationships/tags" Target="../tags/tag65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66.xml"/><Relationship Id="rId3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tags" Target="../tags/tag67.xml"/><Relationship Id="rId5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tags" Target="../tags/tag68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tags" Target="../tags/tag69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图片 7"/>
          <p:cNvPicPr>
            <a:picLocks noChangeAspect="1"/>
          </p:cNvPicPr>
          <p:nvPr/>
        </p:nvPicPr>
        <p:blipFill>
          <a:blip xmlns:r="http://schemas.openxmlformats.org/officeDocument/2006/relationships" r:embed="rId1">
            <a:alphaModFix amt="60000"/>
          </a:blip>
          <a:stretch>
            <a:fillRect/>
          </a:stretch>
        </p:blipFill>
        <p:spPr>
          <a:xfrm>
            <a:off x="352425" y="3542030"/>
            <a:ext cx="3075940" cy="2926715"/>
          </a:xfrm>
          <a:prstGeom prst="rect"/>
        </p:spPr>
      </p:pic>
      <p:pic>
        <p:nvPicPr>
          <p:cNvPr id="2097163" name="图片 2"/>
          <p:cNvPicPr>
            <a:picLocks noChangeAspect="1"/>
          </p:cNvPicPr>
          <p:nvPr/>
        </p:nvPicPr>
        <p:blipFill>
          <a:blip xmlns:r="http://schemas.openxmlformats.org/officeDocument/2006/relationships" r:embed="rId2">
            <a:alphaModFix amt="60000"/>
          </a:blip>
          <a:stretch>
            <a:fillRect/>
          </a:stretch>
        </p:blipFill>
        <p:spPr>
          <a:xfrm>
            <a:off x="8159750" y="2912110"/>
            <a:ext cx="4032250" cy="3556635"/>
          </a:xfrm>
          <a:prstGeom prst="rect"/>
        </p:spPr>
      </p:pic>
      <p:sp>
        <p:nvSpPr>
          <p:cNvPr id="1048630" name="矩形 1"/>
          <p:cNvSpPr/>
          <p:nvPr/>
        </p:nvSpPr>
        <p:spPr>
          <a:xfrm>
            <a:off x="699770" y="1605280"/>
            <a:ext cx="10974705" cy="1014730"/>
          </a:xfrm>
          <a:prstGeom prst="rect"/>
          <a:noFill/>
          <a:ln>
            <a:noFill/>
          </a:ln>
        </p:spPr>
        <p:txBody>
          <a:bodyPr anchor="t" rtlCol="0" wrap="square">
            <a:spAutoFit/>
          </a:bodyPr>
          <a:p>
            <a:pPr algn="ctr"/>
            <a:r>
              <a:rPr altLang="en-US" b="1" sz="6000" lang="zh-CN" spc="3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ea"/>
                <a:ea typeface="+mj-ea"/>
                <a:cs typeface="+mj-ea"/>
              </a:rPr>
              <a:t>风选式核桃壳仁分离机的设计</a:t>
            </a:r>
            <a:endParaRPr altLang="en-US" b="1" sz="6000" lang="zh-CN" spc="3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j-ea"/>
              <a:ea typeface="+mj-ea"/>
              <a:cs typeface="+mj-ea"/>
            </a:endParaRPr>
          </a:p>
        </p:txBody>
      </p:sp>
      <p:sp>
        <p:nvSpPr>
          <p:cNvPr id="1048631" name="文本框 8"/>
          <p:cNvSpPr txBox="1"/>
          <p:nvPr/>
        </p:nvSpPr>
        <p:spPr>
          <a:xfrm rot="20355">
            <a:off x="4744882" y="5882528"/>
            <a:ext cx="4114867" cy="5740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3200" lang="zh-CN">
                <a:latin typeface="微软雅黑" panose="020B0503020204020204" charset="-122"/>
                <a:ea typeface="微软雅黑" panose="020B0503020204020204" charset="-122"/>
              </a:rPr>
              <a:t>答辩人：</a:t>
            </a:r>
            <a:r>
              <a:rPr altLang="en-US" sz="3200" lang="zh-CN_#Hans">
                <a:latin typeface="微软雅黑" panose="020B0503020204020204" charset="-122"/>
                <a:ea typeface="微软雅黑" panose="020B0503020204020204" charset="-122"/>
              </a:rPr>
              <a:t>苟嘉文</a:t>
            </a:r>
            <a:endParaRPr altLang="en-US" sz="3200" 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59" name=""/>
        <p:cNvGrpSpPr/>
        <p:nvPr/>
      </p:nvGrpSpPr>
      <p:grpSpPr>
        <a:xfrm/>
      </p:grpSpPr>
      <p:pic>
        <p:nvPicPr>
          <p:cNvPr id="2097176" name="图片 13" descr="风选过程三维图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583815" y="821690"/>
            <a:ext cx="6906260" cy="5348605"/>
          </a:xfrm>
          <a:prstGeom prst="rect"/>
        </p:spPr>
      </p:pic>
      <p:sp>
        <p:nvSpPr>
          <p:cNvPr id="1048727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5491480" cy="705485"/>
          </a:xfrm>
        </p:spPr>
        <p:txBody>
          <a:bodyPr>
            <a:normAutofit/>
          </a:bodyPr>
          <a:p>
            <a:r>
              <a:rPr altLang="zh-CN" lang="en-US"/>
              <a:t>        </a:t>
            </a:r>
            <a:endParaRPr altLang="en-US" lang="zh-CN"/>
          </a:p>
        </p:txBody>
      </p:sp>
      <p:sp>
        <p:nvSpPr>
          <p:cNvPr id="1048728" name="椭圆 5"/>
          <p:cNvSpPr/>
          <p:nvPr/>
        </p:nvSpPr>
        <p:spPr>
          <a:xfrm>
            <a:off x="1539875" y="2042795"/>
            <a:ext cx="285115" cy="327025"/>
          </a:xfrm>
          <a:prstGeom prst="ellipse"/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29" name="椭圆 7"/>
          <p:cNvSpPr/>
          <p:nvPr/>
        </p:nvSpPr>
        <p:spPr>
          <a:xfrm>
            <a:off x="1539875" y="3098800"/>
            <a:ext cx="285115" cy="327025"/>
          </a:xfrm>
          <a:prstGeom prst="ellipse"/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30" name="文本框 8"/>
          <p:cNvSpPr txBox="1"/>
          <p:nvPr/>
        </p:nvSpPr>
        <p:spPr>
          <a:xfrm>
            <a:off x="1946910" y="1976120"/>
            <a:ext cx="1097280" cy="460375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sz="2400" lang="zh-CN"/>
              <a:t>核桃壳</a:t>
            </a:r>
            <a:endParaRPr altLang="en-US" sz="2400" lang="zh-CN"/>
          </a:p>
        </p:txBody>
      </p:sp>
      <p:sp>
        <p:nvSpPr>
          <p:cNvPr id="1048731" name="文本框 9"/>
          <p:cNvSpPr txBox="1"/>
          <p:nvPr/>
        </p:nvSpPr>
        <p:spPr>
          <a:xfrm>
            <a:off x="1946910" y="3032125"/>
            <a:ext cx="1097280" cy="460375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sz="2400" lang="zh-CN"/>
              <a:t>核桃仁</a:t>
            </a:r>
            <a:endParaRPr altLang="en-US" sz="2400" lang="zh-CN"/>
          </a:p>
        </p:txBody>
      </p:sp>
      <p:cxnSp>
        <p:nvCxnSpPr>
          <p:cNvPr id="3145745" name="直接箭头连接符 10"/>
          <p:cNvCxnSpPr>
            <a:cxnSpLocks/>
          </p:cNvCxnSpPr>
          <p:nvPr/>
        </p:nvCxnSpPr>
        <p:spPr>
          <a:xfrm flipV="1">
            <a:off x="1673225" y="3823970"/>
            <a:ext cx="9525" cy="852170"/>
          </a:xfrm>
          <a:prstGeom prst="straightConnector1"/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48732" name="文本框 11"/>
          <p:cNvSpPr txBox="1"/>
          <p:nvPr/>
        </p:nvSpPr>
        <p:spPr>
          <a:xfrm>
            <a:off x="1946910" y="4019550"/>
            <a:ext cx="1402080" cy="460375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sz="2400" lang="zh-CN"/>
              <a:t>气流方向</a:t>
            </a:r>
            <a:endParaRPr altLang="en-US" sz="2400" lang="zh-CN"/>
          </a:p>
        </p:txBody>
      </p:sp>
      <p:sp>
        <p:nvSpPr>
          <p:cNvPr id="1048733" name="任意多边形 22"/>
          <p:cNvSpPr/>
          <p:nvPr/>
        </p:nvSpPr>
        <p:spPr>
          <a:xfrm>
            <a:off x="6229350" y="238760"/>
            <a:ext cx="5771515" cy="608330"/>
          </a:xfrm>
          <a:custGeom>
            <a:avLst/>
            <a:gdLst>
              <a:gd name="connisteX0" fmla="*/ 10160 w 5771515"/>
              <a:gd name="connsiteY0" fmla="*/ 71120 h 608330"/>
              <a:gd name="connisteX1" fmla="*/ 20320 w 5771515"/>
              <a:gd name="connsiteY1" fmla="*/ 608330 h 608330"/>
              <a:gd name="connisteX2" fmla="*/ 5771515 w 5771515"/>
              <a:gd name="connsiteY2" fmla="*/ 608330 h 608330"/>
              <a:gd name="connisteX3" fmla="*/ 5061585 w 5771515"/>
              <a:gd name="connsiteY3" fmla="*/ 0 h 608330"/>
              <a:gd name="connisteX4" fmla="*/ 20320 w 5771515"/>
              <a:gd name="connsiteY4" fmla="*/ 0 h 608330"/>
              <a:gd name="connisteX5" fmla="*/ 0 w 5771515"/>
              <a:gd name="connsiteY5" fmla="*/ 182245 h 608330"/>
              <a:gd name="connisteX6" fmla="*/ 30480 w 5771515"/>
              <a:gd name="connsiteY6" fmla="*/ 111760 h 6083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5771515" h="608330">
                <a:moveTo>
                  <a:pt x="10160" y="71120"/>
                </a:moveTo>
                <a:lnTo>
                  <a:pt x="20320" y="608330"/>
                </a:lnTo>
                <a:lnTo>
                  <a:pt x="5771515" y="608330"/>
                </a:lnTo>
                <a:lnTo>
                  <a:pt x="5061585" y="0"/>
                </a:lnTo>
                <a:lnTo>
                  <a:pt x="20320" y="0"/>
                </a:lnTo>
                <a:lnTo>
                  <a:pt x="0" y="182245"/>
                </a:lnTo>
                <a:lnTo>
                  <a:pt x="30480" y="111760"/>
                </a:lnTo>
              </a:path>
            </a:pathLst>
          </a:cu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34" name="文本框 20"/>
          <p:cNvSpPr txBox="1"/>
          <p:nvPr/>
        </p:nvSpPr>
        <p:spPr>
          <a:xfrm>
            <a:off x="6263005" y="181610"/>
            <a:ext cx="5104765" cy="645160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sz="2800" lang="en-US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altLang="en-US" sz="3600" lang="zh-CN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rPr>
              <a:t>、</a:t>
            </a:r>
            <a:r>
              <a:rPr altLang="en-US" sz="2800" lang="zh-CN">
                <a:solidFill>
                  <a:schemeClr val="accent1"/>
                </a:solidFill>
              </a:rPr>
              <a:t>机械的总体设计和</a:t>
            </a:r>
            <a:r>
              <a:rPr altLang="en-US" sz="2800" lang="zh-CN">
                <a:solidFill>
                  <a:schemeClr val="accent1"/>
                </a:solidFill>
              </a:rPr>
              <a:t>工作原理</a:t>
            </a:r>
            <a:endParaRPr altLang="en-US" sz="2800" lang="zh-CN">
              <a:solidFill>
                <a:schemeClr val="accent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60" name=""/>
        <p:cNvGrpSpPr/>
        <p:nvPr/>
      </p:nvGrpSpPr>
      <p:grpSpPr>
        <a:xfrm/>
      </p:grpSpPr>
      <p:sp>
        <p:nvSpPr>
          <p:cNvPr id="1048735" name="直角三角形 1"/>
          <p:cNvSpPr/>
          <p:nvPr/>
        </p:nvSpPr>
        <p:spPr>
          <a:xfrm rot="5400000">
            <a:off x="38100" y="-38735"/>
            <a:ext cx="3943985" cy="4020820"/>
          </a:xfrm>
          <a:prstGeom prst="rtTriangle"/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36" name="直角三角形 2"/>
          <p:cNvSpPr/>
          <p:nvPr/>
        </p:nvSpPr>
        <p:spPr>
          <a:xfrm rot="16200000">
            <a:off x="8209280" y="2875280"/>
            <a:ext cx="3943985" cy="4020820"/>
          </a:xfrm>
          <a:prstGeom prst="rtTriangle"/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37" name="直角三角形 3"/>
          <p:cNvSpPr/>
          <p:nvPr/>
        </p:nvSpPr>
        <p:spPr>
          <a:xfrm rot="5400000">
            <a:off x="32385" y="-32385"/>
            <a:ext cx="2219325" cy="2284095"/>
          </a:xfrm>
          <a:prstGeom prst="rtTriangle"/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38" name="直角三角形 4"/>
          <p:cNvSpPr/>
          <p:nvPr/>
        </p:nvSpPr>
        <p:spPr>
          <a:xfrm rot="16200000">
            <a:off x="9940290" y="4606290"/>
            <a:ext cx="2219325" cy="2284095"/>
          </a:xfrm>
          <a:prstGeom prst="rtTriangle"/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39" name="文本框 5"/>
          <p:cNvSpPr txBox="1"/>
          <p:nvPr/>
        </p:nvSpPr>
        <p:spPr>
          <a:xfrm>
            <a:off x="3462020" y="1581785"/>
            <a:ext cx="5947410" cy="1847215"/>
          </a:xfrm>
          <a:prstGeom prst="rect"/>
          <a:noFill/>
        </p:spPr>
        <p:txBody>
          <a:bodyPr rtlCol="0" wrap="square">
            <a:noAutofit/>
          </a:bodyPr>
          <a:p>
            <a:pPr eaLnBrk="1" hangingPunct="1" lvl="0"/>
            <a:r>
              <a:rPr altLang="zh-CN" b="1" dirty="0" sz="12000" lang="en-US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Part </a:t>
            </a:r>
            <a:r>
              <a:rPr altLang="zh-CN" b="1" dirty="0" sz="12000" 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03</a:t>
            </a:r>
            <a:endParaRPr altLang="en-US" sz="12000" lang="zh-CN"/>
          </a:p>
        </p:txBody>
      </p:sp>
      <p:sp>
        <p:nvSpPr>
          <p:cNvPr id="1048740" name="文本框 6"/>
          <p:cNvSpPr txBox="1"/>
          <p:nvPr/>
        </p:nvSpPr>
        <p:spPr>
          <a:xfrm>
            <a:off x="2785745" y="3789045"/>
            <a:ext cx="6835775" cy="1069340"/>
          </a:xfrm>
          <a:prstGeom prst="rect"/>
          <a:noFill/>
        </p:spPr>
        <p:txBody>
          <a:bodyPr anchor="t" rtlCol="0" wrap="square">
            <a:spAutoFit/>
          </a:bodyPr>
          <a:p>
            <a:pPr algn="l" defTabSz="6858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en-US" b="1" dirty="0" sz="6600" lang="zh-CN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关</a:t>
            </a:r>
            <a:r>
              <a:rPr altLang="zh-CN" b="1" dirty="0" sz="6600" lang="en-US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</a:t>
            </a:r>
            <a:r>
              <a:rPr altLang="en-US" b="1" dirty="0" sz="6600" lang="zh-CN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键</a:t>
            </a:r>
            <a:r>
              <a:rPr altLang="zh-CN" b="1" dirty="0" sz="6600" lang="en-US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</a:t>
            </a:r>
            <a:r>
              <a:rPr altLang="en-US" b="1" dirty="0" sz="6600" lang="zh-CN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技</a:t>
            </a:r>
            <a:r>
              <a:rPr altLang="zh-CN" b="1" dirty="0" sz="6600" lang="en-US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</a:t>
            </a:r>
            <a:r>
              <a:rPr altLang="en-US" b="1" dirty="0" sz="6600" lang="zh-CN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术</a:t>
            </a:r>
            <a:r>
              <a:rPr altLang="zh-CN" b="1" dirty="0" sz="6600" lang="en-US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</a:t>
            </a:r>
            <a:r>
              <a:rPr altLang="en-US" b="1" dirty="0" sz="6600" lang="zh-CN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设</a:t>
            </a:r>
            <a:r>
              <a:rPr altLang="zh-CN" b="1" dirty="0" sz="6600" lang="en-US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</a:t>
            </a:r>
            <a:r>
              <a:rPr altLang="en-US" b="1" dirty="0" sz="6600" lang="zh-CN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计</a:t>
            </a:r>
            <a:endParaRPr altLang="en-US" b="1" dirty="0" sz="6600" lang="zh-CN">
              <a:solidFill>
                <a:srgbClr val="729196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1" name=""/>
        <p:cNvGrpSpPr/>
        <p:nvPr/>
      </p:nvGrpSpPr>
      <p:grpSpPr>
        <a:xfrm/>
      </p:grpSpPr>
      <p:pic>
        <p:nvPicPr>
          <p:cNvPr id="2097177" name="图片 7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1275" y="1313815"/>
            <a:ext cx="6059805" cy="5078095"/>
          </a:xfrm>
          <a:prstGeom prst="rect"/>
        </p:spPr>
      </p:pic>
      <p:sp>
        <p:nvSpPr>
          <p:cNvPr id="1048741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5492750" cy="705485"/>
          </a:xfrm>
        </p:spPr>
        <p:txBody>
          <a:bodyPr>
            <a:normAutofit/>
          </a:bodyPr>
          <a:p>
            <a:r>
              <a:rPr altLang="zh-CN" lang="en-US"/>
              <a:t>        </a:t>
            </a:r>
            <a:endParaRPr altLang="en-US" lang="zh-CN"/>
          </a:p>
        </p:txBody>
      </p:sp>
      <p:sp>
        <p:nvSpPr>
          <p:cNvPr id="1048742" name="文本框 8"/>
          <p:cNvSpPr txBox="1"/>
          <p:nvPr/>
        </p:nvSpPr>
        <p:spPr>
          <a:xfrm>
            <a:off x="6101080" y="1978025"/>
            <a:ext cx="5051425" cy="2758441"/>
          </a:xfrm>
          <a:prstGeom prst="rect"/>
          <a:noFill/>
        </p:spPr>
        <p:txBody>
          <a:bodyPr rtlCol="0" wrap="square">
            <a:spAutoFit/>
          </a:bodyPr>
          <a:p>
            <a:pPr fontAlgn="auto" indent="609600">
              <a:lnSpc>
                <a:spcPct val="150000"/>
              </a:lnSpc>
            </a:pPr>
            <a:r>
              <a:rPr altLang="en-US" sz="2400" lang="zh-CN"/>
              <a:t>风选室设计采用</a:t>
            </a:r>
            <a:r>
              <a:rPr altLang="en-US" sz="2400" lang="zh-CN">
                <a:solidFill>
                  <a:srgbClr val="FF0000"/>
                </a:solidFill>
              </a:rPr>
              <a:t>立式结构</a:t>
            </a:r>
            <a:r>
              <a:rPr altLang="en-US" sz="2400" lang="zh-CN"/>
              <a:t>，风机产生垂直向上的气流经风选室从出料口排出。风选室包括的结构有：进料口、核桃壳出口、核桃仁出口、观察窗、栅格</a:t>
            </a:r>
            <a:r>
              <a:rPr altLang="en-US" sz="2400" lang="zh-CN"/>
              <a:t>版。</a:t>
            </a:r>
            <a:endParaRPr altLang="en-US" sz="2400" lang="zh-CN"/>
          </a:p>
        </p:txBody>
      </p:sp>
      <p:sp>
        <p:nvSpPr>
          <p:cNvPr id="1048743" name="任意多边形 2"/>
          <p:cNvSpPr/>
          <p:nvPr/>
        </p:nvSpPr>
        <p:spPr>
          <a:xfrm>
            <a:off x="6842125" y="416560"/>
            <a:ext cx="4401820" cy="446405"/>
          </a:xfrm>
          <a:custGeom>
            <a:avLst/>
            <a:gdLst>
              <a:gd name="connisteX0" fmla="*/ 0 w 4401820"/>
              <a:gd name="connsiteY0" fmla="*/ 0 h 446405"/>
              <a:gd name="connisteX1" fmla="*/ 3702050 w 4401820"/>
              <a:gd name="connsiteY1" fmla="*/ 0 h 446405"/>
              <a:gd name="connisteX2" fmla="*/ 4290695 w 4401820"/>
              <a:gd name="connsiteY2" fmla="*/ 375285 h 446405"/>
              <a:gd name="connisteX3" fmla="*/ 4401820 w 4401820"/>
              <a:gd name="connsiteY3" fmla="*/ 446405 h 446405"/>
              <a:gd name="connisteX4" fmla="*/ 10160 w 4401820"/>
              <a:gd name="connsiteY4" fmla="*/ 446405 h 446405"/>
              <a:gd name="connisteX5" fmla="*/ 0 w 4401820"/>
              <a:gd name="connsiteY5" fmla="*/ 0 h 4464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4401820" h="446405">
                <a:moveTo>
                  <a:pt x="0" y="0"/>
                </a:moveTo>
                <a:lnTo>
                  <a:pt x="3702050" y="0"/>
                </a:lnTo>
                <a:lnTo>
                  <a:pt x="4290695" y="375285"/>
                </a:lnTo>
                <a:lnTo>
                  <a:pt x="4401820" y="446405"/>
                </a:lnTo>
                <a:lnTo>
                  <a:pt x="10160" y="44640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44" name="文本框 6"/>
          <p:cNvSpPr txBox="1"/>
          <p:nvPr/>
        </p:nvSpPr>
        <p:spPr>
          <a:xfrm>
            <a:off x="6774815" y="217805"/>
            <a:ext cx="3682365" cy="645160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sz="2800" lang="en-US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altLang="en-US" sz="3600" lang="zh-CN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rPr>
              <a:t>、</a:t>
            </a:r>
            <a:r>
              <a:rPr altLang="en-US" sz="2800" lang="zh-CN">
                <a:solidFill>
                  <a:schemeClr val="accent1"/>
                </a:solidFill>
              </a:rPr>
              <a:t>关键零部件的</a:t>
            </a:r>
            <a:r>
              <a:rPr altLang="en-US" sz="2800" lang="zh-CN">
                <a:solidFill>
                  <a:schemeClr val="accent1"/>
                </a:solidFill>
              </a:rPr>
              <a:t>设计</a:t>
            </a:r>
            <a:endParaRPr altLang="en-US" sz="2800" lang="zh-CN">
              <a:solidFill>
                <a:schemeClr val="accent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2" name=""/>
        <p:cNvGrpSpPr/>
        <p:nvPr/>
      </p:nvGrpSpPr>
      <p:grpSpPr>
        <a:xfrm/>
      </p:grpSpPr>
      <p:pic>
        <p:nvPicPr>
          <p:cNvPr id="2097178" name="图片 9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498465" y="447040"/>
            <a:ext cx="6235700" cy="3435350"/>
          </a:xfrm>
          <a:prstGeom prst="rect"/>
        </p:spPr>
      </p:pic>
      <p:sp>
        <p:nvSpPr>
          <p:cNvPr id="1048745" name="任意多边形 2"/>
          <p:cNvSpPr/>
          <p:nvPr/>
        </p:nvSpPr>
        <p:spPr>
          <a:xfrm>
            <a:off x="6842125" y="416560"/>
            <a:ext cx="4401820" cy="446405"/>
          </a:xfrm>
          <a:custGeom>
            <a:avLst/>
            <a:gdLst>
              <a:gd name="connisteX0" fmla="*/ 0 w 4401820"/>
              <a:gd name="connsiteY0" fmla="*/ 0 h 446405"/>
              <a:gd name="connisteX1" fmla="*/ 3702050 w 4401820"/>
              <a:gd name="connsiteY1" fmla="*/ 0 h 446405"/>
              <a:gd name="connisteX2" fmla="*/ 4290695 w 4401820"/>
              <a:gd name="connsiteY2" fmla="*/ 375285 h 446405"/>
              <a:gd name="connisteX3" fmla="*/ 4401820 w 4401820"/>
              <a:gd name="connsiteY3" fmla="*/ 446405 h 446405"/>
              <a:gd name="connisteX4" fmla="*/ 10160 w 4401820"/>
              <a:gd name="connsiteY4" fmla="*/ 446405 h 446405"/>
              <a:gd name="connisteX5" fmla="*/ 0 w 4401820"/>
              <a:gd name="connsiteY5" fmla="*/ 0 h 4464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4401820" h="446405">
                <a:moveTo>
                  <a:pt x="0" y="0"/>
                </a:moveTo>
                <a:lnTo>
                  <a:pt x="3702050" y="0"/>
                </a:lnTo>
                <a:lnTo>
                  <a:pt x="4290695" y="375285"/>
                </a:lnTo>
                <a:lnTo>
                  <a:pt x="4401820" y="446405"/>
                </a:lnTo>
                <a:lnTo>
                  <a:pt x="10160" y="44640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pic>
        <p:nvPicPr>
          <p:cNvPr id="2097179" name="图片 7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1275" y="1313815"/>
            <a:ext cx="6059805" cy="5078095"/>
          </a:xfrm>
          <a:prstGeom prst="rect"/>
        </p:spPr>
      </p:pic>
      <p:sp>
        <p:nvSpPr>
          <p:cNvPr id="1048746" name="文本框 6"/>
          <p:cNvSpPr txBox="1"/>
          <p:nvPr/>
        </p:nvSpPr>
        <p:spPr>
          <a:xfrm>
            <a:off x="6774815" y="217805"/>
            <a:ext cx="3682365" cy="645160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sz="2800" lang="en-US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altLang="en-US" sz="3600" lang="zh-CN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rPr>
              <a:t>、</a:t>
            </a:r>
            <a:r>
              <a:rPr altLang="en-US" sz="2800" lang="zh-CN">
                <a:solidFill>
                  <a:schemeClr val="accent1"/>
                </a:solidFill>
              </a:rPr>
              <a:t>关键零部件的</a:t>
            </a:r>
            <a:r>
              <a:rPr altLang="en-US" sz="2800" lang="zh-CN">
                <a:solidFill>
                  <a:schemeClr val="accent1"/>
                </a:solidFill>
              </a:rPr>
              <a:t>设计</a:t>
            </a:r>
            <a:endParaRPr altLang="en-US" sz="2800" lang="zh-CN">
              <a:solidFill>
                <a:schemeClr val="accent1"/>
              </a:solidFill>
            </a:endParaRPr>
          </a:p>
        </p:txBody>
      </p:sp>
      <p:sp>
        <p:nvSpPr>
          <p:cNvPr id="1048747" name="椭圆 8"/>
          <p:cNvSpPr/>
          <p:nvPr/>
        </p:nvSpPr>
        <p:spPr>
          <a:xfrm>
            <a:off x="3834130" y="2160270"/>
            <a:ext cx="1299210" cy="1177925"/>
          </a:xfrm>
          <a:prstGeom prst="ellipse"/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cxnSp>
        <p:nvCxnSpPr>
          <p:cNvPr id="3145746" name="直接箭头连接符 10"/>
          <p:cNvCxnSpPr>
            <a:cxnSpLocks/>
            <a:stCxn id="1048747" idx="6"/>
          </p:cNvCxnSpPr>
          <p:nvPr/>
        </p:nvCxnSpPr>
        <p:spPr>
          <a:xfrm flipV="1">
            <a:off x="5133340" y="2357755"/>
            <a:ext cx="1287145" cy="391795"/>
          </a:xfrm>
          <a:prstGeom prst="straightConnector1"/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48" name="文本框 11"/>
          <p:cNvSpPr txBox="1"/>
          <p:nvPr/>
        </p:nvSpPr>
        <p:spPr>
          <a:xfrm>
            <a:off x="5395595" y="3578225"/>
            <a:ext cx="5745480" cy="2225041"/>
          </a:xfrm>
          <a:prstGeom prst="rect"/>
          <a:noFill/>
        </p:spPr>
        <p:txBody>
          <a:bodyPr rtlCol="0" wrap="square">
            <a:spAutoFit/>
          </a:bodyPr>
          <a:p>
            <a:pPr fontAlgn="auto" indent="609600">
              <a:lnSpc>
                <a:spcPct val="150000"/>
              </a:lnSpc>
            </a:pPr>
            <a:r>
              <a:rPr altLang="en-US" sz="2400" lang="zh-CN"/>
              <a:t>在风选室的入料口处设置用</a:t>
            </a:r>
            <a:r>
              <a:rPr altLang="en-US" sz="2400" lang="zh-CN">
                <a:solidFill>
                  <a:srgbClr val="FF0000"/>
                </a:solidFill>
              </a:rPr>
              <a:t>步进式电机带动的扇叶</a:t>
            </a:r>
            <a:r>
              <a:rPr altLang="en-US" sz="2400" lang="zh-CN"/>
              <a:t>，能够有效的</a:t>
            </a:r>
            <a:r>
              <a:rPr altLang="en-US" sz="2400" lang="zh-CN">
                <a:solidFill>
                  <a:srgbClr val="FF0000"/>
                </a:solidFill>
              </a:rPr>
              <a:t>降低风损</a:t>
            </a:r>
            <a:r>
              <a:rPr altLang="en-US" sz="2400" lang="zh-CN"/>
              <a:t>，</a:t>
            </a:r>
            <a:r>
              <a:rPr altLang="en-US" sz="2400" lang="zh-CN">
                <a:solidFill>
                  <a:srgbClr val="FF0000"/>
                </a:solidFill>
              </a:rPr>
              <a:t>提高气流利用效率</a:t>
            </a:r>
            <a:r>
              <a:rPr altLang="en-US" sz="2400" lang="zh-CN"/>
              <a:t>。促使物料均匀进入</a:t>
            </a:r>
            <a:r>
              <a:rPr altLang="en-US" sz="2400" lang="zh-CN"/>
              <a:t>风选室</a:t>
            </a:r>
            <a:endParaRPr altLang="en-US" sz="2400" lang="zh-CN"/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3" name=""/>
        <p:cNvGrpSpPr/>
        <p:nvPr/>
      </p:nvGrpSpPr>
      <p:grpSpPr>
        <a:xfrm/>
      </p:grpSpPr>
      <p:sp>
        <p:nvSpPr>
          <p:cNvPr id="1048749" name="任意多边形 6"/>
          <p:cNvSpPr/>
          <p:nvPr/>
        </p:nvSpPr>
        <p:spPr>
          <a:xfrm>
            <a:off x="6842125" y="416560"/>
            <a:ext cx="4401820" cy="446405"/>
          </a:xfrm>
          <a:custGeom>
            <a:avLst/>
            <a:gdLst>
              <a:gd name="connisteX0" fmla="*/ 0 w 4401820"/>
              <a:gd name="connsiteY0" fmla="*/ 0 h 446405"/>
              <a:gd name="connisteX1" fmla="*/ 3702050 w 4401820"/>
              <a:gd name="connsiteY1" fmla="*/ 0 h 446405"/>
              <a:gd name="connisteX2" fmla="*/ 4290695 w 4401820"/>
              <a:gd name="connsiteY2" fmla="*/ 375285 h 446405"/>
              <a:gd name="connisteX3" fmla="*/ 4401820 w 4401820"/>
              <a:gd name="connsiteY3" fmla="*/ 446405 h 446405"/>
              <a:gd name="connisteX4" fmla="*/ 10160 w 4401820"/>
              <a:gd name="connsiteY4" fmla="*/ 446405 h 446405"/>
              <a:gd name="connisteX5" fmla="*/ 0 w 4401820"/>
              <a:gd name="connsiteY5" fmla="*/ 0 h 4464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4401820" h="446405">
                <a:moveTo>
                  <a:pt x="0" y="0"/>
                </a:moveTo>
                <a:lnTo>
                  <a:pt x="3702050" y="0"/>
                </a:lnTo>
                <a:lnTo>
                  <a:pt x="4290695" y="375285"/>
                </a:lnTo>
                <a:lnTo>
                  <a:pt x="4401820" y="446405"/>
                </a:lnTo>
                <a:lnTo>
                  <a:pt x="10160" y="44640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50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5481955" cy="705485"/>
          </a:xfrm>
        </p:spPr>
        <p:txBody>
          <a:bodyPr>
            <a:normAutofit/>
          </a:bodyPr>
          <a:p>
            <a:r>
              <a:rPr altLang="zh-CN" lang="en-US"/>
              <a:t>       </a:t>
            </a:r>
            <a:endParaRPr altLang="en-US" lang="zh-CN"/>
          </a:p>
        </p:txBody>
      </p:sp>
      <p:pic>
        <p:nvPicPr>
          <p:cNvPr id="2097180" name="图片 7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941320" y="1212215"/>
            <a:ext cx="6059805" cy="5078095"/>
          </a:xfrm>
          <a:prstGeom prst="rect"/>
        </p:spPr>
      </p:pic>
      <p:sp>
        <p:nvSpPr>
          <p:cNvPr id="1048751" name="文本框 3"/>
          <p:cNvSpPr txBox="1"/>
          <p:nvPr/>
        </p:nvSpPr>
        <p:spPr>
          <a:xfrm>
            <a:off x="1049020" y="2059305"/>
            <a:ext cx="1960880" cy="521970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sz="2800" lang="zh-CN">
                <a:latin typeface="楷体" panose="02010609060101010101" charset="-122"/>
                <a:ea typeface="楷体" panose="02010609060101010101" charset="-122"/>
              </a:rPr>
              <a:t>核桃壳出口</a:t>
            </a:r>
            <a:endParaRPr altLang="en-US" sz="2800" lang="zh-CN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48752" name="文本框 4"/>
          <p:cNvSpPr txBox="1"/>
          <p:nvPr/>
        </p:nvSpPr>
        <p:spPr>
          <a:xfrm>
            <a:off x="1049020" y="5208905"/>
            <a:ext cx="1960880" cy="521970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sz="2800" lang="zh-CN">
                <a:latin typeface="楷体" panose="02010609060101010101" charset="-122"/>
                <a:ea typeface="楷体" panose="02010609060101010101" charset="-122"/>
              </a:rPr>
              <a:t>核桃仁出口</a:t>
            </a:r>
            <a:endParaRPr altLang="en-US" sz="2800" lang="zh-CN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48753" name="文本框 5"/>
          <p:cNvSpPr txBox="1"/>
          <p:nvPr/>
        </p:nvSpPr>
        <p:spPr>
          <a:xfrm>
            <a:off x="9001125" y="2059305"/>
            <a:ext cx="1249680" cy="521970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sz="2800" lang="zh-CN">
                <a:latin typeface="楷体" panose="02010609060101010101" charset="-122"/>
                <a:ea typeface="楷体" panose="02010609060101010101" charset="-122"/>
              </a:rPr>
              <a:t>观察窗</a:t>
            </a:r>
            <a:endParaRPr altLang="en-US" sz="2800" lang="zh-CN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48754" name="文本框 9"/>
          <p:cNvSpPr txBox="1"/>
          <p:nvPr/>
        </p:nvSpPr>
        <p:spPr>
          <a:xfrm>
            <a:off x="9001125" y="4144010"/>
            <a:ext cx="1836420" cy="52197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2800" lang="zh-CN">
                <a:latin typeface="楷体" panose="02010609060101010101" charset="-122"/>
                <a:ea typeface="楷体" panose="02010609060101010101" charset="-122"/>
              </a:rPr>
              <a:t>栅格板</a:t>
            </a:r>
            <a:endParaRPr altLang="en-US" sz="2800" lang="zh-CN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48755" name="文本框 18"/>
          <p:cNvSpPr txBox="1"/>
          <p:nvPr/>
        </p:nvSpPr>
        <p:spPr>
          <a:xfrm>
            <a:off x="6774815" y="217805"/>
            <a:ext cx="3682365" cy="645160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sz="2800" lang="en-US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altLang="en-US" sz="3600" lang="zh-CN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rPr>
              <a:t>、</a:t>
            </a:r>
            <a:r>
              <a:rPr altLang="en-US" sz="2800" lang="zh-CN">
                <a:solidFill>
                  <a:schemeClr val="accent1"/>
                </a:solidFill>
              </a:rPr>
              <a:t>关键零部件的</a:t>
            </a:r>
            <a:r>
              <a:rPr altLang="en-US" sz="2800" lang="zh-CN">
                <a:solidFill>
                  <a:schemeClr val="accent1"/>
                </a:solidFill>
              </a:rPr>
              <a:t>设计</a:t>
            </a:r>
            <a:endParaRPr altLang="en-US" sz="2800" lang="zh-CN">
              <a:solidFill>
                <a:schemeClr val="accent1"/>
              </a:solidFill>
            </a:endParaRPr>
          </a:p>
        </p:txBody>
      </p:sp>
      <p:cxnSp>
        <p:nvCxnSpPr>
          <p:cNvPr id="3145747" name="直接箭头连接符 10"/>
          <p:cNvCxnSpPr>
            <a:cxnSpLocks/>
            <a:stCxn id="1048751" idx="2"/>
          </p:cNvCxnSpPr>
          <p:nvPr/>
        </p:nvCxnSpPr>
        <p:spPr>
          <a:xfrm>
            <a:off x="2029460" y="2581275"/>
            <a:ext cx="2381885" cy="2774315"/>
          </a:xfrm>
          <a:prstGeom prst="straightConnector1"/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48" name="直接箭头连接符 11"/>
          <p:cNvCxnSpPr>
            <a:cxnSpLocks/>
            <a:stCxn id="1048752" idx="2"/>
          </p:cNvCxnSpPr>
          <p:nvPr/>
        </p:nvCxnSpPr>
        <p:spPr>
          <a:xfrm flipV="1">
            <a:off x="2029460" y="5467350"/>
            <a:ext cx="3345815" cy="263525"/>
          </a:xfrm>
          <a:prstGeom prst="straightConnector1"/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49" name="直接箭头连接符 12"/>
          <p:cNvCxnSpPr>
            <a:cxnSpLocks/>
            <a:stCxn id="1048753" idx="2"/>
          </p:cNvCxnSpPr>
          <p:nvPr/>
        </p:nvCxnSpPr>
        <p:spPr>
          <a:xfrm flipH="1">
            <a:off x="6693535" y="2581275"/>
            <a:ext cx="2932430" cy="1191895"/>
          </a:xfrm>
          <a:prstGeom prst="straightConnector1"/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50" name="直接箭头连接符 19"/>
          <p:cNvCxnSpPr>
            <a:cxnSpLocks/>
            <a:stCxn id="1048754" idx="2"/>
          </p:cNvCxnSpPr>
          <p:nvPr/>
        </p:nvCxnSpPr>
        <p:spPr>
          <a:xfrm flipH="1">
            <a:off x="6663055" y="4665980"/>
            <a:ext cx="3256280" cy="20320"/>
          </a:xfrm>
          <a:prstGeom prst="straightConnector1"/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4" name=""/>
        <p:cNvGrpSpPr/>
        <p:nvPr/>
      </p:nvGrpSpPr>
      <p:grpSpPr>
        <a:xfrm/>
      </p:grpSpPr>
      <p:sp>
        <p:nvSpPr>
          <p:cNvPr id="1048756" name="任意多边形 4"/>
          <p:cNvSpPr/>
          <p:nvPr/>
        </p:nvSpPr>
        <p:spPr>
          <a:xfrm>
            <a:off x="6842125" y="416560"/>
            <a:ext cx="4401820" cy="446405"/>
          </a:xfrm>
          <a:custGeom>
            <a:avLst/>
            <a:gdLst>
              <a:gd name="connisteX0" fmla="*/ 0 w 4401820"/>
              <a:gd name="connsiteY0" fmla="*/ 0 h 446405"/>
              <a:gd name="connisteX1" fmla="*/ 3702050 w 4401820"/>
              <a:gd name="connsiteY1" fmla="*/ 0 h 446405"/>
              <a:gd name="connisteX2" fmla="*/ 4290695 w 4401820"/>
              <a:gd name="connsiteY2" fmla="*/ 375285 h 446405"/>
              <a:gd name="connisteX3" fmla="*/ 4401820 w 4401820"/>
              <a:gd name="connsiteY3" fmla="*/ 446405 h 446405"/>
              <a:gd name="connisteX4" fmla="*/ 10160 w 4401820"/>
              <a:gd name="connsiteY4" fmla="*/ 446405 h 446405"/>
              <a:gd name="connisteX5" fmla="*/ 0 w 4401820"/>
              <a:gd name="connsiteY5" fmla="*/ 0 h 4464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4401820" h="446405">
                <a:moveTo>
                  <a:pt x="0" y="0"/>
                </a:moveTo>
                <a:lnTo>
                  <a:pt x="3702050" y="0"/>
                </a:lnTo>
                <a:lnTo>
                  <a:pt x="4290695" y="375285"/>
                </a:lnTo>
                <a:lnTo>
                  <a:pt x="4401820" y="446405"/>
                </a:lnTo>
                <a:lnTo>
                  <a:pt x="10160" y="44640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pic>
        <p:nvPicPr>
          <p:cNvPr id="2097181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329055" y="1484630"/>
            <a:ext cx="3373755" cy="5153660"/>
          </a:xfrm>
          <a:prstGeom prst="rect"/>
        </p:spPr>
      </p:pic>
      <p:sp>
        <p:nvSpPr>
          <p:cNvPr id="1048757" name="标题 1"/>
          <p:cNvSpPr>
            <a:spLocks noGrp="1"/>
          </p:cNvSpPr>
          <p:nvPr>
            <p:ph type="title"/>
          </p:nvPr>
        </p:nvSpPr>
        <p:spPr>
          <a:xfrm>
            <a:off x="659130" y="618490"/>
            <a:ext cx="5481955" cy="705485"/>
          </a:xfrm>
        </p:spPr>
        <p:txBody>
          <a:bodyPr>
            <a:normAutofit/>
          </a:bodyPr>
          <a:p>
            <a:r>
              <a:rPr altLang="zh-CN" lang="en-US"/>
              <a:t>       </a:t>
            </a:r>
            <a:endParaRPr altLang="en-US" lang="zh-CN"/>
          </a:p>
        </p:txBody>
      </p:sp>
      <p:sp>
        <p:nvSpPr>
          <p:cNvPr id="1048758" name="文本框 6"/>
          <p:cNvSpPr txBox="1"/>
          <p:nvPr/>
        </p:nvSpPr>
        <p:spPr>
          <a:xfrm>
            <a:off x="6774815" y="217805"/>
            <a:ext cx="3682365" cy="645160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sz="2800" lang="en-US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altLang="en-US" sz="3600" lang="zh-CN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rPr>
              <a:t>、</a:t>
            </a:r>
            <a:r>
              <a:rPr altLang="en-US" sz="2800" lang="zh-CN">
                <a:solidFill>
                  <a:schemeClr val="accent1"/>
                </a:solidFill>
              </a:rPr>
              <a:t>关键零部件的设计</a:t>
            </a:r>
            <a:endParaRPr altLang="en-US" sz="2800" lang="zh-CN">
              <a:solidFill>
                <a:schemeClr val="accent1"/>
              </a:solidFill>
            </a:endParaRPr>
          </a:p>
        </p:txBody>
      </p:sp>
      <p:graphicFrame>
        <p:nvGraphicFramePr>
          <p:cNvPr id="4194304" name="对象 -2147482624"/>
          <p:cNvGraphicFramePr>
            <a:graphicFrameLocks noChangeAspect="1"/>
          </p:cNvGraphicFramePr>
          <p:nvPr/>
        </p:nvGraphicFramePr>
        <p:xfrm>
          <a:off x="5076190" y="1281430"/>
          <a:ext cx="4560570" cy="1488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" r:id="rId2" spid="_x0000_s3076" imgH="393700" imgW="1206500" progId="Equation.KSEE3">
                  <p:embed/>
                </p:oleObj>
              </mc:Choice>
              <mc:Fallback>
                <p:oleObj name="" r:id="rId2" spid="" imgH="393700" imgW="1206500" progId="Equation.KSEE3">
                  <p:embed/>
                  <p:pic>
                    <p:nvPicPr>
                      <p:cNvPr id="2097182" name="图片 3075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3"/>
                      <a:stretch>
                        <a:fillRect/>
                      </a:stretch>
                    </p:blipFill>
                    <p:spPr>
                      <a:xfrm>
                        <a:off x="5076190" y="1281430"/>
                        <a:ext cx="4560570" cy="1488440"/>
                      </a:xfrm>
                      <a:prstGeom prst="rect"/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4305" name="对象 1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702810" y="2689860"/>
          <a:ext cx="506095" cy="702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" r:id="rId4" spid="_x0000_s1025" imgH="228600" imgW="165100" progId="Equation.KSEE3">
                  <p:embed/>
                </p:oleObj>
              </mc:Choice>
              <mc:Fallback>
                <p:oleObj name="" r:id="rId4" spid="" imgH="228600" imgW="165100" progId="Equation.KSEE3">
                  <p:embed/>
                  <p:pic>
                    <p:nvPicPr>
                      <p:cNvPr id="2097183" name="图片 1024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5"/>
                      <a:stretch>
                        <a:fillRect/>
                      </a:stretch>
                    </p:blipFill>
                    <p:spPr>
                      <a:xfrm>
                        <a:off x="4702810" y="2689860"/>
                        <a:ext cx="506095" cy="702310"/>
                      </a:xfrm>
                      <a:prstGeom prst="rect"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4306" name="对象 2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811135" y="2715895"/>
          <a:ext cx="431165" cy="576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" r:id="rId6" spid="_x0000_s1027" imgH="203200" imgW="152400" progId="Equation.KSEE3">
                  <p:embed/>
                </p:oleObj>
              </mc:Choice>
              <mc:Fallback>
                <p:oleObj name="" r:id="rId6" spid="" imgH="203200" imgW="152400" progId="Equation.KSEE3">
                  <p:embed/>
                  <p:pic>
                    <p:nvPicPr>
                      <p:cNvPr id="2097184" name="图片 1026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7"/>
                      <a:stretch>
                        <a:fillRect/>
                      </a:stretch>
                    </p:blipFill>
                    <p:spPr>
                      <a:xfrm>
                        <a:off x="7811135" y="2715895"/>
                        <a:ext cx="431165" cy="576580"/>
                      </a:xfrm>
                      <a:prstGeom prst="rect"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4307" name="对象 2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723765" y="3661410"/>
          <a:ext cx="485140" cy="452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" r:id="rId8" spid="_x0000_s1028" imgH="165100" imgW="177165" progId="Equation.KSEE3">
                  <p:embed/>
                </p:oleObj>
              </mc:Choice>
              <mc:Fallback>
                <p:oleObj name="" r:id="rId8" spid="" imgH="165100" imgW="177165" progId="Equation.KSEE3">
                  <p:embed/>
                  <p:pic>
                    <p:nvPicPr>
                      <p:cNvPr id="2097185" name="图片 1027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9"/>
                      <a:stretch>
                        <a:fillRect/>
                      </a:stretch>
                    </p:blipFill>
                    <p:spPr>
                      <a:xfrm>
                        <a:off x="4723765" y="3661410"/>
                        <a:ext cx="485140" cy="452755"/>
                      </a:xfrm>
                      <a:prstGeom prst="rect"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4308" name="对象 2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750175" y="3596640"/>
          <a:ext cx="492125" cy="582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" r:id="rId10" spid="_x0000_s1029" imgH="165100" imgW="139700" progId="Equation.KSEE3">
                  <p:embed/>
                </p:oleObj>
              </mc:Choice>
              <mc:Fallback>
                <p:oleObj name="" r:id="rId10" spid="" imgH="165100" imgW="139700" progId="Equation.KSEE3">
                  <p:embed/>
                  <p:pic>
                    <p:nvPicPr>
                      <p:cNvPr id="2097186" name="图片 1028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11"/>
                      <a:stretch>
                        <a:fillRect/>
                      </a:stretch>
                    </p:blipFill>
                    <p:spPr>
                      <a:xfrm>
                        <a:off x="7750175" y="3596640"/>
                        <a:ext cx="492125" cy="582930"/>
                      </a:xfrm>
                      <a:prstGeom prst="rect"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759" name="文本框 25"/>
          <p:cNvSpPr txBox="1"/>
          <p:nvPr/>
        </p:nvSpPr>
        <p:spPr>
          <a:xfrm>
            <a:off x="5118735" y="2810510"/>
            <a:ext cx="2197735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2400" lang="zh-CN"/>
              <a:t>：传动轴功率</a:t>
            </a:r>
            <a:endParaRPr altLang="en-US" sz="2400" lang="zh-CN"/>
          </a:p>
        </p:txBody>
      </p:sp>
      <p:sp>
        <p:nvSpPr>
          <p:cNvPr id="1048760" name="文本框 26"/>
          <p:cNvSpPr txBox="1"/>
          <p:nvPr/>
        </p:nvSpPr>
        <p:spPr>
          <a:xfrm>
            <a:off x="8242300" y="2773680"/>
            <a:ext cx="3230880" cy="460375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sz="2400" lang="zh-CN"/>
              <a:t>：斗式提升机的提升量</a:t>
            </a:r>
            <a:endParaRPr altLang="en-US" sz="2400" lang="zh-CN"/>
          </a:p>
        </p:txBody>
      </p:sp>
      <p:sp>
        <p:nvSpPr>
          <p:cNvPr id="1048761" name="文本框 28"/>
          <p:cNvSpPr txBox="1"/>
          <p:nvPr/>
        </p:nvSpPr>
        <p:spPr>
          <a:xfrm>
            <a:off x="5118735" y="3662045"/>
            <a:ext cx="2316480" cy="460375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sz="2400" lang="zh-CN"/>
              <a:t>：物料提升高度</a:t>
            </a:r>
            <a:endParaRPr altLang="en-US" sz="2400" lang="zh-CN"/>
          </a:p>
        </p:txBody>
      </p:sp>
      <p:sp>
        <p:nvSpPr>
          <p:cNvPr id="1048762" name="文本框 29"/>
          <p:cNvSpPr txBox="1"/>
          <p:nvPr/>
        </p:nvSpPr>
        <p:spPr>
          <a:xfrm>
            <a:off x="8242300" y="3662045"/>
            <a:ext cx="2011680" cy="460375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sz="2400" lang="zh-CN"/>
              <a:t>：重力加速度</a:t>
            </a:r>
            <a:endParaRPr altLang="en-US" sz="2400" lang="zh-CN"/>
          </a:p>
        </p:txBody>
      </p:sp>
      <p:graphicFrame>
        <p:nvGraphicFramePr>
          <p:cNvPr id="4194309" name="对象 3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076190" y="4179570"/>
          <a:ext cx="2759710" cy="775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" r:id="rId12" spid="_x0000_s1031" imgH="228600" imgW="812800" progId="Equation.KSEE3">
                  <p:embed/>
                </p:oleObj>
              </mc:Choice>
              <mc:Fallback>
                <p:oleObj name="" r:id="rId12" spid="" imgH="228600" imgW="812800" progId="Equation.KSEE3">
                  <p:embed/>
                  <p:pic>
                    <p:nvPicPr>
                      <p:cNvPr id="2097187" name="图片 1030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13"/>
                      <a:stretch>
                        <a:fillRect/>
                      </a:stretch>
                    </p:blipFill>
                    <p:spPr>
                      <a:xfrm>
                        <a:off x="5076190" y="4179570"/>
                        <a:ext cx="2759710" cy="775970"/>
                      </a:xfrm>
                      <a:prstGeom prst="rect"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4310" name="对象 3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076190" y="4955540"/>
          <a:ext cx="3538855" cy="1312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" r:id="rId14" spid="_x0000_s1033" imgH="419100" imgW="1130300" progId="Equation.KSEE3">
                  <p:embed/>
                </p:oleObj>
              </mc:Choice>
              <mc:Fallback>
                <p:oleObj name="" r:id="rId14" spid="" imgH="419100" imgW="1130300" progId="Equation.KSEE3">
                  <p:embed/>
                  <p:pic>
                    <p:nvPicPr>
                      <p:cNvPr id="2097188" name="图片 1032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15"/>
                      <a:stretch>
                        <a:fillRect/>
                      </a:stretch>
                    </p:blipFill>
                    <p:spPr>
                      <a:xfrm>
                        <a:off x="5076190" y="4955540"/>
                        <a:ext cx="3538855" cy="1312545"/>
                      </a:xfrm>
                      <a:prstGeom prst="rect"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4311" name="对象 3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039860" y="5351780"/>
          <a:ext cx="444500" cy="54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" r:id="rId16" spid="_x0000_s1034" imgH="165100" imgW="127000" progId="Equation.KSEE3">
                  <p:embed/>
                </p:oleObj>
              </mc:Choice>
              <mc:Fallback>
                <p:oleObj name="" r:id="rId16" spid="" imgH="165100" imgW="127000" progId="Equation.KSEE3">
                  <p:embed/>
                  <p:pic>
                    <p:nvPicPr>
                      <p:cNvPr id="2097189" name="图片 1033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17"/>
                      <a:stretch>
                        <a:fillRect/>
                      </a:stretch>
                    </p:blipFill>
                    <p:spPr>
                      <a:xfrm>
                        <a:off x="9039860" y="5351780"/>
                        <a:ext cx="444500" cy="549910"/>
                      </a:xfrm>
                      <a:prstGeom prst="rect"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763" name="文本框 35"/>
          <p:cNvSpPr txBox="1"/>
          <p:nvPr/>
        </p:nvSpPr>
        <p:spPr>
          <a:xfrm>
            <a:off x="9484360" y="5351780"/>
            <a:ext cx="183642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2400" lang="zh-CN"/>
              <a:t>：取</a:t>
            </a:r>
            <a:r>
              <a:rPr altLang="zh-CN" sz="2400" lang="en-US"/>
              <a:t>0.86</a:t>
            </a:r>
            <a:endParaRPr altLang="zh-CN" sz="2400" lang="en-US"/>
          </a:p>
        </p:txBody>
      </p:sp>
    </p:spTree>
    <p:custDataLst>
      <p:tags r:id="rId18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65" name=""/>
        <p:cNvGrpSpPr/>
        <p:nvPr/>
      </p:nvGrpSpPr>
      <p:grpSpPr>
        <a:xfrm/>
      </p:grpSpPr>
      <p:sp>
        <p:nvSpPr>
          <p:cNvPr id="1048764" name="直角三角形 1"/>
          <p:cNvSpPr/>
          <p:nvPr/>
        </p:nvSpPr>
        <p:spPr>
          <a:xfrm rot="5400000">
            <a:off x="38100" y="-38735"/>
            <a:ext cx="3943985" cy="4020820"/>
          </a:xfrm>
          <a:prstGeom prst="rtTriangle"/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65" name="直角三角形 2"/>
          <p:cNvSpPr/>
          <p:nvPr/>
        </p:nvSpPr>
        <p:spPr>
          <a:xfrm rot="16200000">
            <a:off x="8209280" y="2875280"/>
            <a:ext cx="3943985" cy="4020820"/>
          </a:xfrm>
          <a:prstGeom prst="rtTriangle"/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66" name="直角三角形 3"/>
          <p:cNvSpPr/>
          <p:nvPr/>
        </p:nvSpPr>
        <p:spPr>
          <a:xfrm rot="5400000">
            <a:off x="32385" y="-32385"/>
            <a:ext cx="2219325" cy="2284095"/>
          </a:xfrm>
          <a:prstGeom prst="rtTriangle"/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67" name="直角三角形 4"/>
          <p:cNvSpPr/>
          <p:nvPr/>
        </p:nvSpPr>
        <p:spPr>
          <a:xfrm rot="16200000">
            <a:off x="9940290" y="4606290"/>
            <a:ext cx="2219325" cy="2284095"/>
          </a:xfrm>
          <a:prstGeom prst="rtTriangle"/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68" name="文本框 5"/>
          <p:cNvSpPr txBox="1"/>
          <p:nvPr/>
        </p:nvSpPr>
        <p:spPr>
          <a:xfrm>
            <a:off x="3462020" y="1581785"/>
            <a:ext cx="5925820" cy="1847215"/>
          </a:xfrm>
          <a:prstGeom prst="rect"/>
          <a:noFill/>
        </p:spPr>
        <p:txBody>
          <a:bodyPr rtlCol="0" wrap="square">
            <a:noAutofit/>
          </a:bodyPr>
          <a:p>
            <a:pPr eaLnBrk="1" hangingPunct="1" lvl="0"/>
            <a:r>
              <a:rPr altLang="zh-CN" b="1" dirty="0" sz="12000" lang="en-US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Part </a:t>
            </a:r>
            <a:r>
              <a:rPr altLang="zh-CN" b="1" dirty="0" sz="12000" 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04</a:t>
            </a:r>
            <a:endParaRPr altLang="en-US" sz="12000" lang="zh-CN"/>
          </a:p>
        </p:txBody>
      </p:sp>
      <p:sp>
        <p:nvSpPr>
          <p:cNvPr id="1048769" name="文本框 6"/>
          <p:cNvSpPr txBox="1"/>
          <p:nvPr/>
        </p:nvSpPr>
        <p:spPr>
          <a:xfrm>
            <a:off x="4210685" y="3854450"/>
            <a:ext cx="5813425" cy="1069340"/>
          </a:xfrm>
          <a:prstGeom prst="rect"/>
          <a:noFill/>
        </p:spPr>
        <p:txBody>
          <a:bodyPr anchor="t" rtlCol="0" wrap="square">
            <a:spAutoFit/>
          </a:bodyPr>
          <a:p>
            <a:pPr algn="l" defTabSz="6858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zh-CN" b="1" dirty="0" sz="6600" lang="en-US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项 目 </a:t>
            </a:r>
            <a:r>
              <a:rPr altLang="en-US" b="1" dirty="0" sz="6600" lang="zh-CN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优</a:t>
            </a:r>
            <a:r>
              <a:rPr altLang="zh-CN" b="1" dirty="0" sz="6600" lang="en-US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</a:t>
            </a:r>
            <a:r>
              <a:rPr altLang="en-US" b="1" dirty="0" sz="6600" lang="zh-CN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势</a:t>
            </a:r>
            <a:r>
              <a:rPr altLang="zh-CN" b="1" dirty="0" sz="6600" lang="en-US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</a:t>
            </a:r>
            <a:endParaRPr altLang="zh-CN" b="1" dirty="0" sz="6600" lang="en-US">
              <a:solidFill>
                <a:srgbClr val="729196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45" name=""/>
        <p:cNvGrpSpPr/>
        <p:nvPr/>
      </p:nvGrpSpPr>
      <p:grpSpPr>
        <a:xfrm/>
      </p:grpSpPr>
      <p:sp>
        <p:nvSpPr>
          <p:cNvPr id="1048624" name="缺角矩形 3"/>
          <p:cNvSpPr/>
          <p:nvPr/>
        </p:nvSpPr>
        <p:spPr>
          <a:xfrm>
            <a:off x="0" y="4413250"/>
            <a:ext cx="2032000" cy="769620"/>
          </a:xfrm>
          <a:prstGeom prst="plaque"/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en-US" sz="3200" lang="zh-CN"/>
              <a:t>简装性</a:t>
            </a:r>
            <a:endParaRPr altLang="en-US" sz="3200" lang="zh-CN"/>
          </a:p>
        </p:txBody>
      </p:sp>
      <p:sp>
        <p:nvSpPr>
          <p:cNvPr id="1048625" name="圆角矩形 4"/>
          <p:cNvSpPr/>
          <p:nvPr/>
        </p:nvSpPr>
        <p:spPr>
          <a:xfrm>
            <a:off x="0" y="2685415"/>
            <a:ext cx="8344535" cy="1381125"/>
          </a:xfrm>
          <a:prstGeom prst="roundRect"/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l" fontAlgn="auto" indent="0">
              <a:lnSpc>
                <a:spcPct val="130000"/>
              </a:lnSpc>
            </a:pPr>
            <a:r>
              <a:rPr altLang="en-US" sz="2800" lang="zh-CN">
                <a:solidFill>
                  <a:schemeClr val="tx1"/>
                </a:solidFill>
              </a:rPr>
              <a:t>当破壳后的核桃进入风选机后，进料口处的</a:t>
            </a:r>
            <a:r>
              <a:rPr altLang="en-US" sz="2800" lang="zh-CN">
                <a:solidFill>
                  <a:srgbClr val="FF0000"/>
                </a:solidFill>
              </a:rPr>
              <a:t>电机</a:t>
            </a:r>
            <a:r>
              <a:rPr altLang="en-US" sz="2800" lang="zh-CN">
                <a:solidFill>
                  <a:schemeClr val="tx1"/>
                </a:solidFill>
              </a:rPr>
              <a:t>可根据物料的多少</a:t>
            </a:r>
            <a:r>
              <a:rPr altLang="en-US" sz="2800" lang="zh-CN">
                <a:solidFill>
                  <a:srgbClr val="FF0000"/>
                </a:solidFill>
              </a:rPr>
              <a:t>对传送带的速度进行精准控制</a:t>
            </a:r>
            <a:r>
              <a:rPr altLang="en-US" sz="2800" lang="zh-CN">
                <a:solidFill>
                  <a:schemeClr val="tx1"/>
                </a:solidFill>
              </a:rPr>
              <a:t>。</a:t>
            </a:r>
            <a:endParaRPr altLang="en-US" sz="2800" lang="zh-CN">
              <a:solidFill>
                <a:schemeClr val="tx1"/>
              </a:solidFill>
            </a:endParaRPr>
          </a:p>
        </p:txBody>
      </p:sp>
      <p:sp>
        <p:nvSpPr>
          <p:cNvPr id="1048626" name="缺角矩形 5"/>
          <p:cNvSpPr/>
          <p:nvPr/>
        </p:nvSpPr>
        <p:spPr>
          <a:xfrm>
            <a:off x="0" y="1569085"/>
            <a:ext cx="2032000" cy="769620"/>
          </a:xfrm>
          <a:prstGeom prst="plaque"/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en-US" sz="3200" lang="zh-CN"/>
              <a:t>精准适配</a:t>
            </a:r>
            <a:endParaRPr altLang="en-US" sz="3200" lang="zh-CN"/>
          </a:p>
        </p:txBody>
      </p:sp>
      <p:sp>
        <p:nvSpPr>
          <p:cNvPr id="1048627" name="圆角矩形 6"/>
          <p:cNvSpPr/>
          <p:nvPr/>
        </p:nvSpPr>
        <p:spPr>
          <a:xfrm>
            <a:off x="0" y="5476875"/>
            <a:ext cx="8344535" cy="1381125"/>
          </a:xfrm>
          <a:prstGeom prst="roundRect"/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l" fontAlgn="auto" indent="0">
              <a:lnSpc>
                <a:spcPct val="130000"/>
              </a:lnSpc>
            </a:pPr>
            <a:r>
              <a:rPr altLang="en-US" sz="2800" lang="zh-CN">
                <a:solidFill>
                  <a:srgbClr val="FF0000"/>
                </a:solidFill>
              </a:rPr>
              <a:t>机械装配较为简易</a:t>
            </a:r>
            <a:r>
              <a:rPr altLang="en-US" sz="2800" lang="zh-CN">
                <a:solidFill>
                  <a:schemeClr val="tx1"/>
                </a:solidFill>
              </a:rPr>
              <a:t>，后期</a:t>
            </a:r>
            <a:r>
              <a:rPr altLang="en-US" sz="2800" lang="zh-CN">
                <a:solidFill>
                  <a:srgbClr val="FF0000"/>
                </a:solidFill>
              </a:rPr>
              <a:t>维修</a:t>
            </a:r>
            <a:r>
              <a:rPr altLang="en-US" sz="2800" lang="zh-CN">
                <a:solidFill>
                  <a:schemeClr val="tx1"/>
                </a:solidFill>
              </a:rPr>
              <a:t>较为</a:t>
            </a:r>
            <a:r>
              <a:rPr altLang="en-US" sz="2800" lang="zh-CN">
                <a:solidFill>
                  <a:srgbClr val="FF0000"/>
                </a:solidFill>
              </a:rPr>
              <a:t>方便</a:t>
            </a:r>
            <a:r>
              <a:rPr altLang="en-US" sz="2800" lang="zh-CN">
                <a:solidFill>
                  <a:schemeClr val="tx1"/>
                </a:solidFill>
              </a:rPr>
              <a:t>，且机械整体</a:t>
            </a:r>
            <a:r>
              <a:rPr altLang="en-US" sz="2800" lang="zh-CN">
                <a:solidFill>
                  <a:srgbClr val="FF0000"/>
                </a:solidFill>
              </a:rPr>
              <a:t>造价便宜</a:t>
            </a:r>
            <a:r>
              <a:rPr altLang="en-US" sz="2800" lang="zh-CN">
                <a:solidFill>
                  <a:schemeClr val="tx1"/>
                </a:solidFill>
              </a:rPr>
              <a:t>，有利于长远发展。</a:t>
            </a:r>
            <a:endParaRPr altLang="en-US" sz="2800" lang="zh-CN">
              <a:solidFill>
                <a:schemeClr val="tx1"/>
              </a:solidFill>
            </a:endParaRPr>
          </a:p>
        </p:txBody>
      </p:sp>
      <p:pic>
        <p:nvPicPr>
          <p:cNvPr id="2097160" name="图片 7" descr="e7df65eeffbd73a4da3123ed8f634cf9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563610" y="2685415"/>
            <a:ext cx="3430270" cy="1960245"/>
          </a:xfrm>
          <a:prstGeom prst="rect"/>
        </p:spPr>
      </p:pic>
      <p:pic>
        <p:nvPicPr>
          <p:cNvPr id="2097161" name="图片 8" descr="be713d233ace61e8271f022206f4aa3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563610" y="4733925"/>
            <a:ext cx="3430270" cy="2124075"/>
          </a:xfrm>
          <a:prstGeom prst="rect"/>
        </p:spPr>
      </p:pic>
      <p:sp>
        <p:nvSpPr>
          <p:cNvPr id="1048628" name="任意多边形 9"/>
          <p:cNvSpPr/>
          <p:nvPr>
            <p:custDataLst>
              <p:tags r:id="rId3"/>
            </p:custDataLst>
          </p:nvPr>
        </p:nvSpPr>
        <p:spPr>
          <a:xfrm>
            <a:off x="6842125" y="416560"/>
            <a:ext cx="4389120" cy="446405"/>
          </a:xfrm>
          <a:custGeom>
            <a:avLst/>
            <a:gdLst>
              <a:gd name="connisteX0" fmla="*/ 0 w 4401820"/>
              <a:gd name="connsiteY0" fmla="*/ 0 h 446405"/>
              <a:gd name="connisteX1" fmla="*/ 3702050 w 4401820"/>
              <a:gd name="connsiteY1" fmla="*/ 0 h 446405"/>
              <a:gd name="connisteX2" fmla="*/ 4290695 w 4401820"/>
              <a:gd name="connsiteY2" fmla="*/ 375285 h 446405"/>
              <a:gd name="connisteX3" fmla="*/ 4401820 w 4401820"/>
              <a:gd name="connsiteY3" fmla="*/ 446405 h 446405"/>
              <a:gd name="connisteX4" fmla="*/ 10160 w 4401820"/>
              <a:gd name="connsiteY4" fmla="*/ 446405 h 446405"/>
              <a:gd name="connisteX5" fmla="*/ 0 w 4401820"/>
              <a:gd name="connsiteY5" fmla="*/ 0 h 4464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4401820" h="446405">
                <a:moveTo>
                  <a:pt x="0" y="0"/>
                </a:moveTo>
                <a:lnTo>
                  <a:pt x="3702050" y="0"/>
                </a:lnTo>
                <a:lnTo>
                  <a:pt x="4290695" y="375285"/>
                </a:lnTo>
                <a:lnTo>
                  <a:pt x="4401820" y="446405"/>
                </a:lnTo>
                <a:lnTo>
                  <a:pt x="10160" y="44640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29" name="文本框 10"/>
          <p:cNvSpPr txBox="1"/>
          <p:nvPr/>
        </p:nvSpPr>
        <p:spPr>
          <a:xfrm>
            <a:off x="6842125" y="367665"/>
            <a:ext cx="4064000" cy="446405"/>
          </a:xfrm>
          <a:prstGeom prst="rect"/>
          <a:noFill/>
        </p:spPr>
        <p:txBody>
          <a:bodyPr rtlCol="0" wrap="square">
            <a:noAutofit/>
          </a:bodyPr>
          <a:p>
            <a:pPr algn="l"/>
            <a:r>
              <a:rPr altLang="zh-CN" sz="2800" lang="en-US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altLang="en-US" sz="2800" lang="zh-CN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rPr>
              <a:t>、</a:t>
            </a:r>
            <a:r>
              <a:rPr altLang="zh-CN" sz="2800" lang="en-US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rPr>
              <a:t>技术创新</a:t>
            </a:r>
            <a:endParaRPr altLang="en-US" lang="zh-C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44" name=""/>
        <p:cNvGrpSpPr/>
        <p:nvPr/>
      </p:nvGrpSpPr>
      <p:grpSpPr>
        <a:xfrm/>
      </p:grpSpPr>
      <p:sp>
        <p:nvSpPr>
          <p:cNvPr id="1048616" name="文本框 4"/>
          <p:cNvSpPr txBox="1"/>
          <p:nvPr/>
        </p:nvSpPr>
        <p:spPr>
          <a:xfrm>
            <a:off x="290830" y="5036185"/>
            <a:ext cx="9549765" cy="1537970"/>
          </a:xfrm>
          <a:prstGeom prst="rect"/>
          <a:noFill/>
        </p:spPr>
        <p:txBody>
          <a:bodyPr rtlCol="0" wrap="square">
            <a:noAutofit/>
          </a:bodyPr>
          <a:p>
            <a:r>
              <a:rPr altLang="zh-CN" sz="3200" lang="en-US">
                <a:latin typeface="+mn-ea"/>
                <a:cs typeface="+mn-ea"/>
              </a:rPr>
              <a:t>3</a:t>
            </a:r>
            <a:r>
              <a:rPr altLang="en-US" sz="3200" lang="zh-CN">
                <a:latin typeface="+mn-ea"/>
                <a:cs typeface="+mn-ea"/>
              </a:rPr>
              <a:t>、风选原理设计出的筛选机械对</a:t>
            </a:r>
            <a:r>
              <a:rPr altLang="en-US" sz="3200" lang="zh-CN">
                <a:solidFill>
                  <a:srgbClr val="FF0000"/>
                </a:solidFill>
                <a:latin typeface="+mn-ea"/>
                <a:cs typeface="+mn-ea"/>
              </a:rPr>
              <a:t>动力能源要求较低</a:t>
            </a:r>
            <a:r>
              <a:rPr altLang="en-US" sz="3200" lang="zh-CN">
                <a:latin typeface="+mn-ea"/>
                <a:cs typeface="+mn-ea"/>
              </a:rPr>
              <a:t>，可</a:t>
            </a:r>
            <a:r>
              <a:rPr altLang="en-US" sz="3200" lang="zh-CN">
                <a:solidFill>
                  <a:srgbClr val="FF0000"/>
                </a:solidFill>
                <a:latin typeface="+mn-ea"/>
                <a:cs typeface="+mn-ea"/>
              </a:rPr>
              <a:t>适应复杂的市场需求</a:t>
            </a:r>
            <a:r>
              <a:rPr altLang="en-US" sz="3200" lang="zh-CN">
                <a:latin typeface="+mn-ea"/>
                <a:cs typeface="+mn-ea"/>
              </a:rPr>
              <a:t>且机械后期维护成本较低。</a:t>
            </a:r>
            <a:endParaRPr altLang="en-US" sz="3200" lang="zh-CN">
              <a:latin typeface="+mn-ea"/>
              <a:cs typeface="+mn-ea"/>
            </a:endParaRPr>
          </a:p>
        </p:txBody>
      </p:sp>
      <p:sp>
        <p:nvSpPr>
          <p:cNvPr id="1048617" name="文本框 5"/>
          <p:cNvSpPr txBox="1"/>
          <p:nvPr/>
        </p:nvSpPr>
        <p:spPr>
          <a:xfrm>
            <a:off x="290830" y="3429000"/>
            <a:ext cx="9406255" cy="1355725"/>
          </a:xfrm>
          <a:prstGeom prst="rect"/>
          <a:noFill/>
        </p:spPr>
        <p:txBody>
          <a:bodyPr rtlCol="0" wrap="square">
            <a:noAutofit/>
          </a:bodyPr>
          <a:p>
            <a:r>
              <a:rPr altLang="zh-CN" sz="3200" lang="en-US">
                <a:latin typeface="+mn-ea"/>
                <a:cs typeface="+mn-ea"/>
              </a:rPr>
              <a:t>2</a:t>
            </a:r>
            <a:r>
              <a:rPr altLang="en-US" sz="3200" lang="zh-CN">
                <a:latin typeface="+mn-ea"/>
                <a:cs typeface="+mn-ea"/>
              </a:rPr>
              <a:t>、相对于松子壳仁的静电分离法，核桃壳仁破碎后的形状大小与之相比有较大区别。</a:t>
            </a:r>
            <a:endParaRPr altLang="en-US" sz="3200" lang="zh-CN">
              <a:latin typeface="+mn-ea"/>
              <a:cs typeface="+mn-ea"/>
            </a:endParaRPr>
          </a:p>
        </p:txBody>
      </p:sp>
      <p:sp>
        <p:nvSpPr>
          <p:cNvPr id="1048618" name="文本框 6"/>
          <p:cNvSpPr txBox="1"/>
          <p:nvPr/>
        </p:nvSpPr>
        <p:spPr>
          <a:xfrm>
            <a:off x="290830" y="1600200"/>
            <a:ext cx="9501505" cy="1577340"/>
          </a:xfrm>
          <a:prstGeom prst="rect"/>
          <a:noFill/>
        </p:spPr>
        <p:txBody>
          <a:bodyPr rtlCol="0" wrap="square">
            <a:noAutofit/>
          </a:bodyPr>
          <a:p>
            <a:r>
              <a:rPr altLang="zh-CN" sz="3200" lang="en-US">
                <a:latin typeface="+mn-ea"/>
                <a:cs typeface="+mn-ea"/>
              </a:rPr>
              <a:t>1</a:t>
            </a:r>
            <a:r>
              <a:rPr altLang="en-US" sz="3200" lang="zh-CN">
                <a:latin typeface="+mn-ea"/>
                <a:cs typeface="+mn-ea"/>
              </a:rPr>
              <a:t>、风选式壳仁分离与其他机械相比的</a:t>
            </a:r>
            <a:r>
              <a:rPr altLang="en-US" sz="3200" lang="zh-CN">
                <a:solidFill>
                  <a:srgbClr val="FF0000"/>
                </a:solidFill>
                <a:latin typeface="+mn-ea"/>
                <a:cs typeface="+mn-ea"/>
              </a:rPr>
              <a:t>分离效率较高</a:t>
            </a:r>
            <a:r>
              <a:rPr altLang="en-US" sz="3200" lang="zh-CN">
                <a:latin typeface="+mn-ea"/>
                <a:cs typeface="+mn-ea"/>
              </a:rPr>
              <a:t>，对于</a:t>
            </a:r>
            <a:r>
              <a:rPr altLang="en-US" sz="3200" lang="zh-CN">
                <a:solidFill>
                  <a:srgbClr val="FF0000"/>
                </a:solidFill>
                <a:latin typeface="+mn-ea"/>
                <a:cs typeface="+mn-ea"/>
              </a:rPr>
              <a:t>破壳前后的工艺要求和操作步骤的要求较低</a:t>
            </a:r>
            <a:r>
              <a:rPr altLang="en-US" sz="3200" lang="zh-CN">
                <a:latin typeface="+mn-ea"/>
                <a:cs typeface="+mn-ea"/>
              </a:rPr>
              <a:t>。</a:t>
            </a:r>
            <a:endParaRPr altLang="en-US" sz="3200" lang="zh-CN">
              <a:latin typeface="+mn-ea"/>
              <a:cs typeface="+mn-ea"/>
            </a:endParaRPr>
          </a:p>
        </p:txBody>
      </p:sp>
      <p:sp>
        <p:nvSpPr>
          <p:cNvPr id="1048619" name="图文框 3"/>
          <p:cNvSpPr/>
          <p:nvPr/>
        </p:nvSpPr>
        <p:spPr>
          <a:xfrm>
            <a:off x="111125" y="1416685"/>
            <a:ext cx="9770745" cy="1356995"/>
          </a:xfrm>
          <a:prstGeom prst="frame"/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048620" name="图文框 7"/>
          <p:cNvSpPr/>
          <p:nvPr/>
        </p:nvSpPr>
        <p:spPr>
          <a:xfrm>
            <a:off x="111125" y="3226435"/>
            <a:ext cx="9770745" cy="1356995"/>
          </a:xfrm>
          <a:prstGeom prst="frame"/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048621" name="图文框 9"/>
          <p:cNvSpPr/>
          <p:nvPr/>
        </p:nvSpPr>
        <p:spPr>
          <a:xfrm>
            <a:off x="111125" y="4909185"/>
            <a:ext cx="9770745" cy="1356995"/>
          </a:xfrm>
          <a:prstGeom prst="frame"/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048622" name="任意多边形 8"/>
          <p:cNvSpPr/>
          <p:nvPr>
            <p:custDataLst>
              <p:tags r:id="rId1"/>
            </p:custDataLst>
          </p:nvPr>
        </p:nvSpPr>
        <p:spPr>
          <a:xfrm>
            <a:off x="6842125" y="416560"/>
            <a:ext cx="4401820" cy="446405"/>
          </a:xfrm>
          <a:custGeom>
            <a:avLst/>
            <a:gdLst>
              <a:gd name="connisteX0" fmla="*/ 0 w 4401820"/>
              <a:gd name="connsiteY0" fmla="*/ 0 h 446405"/>
              <a:gd name="connisteX1" fmla="*/ 3702050 w 4401820"/>
              <a:gd name="connsiteY1" fmla="*/ 0 h 446405"/>
              <a:gd name="connisteX2" fmla="*/ 4290695 w 4401820"/>
              <a:gd name="connsiteY2" fmla="*/ 375285 h 446405"/>
              <a:gd name="connisteX3" fmla="*/ 4401820 w 4401820"/>
              <a:gd name="connsiteY3" fmla="*/ 446405 h 446405"/>
              <a:gd name="connisteX4" fmla="*/ 10160 w 4401820"/>
              <a:gd name="connsiteY4" fmla="*/ 446405 h 446405"/>
              <a:gd name="connisteX5" fmla="*/ 0 w 4401820"/>
              <a:gd name="connsiteY5" fmla="*/ 0 h 4464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4401820" h="446405">
                <a:moveTo>
                  <a:pt x="0" y="0"/>
                </a:moveTo>
                <a:lnTo>
                  <a:pt x="3702050" y="0"/>
                </a:lnTo>
                <a:lnTo>
                  <a:pt x="4290695" y="375285"/>
                </a:lnTo>
                <a:lnTo>
                  <a:pt x="4401820" y="446405"/>
                </a:lnTo>
                <a:lnTo>
                  <a:pt x="10160" y="44640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23" name="文本框 10"/>
          <p:cNvSpPr txBox="1"/>
          <p:nvPr/>
        </p:nvSpPr>
        <p:spPr>
          <a:xfrm>
            <a:off x="6842125" y="416560"/>
            <a:ext cx="4064000" cy="446405"/>
          </a:xfrm>
          <a:prstGeom prst="rect"/>
          <a:noFill/>
        </p:spPr>
        <p:txBody>
          <a:bodyPr rtlCol="0" wrap="square">
            <a:noAutofit/>
          </a:bodyPr>
          <a:p>
            <a:r>
              <a:rPr altLang="zh-CN" sz="2800" lang="en-US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rPr>
              <a:t>4、机械优势</a:t>
            </a:r>
            <a:endParaRPr altLang="en-US" lang="zh-C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40" name=""/>
        <p:cNvGrpSpPr/>
        <p:nvPr/>
      </p:nvGrpSpPr>
      <p:grpSpPr>
        <a:xfrm/>
      </p:grpSpPr>
      <p:sp>
        <p:nvSpPr>
          <p:cNvPr id="1048595" name="图文框 1"/>
          <p:cNvSpPr/>
          <p:nvPr/>
        </p:nvSpPr>
        <p:spPr>
          <a:xfrm>
            <a:off x="250190" y="1323975"/>
            <a:ext cx="3282315" cy="2413000"/>
          </a:xfrm>
          <a:prstGeom prst="frame"/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048596" name="图文框 5"/>
          <p:cNvSpPr/>
          <p:nvPr/>
        </p:nvSpPr>
        <p:spPr>
          <a:xfrm>
            <a:off x="8244840" y="1323975"/>
            <a:ext cx="3361055" cy="2413000"/>
          </a:xfrm>
          <a:prstGeom prst="frame"/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048597" name="图文框 6"/>
          <p:cNvSpPr/>
          <p:nvPr/>
        </p:nvSpPr>
        <p:spPr>
          <a:xfrm>
            <a:off x="4230370" y="4065905"/>
            <a:ext cx="3429635" cy="2559685"/>
          </a:xfrm>
          <a:prstGeom prst="frame"/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048598" name="椭圆 10"/>
          <p:cNvSpPr/>
          <p:nvPr/>
        </p:nvSpPr>
        <p:spPr>
          <a:xfrm>
            <a:off x="825500" y="4643755"/>
            <a:ext cx="1881505" cy="1854200"/>
          </a:xfrm>
          <a:prstGeom prst="ellipse"/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599" name="椭圆 11"/>
          <p:cNvSpPr/>
          <p:nvPr/>
        </p:nvSpPr>
        <p:spPr>
          <a:xfrm>
            <a:off x="1137920" y="4954905"/>
            <a:ext cx="1256030" cy="1231265"/>
          </a:xfrm>
          <a:prstGeom prst="ellipse"/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00" name="椭圆 12"/>
          <p:cNvSpPr/>
          <p:nvPr/>
        </p:nvSpPr>
        <p:spPr>
          <a:xfrm>
            <a:off x="5004435" y="1613535"/>
            <a:ext cx="1881505" cy="1854200"/>
          </a:xfrm>
          <a:prstGeom prst="ellipse"/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01" name="椭圆 15"/>
          <p:cNvSpPr/>
          <p:nvPr/>
        </p:nvSpPr>
        <p:spPr>
          <a:xfrm>
            <a:off x="5307965" y="1951355"/>
            <a:ext cx="1256030" cy="1231265"/>
          </a:xfrm>
          <a:prstGeom prst="ellipse"/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02" name="椭圆 16"/>
          <p:cNvSpPr/>
          <p:nvPr/>
        </p:nvSpPr>
        <p:spPr>
          <a:xfrm>
            <a:off x="9080500" y="4639945"/>
            <a:ext cx="1881505" cy="1854200"/>
          </a:xfrm>
          <a:prstGeom prst="ellipse"/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03" name="椭圆 17"/>
          <p:cNvSpPr/>
          <p:nvPr/>
        </p:nvSpPr>
        <p:spPr>
          <a:xfrm>
            <a:off x="9374505" y="4954905"/>
            <a:ext cx="1256030" cy="1231265"/>
          </a:xfrm>
          <a:prstGeom prst="ellipse"/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04" name="文本框 18"/>
          <p:cNvSpPr txBox="1"/>
          <p:nvPr/>
        </p:nvSpPr>
        <p:spPr>
          <a:xfrm>
            <a:off x="1367155" y="5102860"/>
            <a:ext cx="913765" cy="929005"/>
          </a:xfrm>
          <a:prstGeom prst="rect"/>
          <a:noFill/>
        </p:spPr>
        <p:txBody>
          <a:bodyPr rtlCol="0" wrap="square">
            <a:noAutofit/>
          </a:bodyPr>
          <a:p>
            <a:r>
              <a:rPr altLang="en-US" sz="5400" lang="zh-CN"/>
              <a:t>主</a:t>
            </a:r>
            <a:endParaRPr altLang="en-US" sz="5400" lang="zh-CN"/>
          </a:p>
        </p:txBody>
      </p:sp>
      <p:sp>
        <p:nvSpPr>
          <p:cNvPr id="1048605" name="文本框 19"/>
          <p:cNvSpPr txBox="1"/>
          <p:nvPr/>
        </p:nvSpPr>
        <p:spPr>
          <a:xfrm>
            <a:off x="5490210" y="2099945"/>
            <a:ext cx="834390" cy="764540"/>
          </a:xfrm>
          <a:prstGeom prst="rect"/>
          <a:noFill/>
        </p:spPr>
        <p:txBody>
          <a:bodyPr rtlCol="0" wrap="square">
            <a:noAutofit/>
          </a:bodyPr>
          <a:p>
            <a:r>
              <a:rPr altLang="en-US" sz="5400" lang="zh-CN"/>
              <a:t>左</a:t>
            </a:r>
            <a:endParaRPr altLang="en-US" sz="5400" lang="zh-CN"/>
          </a:p>
        </p:txBody>
      </p:sp>
      <p:sp>
        <p:nvSpPr>
          <p:cNvPr id="1048606" name="文本框 20"/>
          <p:cNvSpPr txBox="1"/>
          <p:nvPr/>
        </p:nvSpPr>
        <p:spPr>
          <a:xfrm>
            <a:off x="9526270" y="5102860"/>
            <a:ext cx="951865" cy="8915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5400" lang="zh-CN"/>
              <a:t>俯</a:t>
            </a:r>
            <a:endParaRPr altLang="en-US" sz="5400" lang="zh-CN"/>
          </a:p>
        </p:txBody>
      </p:sp>
      <p:sp>
        <p:nvSpPr>
          <p:cNvPr id="1048607" name="上箭头 21"/>
          <p:cNvSpPr/>
          <p:nvPr/>
        </p:nvSpPr>
        <p:spPr>
          <a:xfrm>
            <a:off x="1498600" y="4051935"/>
            <a:ext cx="532130" cy="428625"/>
          </a:xfrm>
          <a:prstGeom prst="upArrow"/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08" name="上箭头 22"/>
          <p:cNvSpPr/>
          <p:nvPr/>
        </p:nvSpPr>
        <p:spPr>
          <a:xfrm>
            <a:off x="9735820" y="3973830"/>
            <a:ext cx="532130" cy="428625"/>
          </a:xfrm>
          <a:prstGeom prst="upArrow"/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09" name="下箭头 23"/>
          <p:cNvSpPr/>
          <p:nvPr/>
        </p:nvSpPr>
        <p:spPr>
          <a:xfrm>
            <a:off x="5483225" y="3576320"/>
            <a:ext cx="483870" cy="381000"/>
          </a:xfrm>
          <a:prstGeom prst="downArrow"/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pic>
        <p:nvPicPr>
          <p:cNvPr id="2097156" name="图片 9" descr="屏幕截图 2023-06-14 15240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39115" y="1607185"/>
            <a:ext cx="2666365" cy="1860550"/>
          </a:xfrm>
          <a:prstGeom prst="rect"/>
        </p:spPr>
      </p:pic>
      <p:pic>
        <p:nvPicPr>
          <p:cNvPr id="2097157" name="图片 13" descr="P~EXYY@_H~KL9FJ~]VGKSM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526145" y="1607185"/>
            <a:ext cx="2797810" cy="1919605"/>
          </a:xfrm>
          <a:prstGeom prst="rect"/>
        </p:spPr>
      </p:pic>
      <p:pic>
        <p:nvPicPr>
          <p:cNvPr id="2097158" name="图片 14" descr="X_@4JR7(I7K@}JY28$A2(}W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519295" y="4351020"/>
            <a:ext cx="2842260" cy="1966595"/>
          </a:xfrm>
          <a:prstGeom prst="rect"/>
        </p:spPr>
      </p:pic>
      <p:sp>
        <p:nvSpPr>
          <p:cNvPr id="1048610" name="任意多边形 4"/>
          <p:cNvSpPr/>
          <p:nvPr>
            <p:custDataLst>
              <p:tags r:id="rId4"/>
            </p:custDataLst>
          </p:nvPr>
        </p:nvSpPr>
        <p:spPr>
          <a:xfrm>
            <a:off x="6842125" y="416560"/>
            <a:ext cx="4401820" cy="446405"/>
          </a:xfrm>
          <a:custGeom>
            <a:avLst/>
            <a:gdLst>
              <a:gd name="connisteX0" fmla="*/ 0 w 4401820"/>
              <a:gd name="connsiteY0" fmla="*/ 0 h 446405"/>
              <a:gd name="connisteX1" fmla="*/ 3702050 w 4401820"/>
              <a:gd name="connsiteY1" fmla="*/ 0 h 446405"/>
              <a:gd name="connisteX2" fmla="*/ 4290695 w 4401820"/>
              <a:gd name="connsiteY2" fmla="*/ 375285 h 446405"/>
              <a:gd name="connisteX3" fmla="*/ 4401820 w 4401820"/>
              <a:gd name="connsiteY3" fmla="*/ 446405 h 446405"/>
              <a:gd name="connisteX4" fmla="*/ 10160 w 4401820"/>
              <a:gd name="connsiteY4" fmla="*/ 446405 h 446405"/>
              <a:gd name="connisteX5" fmla="*/ 0 w 4401820"/>
              <a:gd name="connsiteY5" fmla="*/ 0 h 4464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4401820" h="446405">
                <a:moveTo>
                  <a:pt x="0" y="0"/>
                </a:moveTo>
                <a:lnTo>
                  <a:pt x="3702050" y="0"/>
                </a:lnTo>
                <a:lnTo>
                  <a:pt x="4290695" y="375285"/>
                </a:lnTo>
                <a:lnTo>
                  <a:pt x="4401820" y="446405"/>
                </a:lnTo>
                <a:lnTo>
                  <a:pt x="10160" y="44640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11" name="文本框 7"/>
          <p:cNvSpPr txBox="1"/>
          <p:nvPr/>
        </p:nvSpPr>
        <p:spPr>
          <a:xfrm>
            <a:off x="6842125" y="340995"/>
            <a:ext cx="4064000" cy="521970"/>
          </a:xfrm>
          <a:prstGeom prst="rect"/>
          <a:noFill/>
        </p:spPr>
        <p:txBody>
          <a:bodyPr rtlCol="0" wrap="square">
            <a:spAutoFit/>
          </a:bodyPr>
          <a:p>
            <a:pPr algn="l">
              <a:buClrTx/>
              <a:buSzTx/>
              <a:buFontTx/>
            </a:pPr>
            <a:r>
              <a:rPr altLang="zh-CN" sz="2800" lang="en-US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rPr>
              <a:t>4、二维图展示</a:t>
            </a:r>
            <a:endParaRPr altLang="zh-CN" sz="2800" lang="en-US">
              <a:solidFill>
                <a:schemeClr val="accent1"/>
              </a:solidFill>
              <a:effectLst>
                <a:outerShdw algn="ctr" blurRad="38100" dir="5400000" dist="25400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49" name=""/>
        <p:cNvGrpSpPr/>
        <p:nvPr/>
      </p:nvGrpSpPr>
      <p:grpSpPr>
        <a:xfrm/>
      </p:grpSpPr>
      <p:sp>
        <p:nvSpPr>
          <p:cNvPr id="1048634" name="上凸带形 1"/>
          <p:cNvSpPr/>
          <p:nvPr/>
        </p:nvSpPr>
        <p:spPr>
          <a:xfrm>
            <a:off x="3326130" y="266700"/>
            <a:ext cx="5416550" cy="1747520"/>
          </a:xfrm>
          <a:prstGeom prst="ribbon2"/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35" name="圆角矩形 2"/>
          <p:cNvSpPr/>
          <p:nvPr/>
        </p:nvSpPr>
        <p:spPr>
          <a:xfrm>
            <a:off x="1039495" y="2436495"/>
            <a:ext cx="4307205" cy="1984375"/>
          </a:xfrm>
          <a:prstGeom prst="roundRect"/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36" name="文本框 6"/>
          <p:cNvSpPr txBox="1"/>
          <p:nvPr/>
        </p:nvSpPr>
        <p:spPr>
          <a:xfrm>
            <a:off x="3996690" y="579755"/>
            <a:ext cx="4197985" cy="695960"/>
          </a:xfrm>
          <a:prstGeom prst="rect"/>
          <a:noFill/>
        </p:spPr>
        <p:txBody>
          <a:bodyPr rtlCol="0" wrap="square">
            <a:noAutofit/>
          </a:bodyPr>
          <a:p>
            <a:pPr algn="ctr"/>
            <a:r>
              <a:rPr altLang="en-US" sz="5400" lang="zh-CN"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altLang="en-US" sz="5400" 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637" name="文本框 10"/>
          <p:cNvSpPr txBox="1"/>
          <p:nvPr/>
        </p:nvSpPr>
        <p:spPr>
          <a:xfrm>
            <a:off x="1039495" y="3140710"/>
            <a:ext cx="4306570" cy="575310"/>
          </a:xfrm>
          <a:prstGeom prst="rect"/>
          <a:noFill/>
        </p:spPr>
        <p:txBody>
          <a:bodyPr rtlCol="0" wrap="square">
            <a:noAutofit/>
          </a:bodyPr>
          <a:p>
            <a:pPr algn="l"/>
            <a:r>
              <a:rPr altLang="zh-CN" sz="3600" 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altLang="en-US" sz="3600" lang="zh-CN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、选题背景及意义</a:t>
            </a:r>
            <a:endParaRPr altLang="en-US" sz="3600" lang="zh-CN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48638" name="圆角矩形 15"/>
          <p:cNvSpPr/>
          <p:nvPr/>
        </p:nvSpPr>
        <p:spPr>
          <a:xfrm>
            <a:off x="1039495" y="4716780"/>
            <a:ext cx="4307205" cy="1984375"/>
          </a:xfrm>
          <a:prstGeom prst="roundRect"/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39" name="圆角矩形 16"/>
          <p:cNvSpPr/>
          <p:nvPr/>
        </p:nvSpPr>
        <p:spPr>
          <a:xfrm>
            <a:off x="6783070" y="2436495"/>
            <a:ext cx="4307205" cy="1984375"/>
          </a:xfrm>
          <a:prstGeom prst="roundRect"/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40" name="圆角矩形 17"/>
          <p:cNvSpPr/>
          <p:nvPr/>
        </p:nvSpPr>
        <p:spPr>
          <a:xfrm>
            <a:off x="6783070" y="4716780"/>
            <a:ext cx="4307205" cy="1984375"/>
          </a:xfrm>
          <a:prstGeom prst="roundRect"/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41" name="文本框 18"/>
          <p:cNvSpPr txBox="1"/>
          <p:nvPr/>
        </p:nvSpPr>
        <p:spPr>
          <a:xfrm>
            <a:off x="6911340" y="3140075"/>
            <a:ext cx="4178300" cy="575945"/>
          </a:xfrm>
          <a:prstGeom prst="rect"/>
          <a:noFill/>
        </p:spPr>
        <p:txBody>
          <a:bodyPr rtlCol="0" wrap="square">
            <a:noAutofit/>
          </a:bodyPr>
          <a:p>
            <a:pPr algn="l"/>
            <a:r>
              <a:rPr altLang="zh-CN" sz="3600" 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altLang="en-US" sz="3600" lang="zh-CN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、机械的总体设计和工作原理</a:t>
            </a:r>
            <a:endParaRPr altLang="en-US" sz="3600" lang="zh-CN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48642" name="文本框 19"/>
          <p:cNvSpPr txBox="1"/>
          <p:nvPr/>
        </p:nvSpPr>
        <p:spPr>
          <a:xfrm>
            <a:off x="1039495" y="5386705"/>
            <a:ext cx="4306570" cy="645160"/>
          </a:xfrm>
          <a:prstGeom prst="rect"/>
          <a:noFill/>
        </p:spPr>
        <p:txBody>
          <a:bodyPr rtlCol="0" wrap="square">
            <a:spAutoFit/>
          </a:bodyPr>
          <a:p>
            <a:pPr algn="l"/>
            <a:r>
              <a:rPr altLang="zh-CN" sz="3600" 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</a:t>
            </a:r>
            <a:r>
              <a:rPr altLang="en-US" sz="3600" lang="zh-CN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、关键技术设计</a:t>
            </a:r>
            <a:endParaRPr altLang="en-US" sz="3600" lang="zh-CN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48643" name="文本框 20"/>
          <p:cNvSpPr txBox="1"/>
          <p:nvPr/>
        </p:nvSpPr>
        <p:spPr>
          <a:xfrm>
            <a:off x="6783070" y="5386705"/>
            <a:ext cx="4305935" cy="64516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sz="3600" lang="en-US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4</a:t>
            </a:r>
            <a:r>
              <a:rPr altLang="en-US" sz="3600" lang="zh-CN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、作品创新点</a:t>
            </a:r>
            <a:endParaRPr altLang="en-US" sz="3600" lang="zh-CN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37" name=""/>
        <p:cNvGrpSpPr/>
        <p:nvPr/>
      </p:nvGrpSpPr>
      <p:grpSpPr>
        <a:xfrm/>
      </p:grpSpPr>
      <p:pic>
        <p:nvPicPr>
          <p:cNvPr id="2097153" name="图片 1" descr="c44d9e7cc4fb7e3a7875bb6ad360acb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206625" y="1420495"/>
            <a:ext cx="7772400" cy="5293995"/>
          </a:xfrm>
          <a:prstGeom prst="rect"/>
        </p:spPr>
      </p:pic>
      <p:sp>
        <p:nvSpPr>
          <p:cNvPr id="1048584" name="任意多边形 4"/>
          <p:cNvSpPr/>
          <p:nvPr>
            <p:custDataLst>
              <p:tags r:id="rId3"/>
            </p:custDataLst>
          </p:nvPr>
        </p:nvSpPr>
        <p:spPr>
          <a:xfrm>
            <a:off x="6842125" y="416560"/>
            <a:ext cx="4401820" cy="446405"/>
          </a:xfrm>
          <a:custGeom>
            <a:avLst/>
            <a:gdLst>
              <a:gd name="connisteX0" fmla="*/ 0 w 4401820"/>
              <a:gd name="connsiteY0" fmla="*/ 0 h 446405"/>
              <a:gd name="connisteX1" fmla="*/ 3702050 w 4401820"/>
              <a:gd name="connsiteY1" fmla="*/ 0 h 446405"/>
              <a:gd name="connisteX2" fmla="*/ 4290695 w 4401820"/>
              <a:gd name="connsiteY2" fmla="*/ 375285 h 446405"/>
              <a:gd name="connisteX3" fmla="*/ 4401820 w 4401820"/>
              <a:gd name="connsiteY3" fmla="*/ 446405 h 446405"/>
              <a:gd name="connisteX4" fmla="*/ 10160 w 4401820"/>
              <a:gd name="connsiteY4" fmla="*/ 446405 h 446405"/>
              <a:gd name="connisteX5" fmla="*/ 0 w 4401820"/>
              <a:gd name="connsiteY5" fmla="*/ 0 h 4464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4401820" h="446405">
                <a:moveTo>
                  <a:pt x="0" y="0"/>
                </a:moveTo>
                <a:lnTo>
                  <a:pt x="3702050" y="0"/>
                </a:lnTo>
                <a:lnTo>
                  <a:pt x="4290695" y="375285"/>
                </a:lnTo>
                <a:lnTo>
                  <a:pt x="4401820" y="446405"/>
                </a:lnTo>
                <a:lnTo>
                  <a:pt x="10160" y="44640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585" name="文本框 5"/>
          <p:cNvSpPr txBox="1"/>
          <p:nvPr/>
        </p:nvSpPr>
        <p:spPr>
          <a:xfrm>
            <a:off x="6842125" y="416560"/>
            <a:ext cx="4064000" cy="521970"/>
          </a:xfrm>
          <a:prstGeom prst="rect"/>
          <a:noFill/>
        </p:spPr>
        <p:txBody>
          <a:bodyPr rtlCol="0" wrap="square">
            <a:spAutoFit/>
          </a:bodyPr>
          <a:p>
            <a:pPr algn="l">
              <a:buClrTx/>
              <a:buSzTx/>
              <a:buFontTx/>
            </a:pPr>
            <a:r>
              <a:rPr altLang="zh-CN" sz="2800" lang="en-US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rPr>
              <a:t>4、三维图展示</a:t>
            </a:r>
            <a:endParaRPr altLang="zh-CN" sz="2800" lang="en-US">
              <a:solidFill>
                <a:schemeClr val="accent1"/>
              </a:solidFill>
              <a:effectLst>
                <a:outerShdw algn="ctr" blurRad="38100" dir="5400000" dist="25400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9" name=""/>
        <p:cNvGrpSpPr/>
        <p:nvPr/>
      </p:nvGrpSpPr>
      <p:grpSpPr>
        <a:xfrm/>
      </p:grpSpPr>
      <p:pic>
        <p:nvPicPr>
          <p:cNvPr id="2097155" name="图片 5"/>
          <p:cNvPicPr>
            <a:picLocks noChangeAspect="1"/>
          </p:cNvPicPr>
          <p:nvPr/>
        </p:nvPicPr>
        <p:blipFill>
          <a:blip xmlns:r="http://schemas.openxmlformats.org/officeDocument/2006/relationships" r:embed="rId1">
            <a:alphaModFix amt="60000"/>
          </a:blip>
          <a:stretch>
            <a:fillRect/>
          </a:stretch>
        </p:blipFill>
        <p:spPr>
          <a:xfrm>
            <a:off x="9119870" y="3926840"/>
            <a:ext cx="3224530" cy="2844800"/>
          </a:xfrm>
          <a:prstGeom prst="rect"/>
        </p:spPr>
      </p:pic>
      <p:sp>
        <p:nvSpPr>
          <p:cNvPr id="1048591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5491480" cy="705485"/>
          </a:xfrm>
        </p:spPr>
        <p:txBody>
          <a:bodyPr>
            <a:normAutofit/>
          </a:bodyPr>
          <a:p>
            <a:r>
              <a:rPr altLang="zh-CN" lang="en-US"/>
              <a:t>        </a:t>
            </a:r>
            <a:endParaRPr altLang="en-US" lang="zh-CN"/>
          </a:p>
        </p:txBody>
      </p:sp>
      <p:sp>
        <p:nvSpPr>
          <p:cNvPr id="1048592" name="内容占位符 2"/>
          <p:cNvSpPr>
            <a:spLocks noGrp="1"/>
          </p:cNvSpPr>
          <p:nvPr>
            <p:ph idx="1"/>
          </p:nvPr>
        </p:nvSpPr>
        <p:spPr>
          <a:xfrm>
            <a:off x="1539875" y="2018030"/>
            <a:ext cx="8869680" cy="448945"/>
          </a:xfrm>
        </p:spPr>
        <p:txBody>
          <a:bodyPr>
            <a:noAutofit/>
          </a:bodyPr>
          <a:p>
            <a:pPr algn="l" indent="685800" marL="0">
              <a:lnSpc>
                <a:spcPct val="150000"/>
              </a:lnSpc>
              <a:buClrTx/>
              <a:buSzTx/>
              <a:buFontTx/>
              <a:buNone/>
            </a:pPr>
            <a:r>
              <a:rPr altLang="en-US" sz="2400" lang="zh-CN" spc="3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j-ea"/>
              </a:rPr>
              <a:t>1、设计基于风选法，利用混合物料中不同成分的悬浮速度不同进行壳仁分离。</a:t>
            </a:r>
            <a:endParaRPr altLang="en-US" sz="2400" lang="zh-CN" spc="30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1048593" name="文本框 3"/>
          <p:cNvSpPr txBox="1"/>
          <p:nvPr/>
        </p:nvSpPr>
        <p:spPr>
          <a:xfrm>
            <a:off x="1539875" y="3323590"/>
            <a:ext cx="8869680" cy="1158240"/>
          </a:xfrm>
          <a:prstGeom prst="rect"/>
          <a:noFill/>
        </p:spPr>
        <p:txBody>
          <a:bodyPr rtlCol="0" wrap="square">
            <a:spAutoFit/>
          </a:bodyPr>
          <a:p>
            <a:pPr fontAlgn="auto" indent="685800">
              <a:lnSpc>
                <a:spcPct val="150000"/>
              </a:lnSpc>
            </a:pPr>
            <a:r>
              <a:rPr altLang="en-US" sz="2400" lang="zh-CN" spc="3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j-ea"/>
              </a:rPr>
              <a:t>2、利用三维建模进行创新设计，并利用ANSYS仿真软件进行机械结构的合理性验证，最终证明设计结构合理。</a:t>
            </a:r>
            <a:endParaRPr altLang="en-US" sz="2400" lang="zh-CN" spc="30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1048594" name="矩形 7"/>
          <p:cNvSpPr/>
          <p:nvPr/>
        </p:nvSpPr>
        <p:spPr>
          <a:xfrm>
            <a:off x="4431030" y="608330"/>
            <a:ext cx="3205481" cy="1170940"/>
          </a:xfrm>
          <a:prstGeom prst="rect"/>
          <a:noFill/>
          <a:ln>
            <a:noFill/>
          </a:ln>
        </p:spPr>
        <p:txBody>
          <a:bodyPr anchor="t" rtlCol="0" wrap="none">
            <a:spAutoFit/>
            <a:scene3d>
              <a:camera prst="orthographicFront"/>
              <a:lightRig dir="t" rig="harsh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pPr algn="ctr"/>
            <a:r>
              <a:rPr altLang="en-US" b="1" sz="7200" lang="zh-CN" spc="300">
                <a:solidFill>
                  <a:schemeClr val="accent3"/>
                </a:solidFill>
                <a:effectLst/>
                <a:latin typeface="+mj-ea"/>
                <a:ea typeface="+mj-ea"/>
                <a:cs typeface="+mj-ea"/>
              </a:rPr>
              <a:t>结    论</a:t>
            </a:r>
            <a:endParaRPr altLang="en-US" b="1" sz="7200" lang="zh-CN" spc="300">
              <a:solidFill>
                <a:schemeClr val="accent3"/>
              </a:solidFill>
              <a:effectLst/>
              <a:latin typeface="+mj-ea"/>
              <a:ea typeface="+mj-ea"/>
              <a:cs typeface="+mj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标题 3"/>
          <p:cNvSpPr>
            <a:spLocks noGrp="1"/>
          </p:cNvSpPr>
          <p:nvPr>
            <p:ph type="title"/>
          </p:nvPr>
        </p:nvSpPr>
        <p:spPr>
          <a:xfrm>
            <a:off x="608330" y="608330"/>
            <a:ext cx="5311140" cy="705485"/>
          </a:xfrm>
        </p:spPr>
        <p:txBody>
          <a:bodyPr>
            <a:normAutofit/>
          </a:bodyPr>
          <a:p>
            <a:r>
              <a:rPr altLang="zh-CN" b="0" sz="1800" lang="en-US"/>
              <a:t>            </a:t>
            </a:r>
            <a:endParaRPr altLang="en-US" b="0" sz="2800" lang="zh-CN"/>
          </a:p>
        </p:txBody>
      </p:sp>
      <p:pic>
        <p:nvPicPr>
          <p:cNvPr id="2097159" name="图片 8"/>
          <p:cNvPicPr>
            <a:picLocks noChangeAspect="1"/>
          </p:cNvPicPr>
          <p:nvPr/>
        </p:nvPicPr>
        <p:blipFill>
          <a:blip xmlns:r="http://schemas.openxmlformats.org/officeDocument/2006/relationships" r:embed="rId1">
            <a:alphaModFix amt="60000"/>
          </a:blip>
          <a:stretch>
            <a:fillRect/>
          </a:stretch>
        </p:blipFill>
        <p:spPr>
          <a:xfrm>
            <a:off x="9119870" y="3926840"/>
            <a:ext cx="3224530" cy="2844800"/>
          </a:xfrm>
          <a:prstGeom prst="rect"/>
        </p:spPr>
      </p:pic>
      <p:sp>
        <p:nvSpPr>
          <p:cNvPr id="1048613" name="矩形 1"/>
          <p:cNvSpPr/>
          <p:nvPr/>
        </p:nvSpPr>
        <p:spPr>
          <a:xfrm>
            <a:off x="1242060" y="2829560"/>
            <a:ext cx="9707880" cy="1170940"/>
          </a:xfrm>
          <a:prstGeom prst="rect"/>
          <a:noFill/>
          <a:ln>
            <a:noFill/>
          </a:ln>
        </p:spPr>
        <p:txBody>
          <a:bodyPr anchor="t" rtlCol="0" wrap="none">
            <a:spAutoFit/>
          </a:bodyPr>
          <a:p>
            <a:pPr algn="ctr"/>
            <a:r>
              <a:rPr altLang="en-US" b="1" sz="7200" lang="zh-CN" spc="3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+mj-ea"/>
              </a:rPr>
              <a:t>恳请各位老师批评指正</a:t>
            </a:r>
            <a:endParaRPr altLang="en-US" b="1" sz="7200" lang="zh-CN" spc="3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50" name=""/>
        <p:cNvGrpSpPr/>
        <p:nvPr/>
      </p:nvGrpSpPr>
      <p:grpSpPr>
        <a:xfrm/>
      </p:grpSpPr>
      <p:sp>
        <p:nvSpPr>
          <p:cNvPr id="1048644" name="直角三角形 1"/>
          <p:cNvSpPr/>
          <p:nvPr/>
        </p:nvSpPr>
        <p:spPr>
          <a:xfrm rot="5400000">
            <a:off x="38100" y="-38735"/>
            <a:ext cx="3943985" cy="4020820"/>
          </a:xfrm>
          <a:prstGeom prst="rtTriangle"/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45" name="直角三角形 2"/>
          <p:cNvSpPr/>
          <p:nvPr/>
        </p:nvSpPr>
        <p:spPr>
          <a:xfrm rot="16200000">
            <a:off x="8209280" y="2875280"/>
            <a:ext cx="3943985" cy="4020820"/>
          </a:xfrm>
          <a:prstGeom prst="rtTriangle"/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46" name="直角三角形 3"/>
          <p:cNvSpPr/>
          <p:nvPr/>
        </p:nvSpPr>
        <p:spPr>
          <a:xfrm rot="5400000">
            <a:off x="32385" y="-32385"/>
            <a:ext cx="2219325" cy="2284095"/>
          </a:xfrm>
          <a:prstGeom prst="rtTriangle"/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47" name="直角三角形 4"/>
          <p:cNvSpPr/>
          <p:nvPr/>
        </p:nvSpPr>
        <p:spPr>
          <a:xfrm rot="16200000">
            <a:off x="9940290" y="4606290"/>
            <a:ext cx="2219325" cy="2284095"/>
          </a:xfrm>
          <a:prstGeom prst="rtTriangle"/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48" name="文本框 5"/>
          <p:cNvSpPr txBox="1"/>
          <p:nvPr/>
        </p:nvSpPr>
        <p:spPr>
          <a:xfrm>
            <a:off x="3354070" y="1581785"/>
            <a:ext cx="5861050" cy="1847215"/>
          </a:xfrm>
          <a:prstGeom prst="rect"/>
          <a:noFill/>
        </p:spPr>
        <p:txBody>
          <a:bodyPr rtlCol="0" wrap="square">
            <a:noAutofit/>
          </a:bodyPr>
          <a:p>
            <a:pPr eaLnBrk="1" hangingPunct="1" lvl="0"/>
            <a:r>
              <a:rPr altLang="zh-CN" b="1" dirty="0" sz="12000" lang="en-US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Part </a:t>
            </a:r>
            <a:r>
              <a:rPr altLang="zh-CN" b="1" dirty="0" sz="12000" 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01</a:t>
            </a:r>
            <a:endParaRPr altLang="en-US" sz="12000" lang="zh-CN"/>
          </a:p>
        </p:txBody>
      </p:sp>
      <p:sp>
        <p:nvSpPr>
          <p:cNvPr id="1048649" name="文本框 6"/>
          <p:cNvSpPr txBox="1"/>
          <p:nvPr/>
        </p:nvSpPr>
        <p:spPr>
          <a:xfrm>
            <a:off x="2048510" y="3854450"/>
            <a:ext cx="7648575" cy="1069340"/>
          </a:xfrm>
          <a:prstGeom prst="rect"/>
          <a:noFill/>
        </p:spPr>
        <p:txBody>
          <a:bodyPr anchor="t" rtlCol="0" wrap="square">
            <a:spAutoFit/>
          </a:bodyPr>
          <a:p>
            <a:pPr algn="l" defTabSz="685800" fontAlgn="base" indent="0" lv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zh-CN" b="1" dirty="0" sz="6600" lang="en-US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项 目 背 景 </a:t>
            </a:r>
            <a:r>
              <a:rPr altLang="en-US" b="1" dirty="0" sz="6600" lang="zh-CN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及</a:t>
            </a:r>
            <a:r>
              <a:rPr altLang="zh-CN" b="1" dirty="0" sz="6600" lang="en-US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</a:t>
            </a:r>
            <a:r>
              <a:rPr altLang="en-US" b="1" dirty="0" sz="6600" lang="zh-CN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意</a:t>
            </a:r>
            <a:r>
              <a:rPr altLang="zh-CN" b="1" dirty="0" sz="6600" lang="en-US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</a:t>
            </a:r>
            <a:r>
              <a:rPr altLang="en-US" b="1" dirty="0" sz="6600" lang="zh-CN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义</a:t>
            </a:r>
            <a:endParaRPr altLang="en-US" b="1" dirty="0" sz="6600" lang="zh-CN">
              <a:solidFill>
                <a:srgbClr val="729196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51" name=""/>
        <p:cNvGrpSpPr/>
        <p:nvPr/>
      </p:nvGrpSpPr>
      <p:grpSpPr>
        <a:xfrm/>
      </p:grpSpPr>
      <p:sp>
        <p:nvSpPr>
          <p:cNvPr id="1048650" name="任意多边形 4"/>
          <p:cNvSpPr/>
          <p:nvPr/>
        </p:nvSpPr>
        <p:spPr>
          <a:xfrm>
            <a:off x="6831965" y="255905"/>
            <a:ext cx="4401820" cy="446405"/>
          </a:xfrm>
          <a:custGeom>
            <a:avLst/>
            <a:gdLst>
              <a:gd name="connisteX0" fmla="*/ 0 w 4401820"/>
              <a:gd name="connsiteY0" fmla="*/ 0 h 446405"/>
              <a:gd name="connisteX1" fmla="*/ 3702050 w 4401820"/>
              <a:gd name="connsiteY1" fmla="*/ 0 h 446405"/>
              <a:gd name="connisteX2" fmla="*/ 4290695 w 4401820"/>
              <a:gd name="connsiteY2" fmla="*/ 375285 h 446405"/>
              <a:gd name="connisteX3" fmla="*/ 4401820 w 4401820"/>
              <a:gd name="connsiteY3" fmla="*/ 446405 h 446405"/>
              <a:gd name="connisteX4" fmla="*/ 10160 w 4401820"/>
              <a:gd name="connsiteY4" fmla="*/ 446405 h 446405"/>
              <a:gd name="connisteX5" fmla="*/ 0 w 4401820"/>
              <a:gd name="connsiteY5" fmla="*/ 0 h 4464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4401820" h="446405">
                <a:moveTo>
                  <a:pt x="0" y="0"/>
                </a:moveTo>
                <a:lnTo>
                  <a:pt x="3702050" y="0"/>
                </a:lnTo>
                <a:lnTo>
                  <a:pt x="4290695" y="375285"/>
                </a:lnTo>
                <a:lnTo>
                  <a:pt x="4401820" y="446405"/>
                </a:lnTo>
                <a:lnTo>
                  <a:pt x="10160" y="44640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pic>
        <p:nvPicPr>
          <p:cNvPr id="2097164" name="图片 7" descr="d783758f04d51e63d0642a2a9f16397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xmlns:r="http://schemas.openxmlformats.org/officeDocument/2006/relationships"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1360" y="791845"/>
            <a:ext cx="5120640" cy="3836670"/>
          </a:xfrm>
          <a:prstGeom prst="rect"/>
          <a:solidFill>
            <a:schemeClr val="bg1"/>
          </a:solidFill>
        </p:spPr>
      </p:pic>
      <p:sp>
        <p:nvSpPr>
          <p:cNvPr id="1048651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5460365" cy="705485"/>
          </a:xfrm>
        </p:spPr>
        <p:txBody>
          <a:bodyPr>
            <a:normAutofit/>
          </a:bodyPr>
          <a:p>
            <a:r>
              <a:rPr altLang="zh-CN" lang="en-US"/>
              <a:t>       </a:t>
            </a:r>
            <a:endParaRPr altLang="en-US" lang="zh-CN"/>
          </a:p>
        </p:txBody>
      </p:sp>
      <p:sp>
        <p:nvSpPr>
          <p:cNvPr id="1048652" name="任意多边形 12"/>
          <p:cNvSpPr/>
          <p:nvPr/>
        </p:nvSpPr>
        <p:spPr>
          <a:xfrm>
            <a:off x="8522970" y="2727960"/>
            <a:ext cx="1019810" cy="695960"/>
          </a:xfrm>
          <a:custGeom>
            <a:avLst/>
            <a:gdLst>
              <a:gd name="connisteX0" fmla="*/ 69929 w 1019889"/>
              <a:gd name="connsiteY0" fmla="*/ 243840 h 695960"/>
              <a:gd name="connisteX1" fmla="*/ 69929 w 1019889"/>
              <a:gd name="connsiteY1" fmla="*/ 271780 h 695960"/>
              <a:gd name="connisteX2" fmla="*/ 110569 w 1019889"/>
              <a:gd name="connsiteY2" fmla="*/ 299720 h 695960"/>
              <a:gd name="connisteX3" fmla="*/ 123269 w 1019889"/>
              <a:gd name="connsiteY3" fmla="*/ 314960 h 695960"/>
              <a:gd name="connisteX4" fmla="*/ 135969 w 1019889"/>
              <a:gd name="connsiteY4" fmla="*/ 342900 h 695960"/>
              <a:gd name="connisteX5" fmla="*/ 123269 w 1019889"/>
              <a:gd name="connsiteY5" fmla="*/ 375920 h 695960"/>
              <a:gd name="connisteX6" fmla="*/ 100409 w 1019889"/>
              <a:gd name="connsiteY6" fmla="*/ 391160 h 695960"/>
              <a:gd name="connisteX7" fmla="*/ 95329 w 1019889"/>
              <a:gd name="connsiteY7" fmla="*/ 424180 h 695960"/>
              <a:gd name="connisteX8" fmla="*/ 85169 w 1019889"/>
              <a:gd name="connsiteY8" fmla="*/ 449580 h 695960"/>
              <a:gd name="connisteX9" fmla="*/ 72469 w 1019889"/>
              <a:gd name="connsiteY9" fmla="*/ 457200 h 695960"/>
              <a:gd name="connisteX10" fmla="*/ 44529 w 1019889"/>
              <a:gd name="connsiteY10" fmla="*/ 480060 h 695960"/>
              <a:gd name="connisteX11" fmla="*/ 21669 w 1019889"/>
              <a:gd name="connsiteY11" fmla="*/ 482600 h 695960"/>
              <a:gd name="connisteX12" fmla="*/ 6429 w 1019889"/>
              <a:gd name="connsiteY12" fmla="*/ 502920 h 695960"/>
              <a:gd name="connisteX13" fmla="*/ 1349 w 1019889"/>
              <a:gd name="connsiteY13" fmla="*/ 523240 h 695960"/>
              <a:gd name="connisteX14" fmla="*/ 24209 w 1019889"/>
              <a:gd name="connsiteY14" fmla="*/ 551180 h 695960"/>
              <a:gd name="connisteX15" fmla="*/ 44529 w 1019889"/>
              <a:gd name="connsiteY15" fmla="*/ 556260 h 695960"/>
              <a:gd name="connisteX16" fmla="*/ 85169 w 1019889"/>
              <a:gd name="connsiteY16" fmla="*/ 541020 h 695960"/>
              <a:gd name="connisteX17" fmla="*/ 120729 w 1019889"/>
              <a:gd name="connsiteY17" fmla="*/ 515620 h 695960"/>
              <a:gd name="connisteX18" fmla="*/ 151209 w 1019889"/>
              <a:gd name="connsiteY18" fmla="*/ 518160 h 695960"/>
              <a:gd name="connisteX19" fmla="*/ 181689 w 1019889"/>
              <a:gd name="connsiteY19" fmla="*/ 508000 h 695960"/>
              <a:gd name="connisteX20" fmla="*/ 235029 w 1019889"/>
              <a:gd name="connsiteY20" fmla="*/ 515620 h 695960"/>
              <a:gd name="connisteX21" fmla="*/ 273129 w 1019889"/>
              <a:gd name="connsiteY21" fmla="*/ 533400 h 695960"/>
              <a:gd name="connisteX22" fmla="*/ 290909 w 1019889"/>
              <a:gd name="connsiteY22" fmla="*/ 543560 h 695960"/>
              <a:gd name="connisteX23" fmla="*/ 303609 w 1019889"/>
              <a:gd name="connsiteY23" fmla="*/ 566420 h 695960"/>
              <a:gd name="connisteX24" fmla="*/ 298529 w 1019889"/>
              <a:gd name="connsiteY24" fmla="*/ 599440 h 695960"/>
              <a:gd name="connisteX25" fmla="*/ 293449 w 1019889"/>
              <a:gd name="connsiteY25" fmla="*/ 642620 h 695960"/>
              <a:gd name="connisteX26" fmla="*/ 288369 w 1019889"/>
              <a:gd name="connsiteY26" fmla="*/ 668020 h 695960"/>
              <a:gd name="connisteX27" fmla="*/ 311229 w 1019889"/>
              <a:gd name="connsiteY27" fmla="*/ 668020 h 695960"/>
              <a:gd name="connisteX28" fmla="*/ 349329 w 1019889"/>
              <a:gd name="connsiteY28" fmla="*/ 683260 h 695960"/>
              <a:gd name="connisteX29" fmla="*/ 377269 w 1019889"/>
              <a:gd name="connsiteY29" fmla="*/ 688340 h 695960"/>
              <a:gd name="connisteX30" fmla="*/ 405209 w 1019889"/>
              <a:gd name="connsiteY30" fmla="*/ 683260 h 695960"/>
              <a:gd name="connisteX31" fmla="*/ 430609 w 1019889"/>
              <a:gd name="connsiteY31" fmla="*/ 683260 h 695960"/>
              <a:gd name="connisteX32" fmla="*/ 456009 w 1019889"/>
              <a:gd name="connsiteY32" fmla="*/ 688340 h 695960"/>
              <a:gd name="connisteX33" fmla="*/ 496649 w 1019889"/>
              <a:gd name="connsiteY33" fmla="*/ 685800 h 695960"/>
              <a:gd name="connisteX34" fmla="*/ 534749 w 1019889"/>
              <a:gd name="connsiteY34" fmla="*/ 685800 h 695960"/>
              <a:gd name="connisteX35" fmla="*/ 570309 w 1019889"/>
              <a:gd name="connsiteY35" fmla="*/ 695960 h 695960"/>
              <a:gd name="connisteX36" fmla="*/ 623649 w 1019889"/>
              <a:gd name="connsiteY36" fmla="*/ 685800 h 695960"/>
              <a:gd name="connisteX37" fmla="*/ 643969 w 1019889"/>
              <a:gd name="connsiteY37" fmla="*/ 685800 h 695960"/>
              <a:gd name="connisteX38" fmla="*/ 656669 w 1019889"/>
              <a:gd name="connsiteY38" fmla="*/ 693420 h 695960"/>
              <a:gd name="connisteX39" fmla="*/ 773509 w 1019889"/>
              <a:gd name="connsiteY39" fmla="*/ 690880 h 695960"/>
              <a:gd name="connisteX40" fmla="*/ 831929 w 1019889"/>
              <a:gd name="connsiteY40" fmla="*/ 693420 h 695960"/>
              <a:gd name="connisteX41" fmla="*/ 872569 w 1019889"/>
              <a:gd name="connsiteY41" fmla="*/ 685800 h 695960"/>
              <a:gd name="connisteX42" fmla="*/ 910669 w 1019889"/>
              <a:gd name="connsiteY42" fmla="*/ 688340 h 695960"/>
              <a:gd name="connisteX43" fmla="*/ 938609 w 1019889"/>
              <a:gd name="connsiteY43" fmla="*/ 657860 h 695960"/>
              <a:gd name="connisteX44" fmla="*/ 961469 w 1019889"/>
              <a:gd name="connsiteY44" fmla="*/ 619760 h 695960"/>
              <a:gd name="connisteX45" fmla="*/ 1007189 w 1019889"/>
              <a:gd name="connsiteY45" fmla="*/ 574040 h 695960"/>
              <a:gd name="connisteX46" fmla="*/ 1014809 w 1019889"/>
              <a:gd name="connsiteY46" fmla="*/ 502920 h 695960"/>
              <a:gd name="connisteX47" fmla="*/ 1019889 w 1019889"/>
              <a:gd name="connsiteY47" fmla="*/ 439420 h 695960"/>
              <a:gd name="connisteX48" fmla="*/ 1014809 w 1019889"/>
              <a:gd name="connsiteY48" fmla="*/ 378460 h 695960"/>
              <a:gd name="connisteX49" fmla="*/ 1007189 w 1019889"/>
              <a:gd name="connsiteY49" fmla="*/ 340360 h 695960"/>
              <a:gd name="connisteX50" fmla="*/ 1009729 w 1019889"/>
              <a:gd name="connsiteY50" fmla="*/ 287020 h 695960"/>
              <a:gd name="connisteX51" fmla="*/ 991949 w 1019889"/>
              <a:gd name="connsiteY51" fmla="*/ 254000 h 695960"/>
              <a:gd name="connisteX52" fmla="*/ 974169 w 1019889"/>
              <a:gd name="connsiteY52" fmla="*/ 149860 h 695960"/>
              <a:gd name="connisteX53" fmla="*/ 979249 w 1019889"/>
              <a:gd name="connsiteY53" fmla="*/ 88900 h 695960"/>
              <a:gd name="connisteX54" fmla="*/ 966549 w 1019889"/>
              <a:gd name="connsiteY54" fmla="*/ 38100 h 695960"/>
              <a:gd name="connisteX55" fmla="*/ 961469 w 1019889"/>
              <a:gd name="connsiteY55" fmla="*/ 2540 h 695960"/>
              <a:gd name="connisteX56" fmla="*/ 918289 w 1019889"/>
              <a:gd name="connsiteY56" fmla="*/ 15240 h 695960"/>
              <a:gd name="connisteX57" fmla="*/ 885269 w 1019889"/>
              <a:gd name="connsiteY57" fmla="*/ 15240 h 695960"/>
              <a:gd name="connisteX58" fmla="*/ 859869 w 1019889"/>
              <a:gd name="connsiteY58" fmla="*/ 10160 h 695960"/>
              <a:gd name="connisteX59" fmla="*/ 842089 w 1019889"/>
              <a:gd name="connsiteY59" fmla="*/ 5080 h 695960"/>
              <a:gd name="connisteX60" fmla="*/ 824309 w 1019889"/>
              <a:gd name="connsiteY60" fmla="*/ 5080 h 695960"/>
              <a:gd name="connisteX61" fmla="*/ 814149 w 1019889"/>
              <a:gd name="connsiteY61" fmla="*/ 0 h 6959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</a:cxnLst>
            <a:rect l="l" t="t" r="r" b="b"/>
            <a:pathLst>
              <a:path w="1019889" h="695960">
                <a:moveTo>
                  <a:pt x="69929" y="243840"/>
                </a:moveTo>
                <a:cubicBezTo>
                  <a:pt x="69294" y="248920"/>
                  <a:pt x="61674" y="260350"/>
                  <a:pt x="69929" y="271780"/>
                </a:cubicBezTo>
                <a:cubicBezTo>
                  <a:pt x="78184" y="283210"/>
                  <a:pt x="99774" y="290830"/>
                  <a:pt x="110569" y="299720"/>
                </a:cubicBezTo>
                <a:cubicBezTo>
                  <a:pt x="121364" y="308610"/>
                  <a:pt x="118189" y="306070"/>
                  <a:pt x="123269" y="314960"/>
                </a:cubicBezTo>
                <a:cubicBezTo>
                  <a:pt x="128349" y="323850"/>
                  <a:pt x="135969" y="330835"/>
                  <a:pt x="135969" y="342900"/>
                </a:cubicBezTo>
                <a:cubicBezTo>
                  <a:pt x="135969" y="354965"/>
                  <a:pt x="130254" y="366395"/>
                  <a:pt x="123269" y="375920"/>
                </a:cubicBezTo>
                <a:cubicBezTo>
                  <a:pt x="116284" y="385445"/>
                  <a:pt x="106124" y="381635"/>
                  <a:pt x="100409" y="391160"/>
                </a:cubicBezTo>
                <a:cubicBezTo>
                  <a:pt x="94694" y="400685"/>
                  <a:pt x="98504" y="412750"/>
                  <a:pt x="95329" y="424180"/>
                </a:cubicBezTo>
                <a:cubicBezTo>
                  <a:pt x="92154" y="435610"/>
                  <a:pt x="89614" y="443230"/>
                  <a:pt x="85169" y="449580"/>
                </a:cubicBezTo>
                <a:cubicBezTo>
                  <a:pt x="80724" y="455930"/>
                  <a:pt x="80724" y="450850"/>
                  <a:pt x="72469" y="457200"/>
                </a:cubicBezTo>
                <a:cubicBezTo>
                  <a:pt x="64214" y="463550"/>
                  <a:pt x="54689" y="474980"/>
                  <a:pt x="44529" y="480060"/>
                </a:cubicBezTo>
                <a:cubicBezTo>
                  <a:pt x="34369" y="485140"/>
                  <a:pt x="29289" y="478155"/>
                  <a:pt x="21669" y="482600"/>
                </a:cubicBezTo>
                <a:cubicBezTo>
                  <a:pt x="14049" y="487045"/>
                  <a:pt x="10239" y="494665"/>
                  <a:pt x="6429" y="502920"/>
                </a:cubicBezTo>
                <a:cubicBezTo>
                  <a:pt x="2619" y="511175"/>
                  <a:pt x="-2461" y="513715"/>
                  <a:pt x="1349" y="523240"/>
                </a:cubicBezTo>
                <a:cubicBezTo>
                  <a:pt x="5159" y="532765"/>
                  <a:pt x="15319" y="544830"/>
                  <a:pt x="24209" y="551180"/>
                </a:cubicBezTo>
                <a:cubicBezTo>
                  <a:pt x="33099" y="557530"/>
                  <a:pt x="32464" y="558165"/>
                  <a:pt x="44529" y="556260"/>
                </a:cubicBezTo>
                <a:cubicBezTo>
                  <a:pt x="56594" y="554355"/>
                  <a:pt x="69929" y="549275"/>
                  <a:pt x="85169" y="541020"/>
                </a:cubicBezTo>
                <a:cubicBezTo>
                  <a:pt x="100409" y="532765"/>
                  <a:pt x="107394" y="520065"/>
                  <a:pt x="120729" y="515620"/>
                </a:cubicBezTo>
                <a:cubicBezTo>
                  <a:pt x="134064" y="511175"/>
                  <a:pt x="139144" y="519430"/>
                  <a:pt x="151209" y="518160"/>
                </a:cubicBezTo>
                <a:cubicBezTo>
                  <a:pt x="163274" y="516890"/>
                  <a:pt x="165179" y="508635"/>
                  <a:pt x="181689" y="508000"/>
                </a:cubicBezTo>
                <a:cubicBezTo>
                  <a:pt x="198199" y="507365"/>
                  <a:pt x="216614" y="510540"/>
                  <a:pt x="235029" y="515620"/>
                </a:cubicBezTo>
                <a:cubicBezTo>
                  <a:pt x="253444" y="520700"/>
                  <a:pt x="261699" y="527685"/>
                  <a:pt x="273129" y="533400"/>
                </a:cubicBezTo>
                <a:cubicBezTo>
                  <a:pt x="284559" y="539115"/>
                  <a:pt x="284559" y="537210"/>
                  <a:pt x="290909" y="543560"/>
                </a:cubicBezTo>
                <a:cubicBezTo>
                  <a:pt x="297259" y="549910"/>
                  <a:pt x="302339" y="554990"/>
                  <a:pt x="303609" y="566420"/>
                </a:cubicBezTo>
                <a:cubicBezTo>
                  <a:pt x="304879" y="577850"/>
                  <a:pt x="300434" y="584200"/>
                  <a:pt x="298529" y="599440"/>
                </a:cubicBezTo>
                <a:cubicBezTo>
                  <a:pt x="296624" y="614680"/>
                  <a:pt x="295354" y="628650"/>
                  <a:pt x="293449" y="642620"/>
                </a:cubicBezTo>
                <a:cubicBezTo>
                  <a:pt x="291544" y="656590"/>
                  <a:pt x="284559" y="662940"/>
                  <a:pt x="288369" y="668020"/>
                </a:cubicBezTo>
                <a:cubicBezTo>
                  <a:pt x="292179" y="673100"/>
                  <a:pt x="299164" y="664845"/>
                  <a:pt x="311229" y="668020"/>
                </a:cubicBezTo>
                <a:cubicBezTo>
                  <a:pt x="323294" y="671195"/>
                  <a:pt x="335994" y="679450"/>
                  <a:pt x="349329" y="683260"/>
                </a:cubicBezTo>
                <a:cubicBezTo>
                  <a:pt x="362664" y="687070"/>
                  <a:pt x="365839" y="688340"/>
                  <a:pt x="377269" y="688340"/>
                </a:cubicBezTo>
                <a:cubicBezTo>
                  <a:pt x="388699" y="688340"/>
                  <a:pt x="394414" y="684530"/>
                  <a:pt x="405209" y="683260"/>
                </a:cubicBezTo>
                <a:cubicBezTo>
                  <a:pt x="416004" y="681990"/>
                  <a:pt x="420449" y="681990"/>
                  <a:pt x="430609" y="683260"/>
                </a:cubicBezTo>
                <a:cubicBezTo>
                  <a:pt x="440769" y="684530"/>
                  <a:pt x="442674" y="687705"/>
                  <a:pt x="456009" y="688340"/>
                </a:cubicBezTo>
                <a:cubicBezTo>
                  <a:pt x="469344" y="688975"/>
                  <a:pt x="480774" y="686435"/>
                  <a:pt x="496649" y="685800"/>
                </a:cubicBezTo>
                <a:cubicBezTo>
                  <a:pt x="512524" y="685165"/>
                  <a:pt x="520144" y="683895"/>
                  <a:pt x="534749" y="685800"/>
                </a:cubicBezTo>
                <a:cubicBezTo>
                  <a:pt x="549354" y="687705"/>
                  <a:pt x="552529" y="695960"/>
                  <a:pt x="570309" y="695960"/>
                </a:cubicBezTo>
                <a:cubicBezTo>
                  <a:pt x="588089" y="695960"/>
                  <a:pt x="609044" y="687705"/>
                  <a:pt x="623649" y="685800"/>
                </a:cubicBezTo>
                <a:cubicBezTo>
                  <a:pt x="638254" y="683895"/>
                  <a:pt x="637619" y="684530"/>
                  <a:pt x="643969" y="685800"/>
                </a:cubicBezTo>
                <a:cubicBezTo>
                  <a:pt x="650319" y="687070"/>
                  <a:pt x="630634" y="692150"/>
                  <a:pt x="656669" y="693420"/>
                </a:cubicBezTo>
                <a:cubicBezTo>
                  <a:pt x="682704" y="694690"/>
                  <a:pt x="738584" y="690880"/>
                  <a:pt x="773509" y="690880"/>
                </a:cubicBezTo>
                <a:cubicBezTo>
                  <a:pt x="808434" y="690880"/>
                  <a:pt x="812244" y="694690"/>
                  <a:pt x="831929" y="693420"/>
                </a:cubicBezTo>
                <a:cubicBezTo>
                  <a:pt x="851614" y="692150"/>
                  <a:pt x="856694" y="687070"/>
                  <a:pt x="872569" y="685800"/>
                </a:cubicBezTo>
                <a:cubicBezTo>
                  <a:pt x="888444" y="684530"/>
                  <a:pt x="897334" y="694055"/>
                  <a:pt x="910669" y="688340"/>
                </a:cubicBezTo>
                <a:cubicBezTo>
                  <a:pt x="924004" y="682625"/>
                  <a:pt x="928449" y="671830"/>
                  <a:pt x="938609" y="657860"/>
                </a:cubicBezTo>
                <a:cubicBezTo>
                  <a:pt x="948769" y="643890"/>
                  <a:pt x="947499" y="636270"/>
                  <a:pt x="961469" y="619760"/>
                </a:cubicBezTo>
                <a:cubicBezTo>
                  <a:pt x="975439" y="603250"/>
                  <a:pt x="996394" y="597535"/>
                  <a:pt x="1007189" y="574040"/>
                </a:cubicBezTo>
                <a:cubicBezTo>
                  <a:pt x="1017984" y="550545"/>
                  <a:pt x="1012269" y="529590"/>
                  <a:pt x="1014809" y="502920"/>
                </a:cubicBezTo>
                <a:cubicBezTo>
                  <a:pt x="1017349" y="476250"/>
                  <a:pt x="1019889" y="464185"/>
                  <a:pt x="1019889" y="439420"/>
                </a:cubicBezTo>
                <a:cubicBezTo>
                  <a:pt x="1019889" y="414655"/>
                  <a:pt x="1017349" y="398145"/>
                  <a:pt x="1014809" y="378460"/>
                </a:cubicBezTo>
                <a:cubicBezTo>
                  <a:pt x="1012269" y="358775"/>
                  <a:pt x="1008459" y="358775"/>
                  <a:pt x="1007189" y="340360"/>
                </a:cubicBezTo>
                <a:cubicBezTo>
                  <a:pt x="1005919" y="321945"/>
                  <a:pt x="1012904" y="304165"/>
                  <a:pt x="1009729" y="287020"/>
                </a:cubicBezTo>
                <a:cubicBezTo>
                  <a:pt x="1006554" y="269875"/>
                  <a:pt x="998934" y="281305"/>
                  <a:pt x="991949" y="254000"/>
                </a:cubicBezTo>
                <a:cubicBezTo>
                  <a:pt x="984964" y="226695"/>
                  <a:pt x="976709" y="182880"/>
                  <a:pt x="974169" y="149860"/>
                </a:cubicBezTo>
                <a:cubicBezTo>
                  <a:pt x="971629" y="116840"/>
                  <a:pt x="980519" y="111125"/>
                  <a:pt x="979249" y="88900"/>
                </a:cubicBezTo>
                <a:cubicBezTo>
                  <a:pt x="977979" y="66675"/>
                  <a:pt x="970359" y="55245"/>
                  <a:pt x="966549" y="38100"/>
                </a:cubicBezTo>
                <a:cubicBezTo>
                  <a:pt x="962739" y="20955"/>
                  <a:pt x="970994" y="6985"/>
                  <a:pt x="961469" y="2540"/>
                </a:cubicBezTo>
                <a:cubicBezTo>
                  <a:pt x="951944" y="-1905"/>
                  <a:pt x="933529" y="12700"/>
                  <a:pt x="918289" y="15240"/>
                </a:cubicBezTo>
                <a:cubicBezTo>
                  <a:pt x="903049" y="17780"/>
                  <a:pt x="896699" y="16510"/>
                  <a:pt x="885269" y="15240"/>
                </a:cubicBezTo>
                <a:cubicBezTo>
                  <a:pt x="873839" y="13970"/>
                  <a:pt x="868759" y="12065"/>
                  <a:pt x="859869" y="10160"/>
                </a:cubicBezTo>
                <a:cubicBezTo>
                  <a:pt x="850979" y="8255"/>
                  <a:pt x="849074" y="6350"/>
                  <a:pt x="842089" y="5080"/>
                </a:cubicBezTo>
                <a:cubicBezTo>
                  <a:pt x="835104" y="3810"/>
                  <a:pt x="830024" y="6350"/>
                  <a:pt x="824309" y="5080"/>
                </a:cubicBezTo>
                <a:cubicBezTo>
                  <a:pt x="818594" y="3810"/>
                  <a:pt x="816054" y="1270"/>
                  <a:pt x="814149" y="0"/>
                </a:cubicBezTo>
              </a:path>
            </a:pathLst>
          </a:cu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53" name="任意多边形 13"/>
          <p:cNvSpPr/>
          <p:nvPr/>
        </p:nvSpPr>
        <p:spPr>
          <a:xfrm>
            <a:off x="8587105" y="2717800"/>
            <a:ext cx="749935" cy="266700"/>
          </a:xfrm>
          <a:custGeom>
            <a:avLst/>
            <a:gdLst>
              <a:gd name="connisteX0" fmla="*/ 749705 w 749705"/>
              <a:gd name="connsiteY0" fmla="*/ 12902 h 266902"/>
              <a:gd name="connisteX1" fmla="*/ 721765 w 749705"/>
              <a:gd name="connsiteY1" fmla="*/ 202 h 266902"/>
              <a:gd name="connisteX2" fmla="*/ 688745 w 749705"/>
              <a:gd name="connsiteY2" fmla="*/ 5282 h 266902"/>
              <a:gd name="connisteX3" fmla="*/ 665885 w 749705"/>
              <a:gd name="connsiteY3" fmla="*/ 5282 h 266902"/>
              <a:gd name="connisteX4" fmla="*/ 645565 w 749705"/>
              <a:gd name="connsiteY4" fmla="*/ 17982 h 266902"/>
              <a:gd name="connisteX5" fmla="*/ 607465 w 749705"/>
              <a:gd name="connsiteY5" fmla="*/ 20522 h 266902"/>
              <a:gd name="connisteX6" fmla="*/ 584605 w 749705"/>
              <a:gd name="connsiteY6" fmla="*/ 35762 h 266902"/>
              <a:gd name="connisteX7" fmla="*/ 571905 w 749705"/>
              <a:gd name="connsiteY7" fmla="*/ 45922 h 266902"/>
              <a:gd name="connisteX8" fmla="*/ 518565 w 749705"/>
              <a:gd name="connsiteY8" fmla="*/ 58622 h 266902"/>
              <a:gd name="connisteX9" fmla="*/ 500785 w 749705"/>
              <a:gd name="connsiteY9" fmla="*/ 71322 h 266902"/>
              <a:gd name="connisteX10" fmla="*/ 477925 w 749705"/>
              <a:gd name="connsiteY10" fmla="*/ 51002 h 266902"/>
              <a:gd name="connisteX11" fmla="*/ 449985 w 749705"/>
              <a:gd name="connsiteY11" fmla="*/ 76402 h 266902"/>
              <a:gd name="connisteX12" fmla="*/ 411885 w 749705"/>
              <a:gd name="connsiteY12" fmla="*/ 66242 h 266902"/>
              <a:gd name="connisteX13" fmla="*/ 368705 w 749705"/>
              <a:gd name="connsiteY13" fmla="*/ 58622 h 266902"/>
              <a:gd name="connisteX14" fmla="*/ 348385 w 749705"/>
              <a:gd name="connsiteY14" fmla="*/ 63702 h 266902"/>
              <a:gd name="connisteX15" fmla="*/ 305205 w 749705"/>
              <a:gd name="connsiteY15" fmla="*/ 76402 h 266902"/>
              <a:gd name="connisteX16" fmla="*/ 289965 w 749705"/>
              <a:gd name="connsiteY16" fmla="*/ 106882 h 266902"/>
              <a:gd name="connisteX17" fmla="*/ 256945 w 749705"/>
              <a:gd name="connsiteY17" fmla="*/ 127202 h 266902"/>
              <a:gd name="connisteX18" fmla="*/ 211225 w 749705"/>
              <a:gd name="connsiteY18" fmla="*/ 139902 h 266902"/>
              <a:gd name="connisteX19" fmla="*/ 190905 w 749705"/>
              <a:gd name="connsiteY19" fmla="*/ 165302 h 266902"/>
              <a:gd name="connisteX20" fmla="*/ 160425 w 749705"/>
              <a:gd name="connsiteY20" fmla="*/ 172922 h 266902"/>
              <a:gd name="connisteX21" fmla="*/ 127405 w 749705"/>
              <a:gd name="connsiteY21" fmla="*/ 180542 h 266902"/>
              <a:gd name="connisteX22" fmla="*/ 91845 w 749705"/>
              <a:gd name="connsiteY22" fmla="*/ 208482 h 266902"/>
              <a:gd name="connisteX23" fmla="*/ 63905 w 749705"/>
              <a:gd name="connsiteY23" fmla="*/ 226262 h 266902"/>
              <a:gd name="connisteX24" fmla="*/ 41045 w 749705"/>
              <a:gd name="connsiteY24" fmla="*/ 236422 h 266902"/>
              <a:gd name="connisteX25" fmla="*/ 23265 w 749705"/>
              <a:gd name="connsiteY25" fmla="*/ 241502 h 266902"/>
              <a:gd name="connisteX26" fmla="*/ 2945 w 749705"/>
              <a:gd name="connsiteY26" fmla="*/ 251662 h 266902"/>
              <a:gd name="connisteX27" fmla="*/ 405 w 749705"/>
              <a:gd name="connsiteY27" fmla="*/ 266902 h 26690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</a:cxnLst>
            <a:rect l="l" t="t" r="r" b="b"/>
            <a:pathLst>
              <a:path w="749706" h="266902">
                <a:moveTo>
                  <a:pt x="749706" y="12902"/>
                </a:moveTo>
                <a:cubicBezTo>
                  <a:pt x="744626" y="10362"/>
                  <a:pt x="733831" y="1472"/>
                  <a:pt x="721766" y="202"/>
                </a:cubicBezTo>
                <a:cubicBezTo>
                  <a:pt x="709701" y="-1068"/>
                  <a:pt x="700176" y="4012"/>
                  <a:pt x="688746" y="5282"/>
                </a:cubicBezTo>
                <a:cubicBezTo>
                  <a:pt x="677316" y="6552"/>
                  <a:pt x="674776" y="2742"/>
                  <a:pt x="665886" y="5282"/>
                </a:cubicBezTo>
                <a:cubicBezTo>
                  <a:pt x="656996" y="7822"/>
                  <a:pt x="656996" y="14807"/>
                  <a:pt x="645566" y="17982"/>
                </a:cubicBezTo>
                <a:cubicBezTo>
                  <a:pt x="634136" y="21157"/>
                  <a:pt x="619531" y="16712"/>
                  <a:pt x="607466" y="20522"/>
                </a:cubicBezTo>
                <a:cubicBezTo>
                  <a:pt x="595401" y="24332"/>
                  <a:pt x="591591" y="30682"/>
                  <a:pt x="584606" y="35762"/>
                </a:cubicBezTo>
                <a:cubicBezTo>
                  <a:pt x="577621" y="40842"/>
                  <a:pt x="585241" y="41477"/>
                  <a:pt x="571906" y="45922"/>
                </a:cubicBezTo>
                <a:cubicBezTo>
                  <a:pt x="558571" y="50367"/>
                  <a:pt x="532536" y="53542"/>
                  <a:pt x="518566" y="58622"/>
                </a:cubicBezTo>
                <a:cubicBezTo>
                  <a:pt x="504596" y="63702"/>
                  <a:pt x="509041" y="72592"/>
                  <a:pt x="500786" y="71322"/>
                </a:cubicBezTo>
                <a:cubicBezTo>
                  <a:pt x="492531" y="70052"/>
                  <a:pt x="488086" y="49732"/>
                  <a:pt x="477926" y="51002"/>
                </a:cubicBezTo>
                <a:cubicBezTo>
                  <a:pt x="467766" y="52272"/>
                  <a:pt x="463321" y="73227"/>
                  <a:pt x="449986" y="76402"/>
                </a:cubicBezTo>
                <a:cubicBezTo>
                  <a:pt x="436651" y="79577"/>
                  <a:pt x="428396" y="70052"/>
                  <a:pt x="411886" y="66242"/>
                </a:cubicBezTo>
                <a:cubicBezTo>
                  <a:pt x="395376" y="62432"/>
                  <a:pt x="381406" y="59257"/>
                  <a:pt x="368706" y="58622"/>
                </a:cubicBezTo>
                <a:cubicBezTo>
                  <a:pt x="356006" y="57987"/>
                  <a:pt x="361086" y="59892"/>
                  <a:pt x="348386" y="63702"/>
                </a:cubicBezTo>
                <a:cubicBezTo>
                  <a:pt x="335686" y="67512"/>
                  <a:pt x="316636" y="67512"/>
                  <a:pt x="305206" y="76402"/>
                </a:cubicBezTo>
                <a:cubicBezTo>
                  <a:pt x="293776" y="85292"/>
                  <a:pt x="299491" y="96722"/>
                  <a:pt x="289966" y="106882"/>
                </a:cubicBezTo>
                <a:cubicBezTo>
                  <a:pt x="280441" y="117042"/>
                  <a:pt x="272821" y="120852"/>
                  <a:pt x="256946" y="127202"/>
                </a:cubicBezTo>
                <a:cubicBezTo>
                  <a:pt x="241071" y="133552"/>
                  <a:pt x="224561" y="132282"/>
                  <a:pt x="211226" y="139902"/>
                </a:cubicBezTo>
                <a:cubicBezTo>
                  <a:pt x="197891" y="147522"/>
                  <a:pt x="201066" y="158952"/>
                  <a:pt x="190906" y="165302"/>
                </a:cubicBezTo>
                <a:cubicBezTo>
                  <a:pt x="180746" y="171652"/>
                  <a:pt x="173126" y="169747"/>
                  <a:pt x="160426" y="172922"/>
                </a:cubicBezTo>
                <a:cubicBezTo>
                  <a:pt x="147726" y="176097"/>
                  <a:pt x="141376" y="173557"/>
                  <a:pt x="127406" y="180542"/>
                </a:cubicBezTo>
                <a:cubicBezTo>
                  <a:pt x="113436" y="187527"/>
                  <a:pt x="104546" y="199592"/>
                  <a:pt x="91846" y="208482"/>
                </a:cubicBezTo>
                <a:cubicBezTo>
                  <a:pt x="79146" y="217372"/>
                  <a:pt x="74066" y="220547"/>
                  <a:pt x="63906" y="226262"/>
                </a:cubicBezTo>
                <a:cubicBezTo>
                  <a:pt x="53746" y="231977"/>
                  <a:pt x="49301" y="233247"/>
                  <a:pt x="41046" y="236422"/>
                </a:cubicBezTo>
                <a:cubicBezTo>
                  <a:pt x="32791" y="239597"/>
                  <a:pt x="30886" y="238327"/>
                  <a:pt x="23266" y="241502"/>
                </a:cubicBezTo>
                <a:cubicBezTo>
                  <a:pt x="15646" y="244677"/>
                  <a:pt x="7391" y="246582"/>
                  <a:pt x="2946" y="251662"/>
                </a:cubicBezTo>
                <a:cubicBezTo>
                  <a:pt x="-1499" y="256742"/>
                  <a:pt x="406" y="264362"/>
                  <a:pt x="406" y="266902"/>
                </a:cubicBezTo>
              </a:path>
            </a:pathLst>
          </a:cu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54" name="文本框 22"/>
          <p:cNvSpPr txBox="1"/>
          <p:nvPr/>
        </p:nvSpPr>
        <p:spPr>
          <a:xfrm rot="20820000">
            <a:off x="8816340" y="2992120"/>
            <a:ext cx="500380" cy="168275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sz="500" lang="zh-CN"/>
              <a:t>阿克苏地区</a:t>
            </a:r>
            <a:endParaRPr altLang="en-US" sz="500" lang="zh-CN"/>
          </a:p>
        </p:txBody>
      </p:sp>
      <p:sp>
        <p:nvSpPr>
          <p:cNvPr id="1048655" name="任意多边形 44"/>
          <p:cNvSpPr/>
          <p:nvPr/>
        </p:nvSpPr>
        <p:spPr>
          <a:xfrm>
            <a:off x="8425815" y="3375660"/>
            <a:ext cx="1285875" cy="1196975"/>
          </a:xfrm>
          <a:custGeom>
            <a:avLst/>
            <a:gdLst>
              <a:gd name="connisteX0" fmla="*/ 382960 w 1285694"/>
              <a:gd name="connsiteY0" fmla="*/ 9000 h 1197126"/>
              <a:gd name="connisteX1" fmla="*/ 344860 w 1285694"/>
              <a:gd name="connsiteY1" fmla="*/ 180450 h 1197126"/>
              <a:gd name="connisteX2" fmla="*/ 226750 w 1285694"/>
              <a:gd name="connsiteY2" fmla="*/ 268080 h 1197126"/>
              <a:gd name="connisteX3" fmla="*/ 108640 w 1285694"/>
              <a:gd name="connsiteY3" fmla="*/ 355710 h 1197126"/>
              <a:gd name="connisteX4" fmla="*/ 5770 w 1285694"/>
              <a:gd name="connsiteY4" fmla="*/ 553830 h 1197126"/>
              <a:gd name="connisteX5" fmla="*/ 21010 w 1285694"/>
              <a:gd name="connsiteY5" fmla="*/ 721470 h 1197126"/>
              <a:gd name="connisteX6" fmla="*/ 28630 w 1285694"/>
              <a:gd name="connsiteY6" fmla="*/ 858630 h 1197126"/>
              <a:gd name="connisteX7" fmla="*/ 13390 w 1285694"/>
              <a:gd name="connsiteY7" fmla="*/ 934830 h 1197126"/>
              <a:gd name="connisteX8" fmla="*/ 74350 w 1285694"/>
              <a:gd name="connsiteY8" fmla="*/ 965310 h 1197126"/>
              <a:gd name="connisteX9" fmla="*/ 70540 w 1285694"/>
              <a:gd name="connsiteY9" fmla="*/ 1102470 h 1197126"/>
              <a:gd name="connisteX10" fmla="*/ 142930 w 1285694"/>
              <a:gd name="connsiteY10" fmla="*/ 1148190 h 1197126"/>
              <a:gd name="connisteX11" fmla="*/ 249610 w 1285694"/>
              <a:gd name="connsiteY11" fmla="*/ 1182480 h 1197126"/>
              <a:gd name="connisteX12" fmla="*/ 356290 w 1285694"/>
              <a:gd name="connsiteY12" fmla="*/ 1193910 h 1197126"/>
              <a:gd name="connisteX13" fmla="*/ 367720 w 1285694"/>
              <a:gd name="connsiteY13" fmla="*/ 1136760 h 1197126"/>
              <a:gd name="connisteX14" fmla="*/ 398200 w 1285694"/>
              <a:gd name="connsiteY14" fmla="*/ 1083420 h 1197126"/>
              <a:gd name="connisteX15" fmla="*/ 443920 w 1285694"/>
              <a:gd name="connsiteY15" fmla="*/ 1022460 h 1197126"/>
              <a:gd name="connisteX16" fmla="*/ 470590 w 1285694"/>
              <a:gd name="connsiteY16" fmla="*/ 972930 h 1197126"/>
              <a:gd name="connisteX17" fmla="*/ 584890 w 1285694"/>
              <a:gd name="connsiteY17" fmla="*/ 988170 h 1197126"/>
              <a:gd name="connisteX18" fmla="*/ 664900 w 1285694"/>
              <a:gd name="connsiteY18" fmla="*/ 999600 h 1197126"/>
              <a:gd name="connisteX19" fmla="*/ 729670 w 1285694"/>
              <a:gd name="connsiteY19" fmla="*/ 1003410 h 1197126"/>
              <a:gd name="connisteX20" fmla="*/ 794440 w 1285694"/>
              <a:gd name="connsiteY20" fmla="*/ 953880 h 1197126"/>
              <a:gd name="connisteX21" fmla="*/ 878260 w 1285694"/>
              <a:gd name="connsiteY21" fmla="*/ 896730 h 1197126"/>
              <a:gd name="connisteX22" fmla="*/ 920170 w 1285694"/>
              <a:gd name="connsiteY22" fmla="*/ 965310 h 1197126"/>
              <a:gd name="connisteX23" fmla="*/ 1084000 w 1285694"/>
              <a:gd name="connsiteY23" fmla="*/ 980550 h 1197126"/>
              <a:gd name="connisteX24" fmla="*/ 1186870 w 1285694"/>
              <a:gd name="connsiteY24" fmla="*/ 976740 h 1197126"/>
              <a:gd name="connisteX25" fmla="*/ 1209730 w 1285694"/>
              <a:gd name="connsiteY25" fmla="*/ 942450 h 1197126"/>
              <a:gd name="connisteX26" fmla="*/ 1263070 w 1285694"/>
              <a:gd name="connsiteY26" fmla="*/ 915780 h 1197126"/>
              <a:gd name="connisteX27" fmla="*/ 1282120 w 1285694"/>
              <a:gd name="connsiteY27" fmla="*/ 854820 h 1197126"/>
              <a:gd name="connisteX28" fmla="*/ 1278310 w 1285694"/>
              <a:gd name="connsiteY28" fmla="*/ 809100 h 1197126"/>
              <a:gd name="connisteX29" fmla="*/ 1224970 w 1285694"/>
              <a:gd name="connsiteY29" fmla="*/ 763380 h 1197126"/>
              <a:gd name="connisteX30" fmla="*/ 1186870 w 1285694"/>
              <a:gd name="connsiteY30" fmla="*/ 751950 h 1197126"/>
              <a:gd name="connisteX31" fmla="*/ 1164010 w 1285694"/>
              <a:gd name="connsiteY31" fmla="*/ 694800 h 1197126"/>
              <a:gd name="connisteX32" fmla="*/ 1152580 w 1285694"/>
              <a:gd name="connsiteY32" fmla="*/ 664320 h 1197126"/>
              <a:gd name="connisteX33" fmla="*/ 1110670 w 1285694"/>
              <a:gd name="connsiteY33" fmla="*/ 645270 h 1197126"/>
              <a:gd name="connisteX34" fmla="*/ 1080190 w 1285694"/>
              <a:gd name="connsiteY34" fmla="*/ 610980 h 1197126"/>
              <a:gd name="connisteX35" fmla="*/ 1091620 w 1285694"/>
              <a:gd name="connsiteY35" fmla="*/ 561450 h 1197126"/>
              <a:gd name="connisteX36" fmla="*/ 1091620 w 1285694"/>
              <a:gd name="connsiteY36" fmla="*/ 504300 h 1197126"/>
              <a:gd name="connisteX37" fmla="*/ 1110670 w 1285694"/>
              <a:gd name="connsiteY37" fmla="*/ 462390 h 1197126"/>
              <a:gd name="connisteX38" fmla="*/ 1080190 w 1285694"/>
              <a:gd name="connsiteY38" fmla="*/ 374760 h 1197126"/>
              <a:gd name="connisteX39" fmla="*/ 1023040 w 1285694"/>
              <a:gd name="connsiteY39" fmla="*/ 298560 h 1197126"/>
              <a:gd name="connisteX40" fmla="*/ 992560 w 1285694"/>
              <a:gd name="connsiteY40" fmla="*/ 268080 h 1197126"/>
              <a:gd name="connisteX41" fmla="*/ 1000180 w 1285694"/>
              <a:gd name="connsiteY41" fmla="*/ 58530 h 1197126"/>
              <a:gd name="connisteX42" fmla="*/ 1003990 w 1285694"/>
              <a:gd name="connsiteY42" fmla="*/ 35670 h 1197126"/>
              <a:gd name="connisteX43" fmla="*/ 901120 w 1285694"/>
              <a:gd name="connsiteY43" fmla="*/ 43290 h 1197126"/>
              <a:gd name="connisteX44" fmla="*/ 828730 w 1285694"/>
              <a:gd name="connsiteY44" fmla="*/ 43290 h 1197126"/>
              <a:gd name="connisteX45" fmla="*/ 741100 w 1285694"/>
              <a:gd name="connsiteY45" fmla="*/ 35670 h 1197126"/>
              <a:gd name="connisteX46" fmla="*/ 680140 w 1285694"/>
              <a:gd name="connsiteY46" fmla="*/ 39480 h 1197126"/>
              <a:gd name="connisteX47" fmla="*/ 638230 w 1285694"/>
              <a:gd name="connsiteY47" fmla="*/ 50910 h 1197126"/>
              <a:gd name="connisteX48" fmla="*/ 573460 w 1285694"/>
              <a:gd name="connsiteY48" fmla="*/ 35670 h 1197126"/>
              <a:gd name="connisteX49" fmla="*/ 516310 w 1285694"/>
              <a:gd name="connsiteY49" fmla="*/ 35670 h 1197126"/>
              <a:gd name="connisteX50" fmla="*/ 451540 w 1285694"/>
              <a:gd name="connsiteY50" fmla="*/ 35670 h 1197126"/>
              <a:gd name="connisteX51" fmla="*/ 382960 w 1285694"/>
              <a:gd name="connsiteY51" fmla="*/ 9000 h 119712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</a:cxnLst>
            <a:rect l="l" t="t" r="r" b="b"/>
            <a:pathLst>
              <a:path w="1285695" h="1197126">
                <a:moveTo>
                  <a:pt x="382960" y="9000"/>
                </a:moveTo>
                <a:cubicBezTo>
                  <a:pt x="361370" y="38210"/>
                  <a:pt x="375975" y="128380"/>
                  <a:pt x="344860" y="180450"/>
                </a:cubicBezTo>
                <a:cubicBezTo>
                  <a:pt x="313745" y="232520"/>
                  <a:pt x="273740" y="233155"/>
                  <a:pt x="226750" y="268080"/>
                </a:cubicBezTo>
                <a:cubicBezTo>
                  <a:pt x="179760" y="303005"/>
                  <a:pt x="153090" y="298560"/>
                  <a:pt x="108640" y="355710"/>
                </a:cubicBezTo>
                <a:cubicBezTo>
                  <a:pt x="64190" y="412860"/>
                  <a:pt x="23550" y="480805"/>
                  <a:pt x="5770" y="553830"/>
                </a:cubicBezTo>
                <a:cubicBezTo>
                  <a:pt x="-12010" y="626855"/>
                  <a:pt x="16565" y="660510"/>
                  <a:pt x="21010" y="721470"/>
                </a:cubicBezTo>
                <a:cubicBezTo>
                  <a:pt x="25455" y="782430"/>
                  <a:pt x="29900" y="816085"/>
                  <a:pt x="28630" y="858630"/>
                </a:cubicBezTo>
                <a:cubicBezTo>
                  <a:pt x="27360" y="901175"/>
                  <a:pt x="4500" y="913240"/>
                  <a:pt x="13390" y="934830"/>
                </a:cubicBezTo>
                <a:cubicBezTo>
                  <a:pt x="22280" y="956420"/>
                  <a:pt x="62920" y="931655"/>
                  <a:pt x="74350" y="965310"/>
                </a:cubicBezTo>
                <a:cubicBezTo>
                  <a:pt x="85780" y="998965"/>
                  <a:pt x="56570" y="1065640"/>
                  <a:pt x="70540" y="1102470"/>
                </a:cubicBezTo>
                <a:cubicBezTo>
                  <a:pt x="84510" y="1139300"/>
                  <a:pt x="107370" y="1132315"/>
                  <a:pt x="142930" y="1148190"/>
                </a:cubicBezTo>
                <a:cubicBezTo>
                  <a:pt x="178490" y="1164065"/>
                  <a:pt x="207065" y="1173590"/>
                  <a:pt x="249610" y="1182480"/>
                </a:cubicBezTo>
                <a:cubicBezTo>
                  <a:pt x="292155" y="1191370"/>
                  <a:pt x="332795" y="1202800"/>
                  <a:pt x="356290" y="1193910"/>
                </a:cubicBezTo>
                <a:cubicBezTo>
                  <a:pt x="379785" y="1185020"/>
                  <a:pt x="359465" y="1158985"/>
                  <a:pt x="367720" y="1136760"/>
                </a:cubicBezTo>
                <a:cubicBezTo>
                  <a:pt x="375975" y="1114535"/>
                  <a:pt x="382960" y="1106280"/>
                  <a:pt x="398200" y="1083420"/>
                </a:cubicBezTo>
                <a:cubicBezTo>
                  <a:pt x="413440" y="1060560"/>
                  <a:pt x="429315" y="1044685"/>
                  <a:pt x="443920" y="1022460"/>
                </a:cubicBezTo>
                <a:cubicBezTo>
                  <a:pt x="458525" y="1000235"/>
                  <a:pt x="442650" y="979915"/>
                  <a:pt x="470590" y="972930"/>
                </a:cubicBezTo>
                <a:cubicBezTo>
                  <a:pt x="498530" y="965945"/>
                  <a:pt x="546155" y="983090"/>
                  <a:pt x="584890" y="988170"/>
                </a:cubicBezTo>
                <a:cubicBezTo>
                  <a:pt x="623625" y="993250"/>
                  <a:pt x="635690" y="996425"/>
                  <a:pt x="664900" y="999600"/>
                </a:cubicBezTo>
                <a:cubicBezTo>
                  <a:pt x="694110" y="1002775"/>
                  <a:pt x="703635" y="1012300"/>
                  <a:pt x="729670" y="1003410"/>
                </a:cubicBezTo>
                <a:cubicBezTo>
                  <a:pt x="755705" y="994520"/>
                  <a:pt x="764595" y="975470"/>
                  <a:pt x="794440" y="953880"/>
                </a:cubicBezTo>
                <a:cubicBezTo>
                  <a:pt x="824285" y="932290"/>
                  <a:pt x="852860" y="894190"/>
                  <a:pt x="878260" y="896730"/>
                </a:cubicBezTo>
                <a:cubicBezTo>
                  <a:pt x="903660" y="899270"/>
                  <a:pt x="878895" y="948800"/>
                  <a:pt x="920170" y="965310"/>
                </a:cubicBezTo>
                <a:cubicBezTo>
                  <a:pt x="961445" y="981820"/>
                  <a:pt x="1030660" y="978010"/>
                  <a:pt x="1084000" y="980550"/>
                </a:cubicBezTo>
                <a:cubicBezTo>
                  <a:pt x="1137340" y="983090"/>
                  <a:pt x="1161470" y="984360"/>
                  <a:pt x="1186870" y="976740"/>
                </a:cubicBezTo>
                <a:cubicBezTo>
                  <a:pt x="1212270" y="969120"/>
                  <a:pt x="1194490" y="954515"/>
                  <a:pt x="1209730" y="942450"/>
                </a:cubicBezTo>
                <a:cubicBezTo>
                  <a:pt x="1224970" y="930385"/>
                  <a:pt x="1248465" y="933560"/>
                  <a:pt x="1263070" y="915780"/>
                </a:cubicBezTo>
                <a:cubicBezTo>
                  <a:pt x="1277675" y="898000"/>
                  <a:pt x="1278945" y="876410"/>
                  <a:pt x="1282120" y="854820"/>
                </a:cubicBezTo>
                <a:cubicBezTo>
                  <a:pt x="1285295" y="833230"/>
                  <a:pt x="1289740" y="827515"/>
                  <a:pt x="1278310" y="809100"/>
                </a:cubicBezTo>
                <a:cubicBezTo>
                  <a:pt x="1266880" y="790685"/>
                  <a:pt x="1243385" y="774810"/>
                  <a:pt x="1224970" y="763380"/>
                </a:cubicBezTo>
                <a:cubicBezTo>
                  <a:pt x="1206555" y="751950"/>
                  <a:pt x="1198935" y="765920"/>
                  <a:pt x="1186870" y="751950"/>
                </a:cubicBezTo>
                <a:cubicBezTo>
                  <a:pt x="1174805" y="737980"/>
                  <a:pt x="1170995" y="712580"/>
                  <a:pt x="1164010" y="694800"/>
                </a:cubicBezTo>
                <a:cubicBezTo>
                  <a:pt x="1157025" y="677020"/>
                  <a:pt x="1163375" y="674480"/>
                  <a:pt x="1152580" y="664320"/>
                </a:cubicBezTo>
                <a:cubicBezTo>
                  <a:pt x="1141785" y="654160"/>
                  <a:pt x="1125275" y="656065"/>
                  <a:pt x="1110670" y="645270"/>
                </a:cubicBezTo>
                <a:cubicBezTo>
                  <a:pt x="1096065" y="634475"/>
                  <a:pt x="1084000" y="627490"/>
                  <a:pt x="1080190" y="610980"/>
                </a:cubicBezTo>
                <a:cubicBezTo>
                  <a:pt x="1076380" y="594470"/>
                  <a:pt x="1089080" y="583040"/>
                  <a:pt x="1091620" y="561450"/>
                </a:cubicBezTo>
                <a:cubicBezTo>
                  <a:pt x="1094160" y="539860"/>
                  <a:pt x="1087810" y="523985"/>
                  <a:pt x="1091620" y="504300"/>
                </a:cubicBezTo>
                <a:cubicBezTo>
                  <a:pt x="1095430" y="484615"/>
                  <a:pt x="1113210" y="488425"/>
                  <a:pt x="1110670" y="462390"/>
                </a:cubicBezTo>
                <a:cubicBezTo>
                  <a:pt x="1108130" y="436355"/>
                  <a:pt x="1097970" y="407780"/>
                  <a:pt x="1080190" y="374760"/>
                </a:cubicBezTo>
                <a:cubicBezTo>
                  <a:pt x="1062410" y="341740"/>
                  <a:pt x="1040820" y="320150"/>
                  <a:pt x="1023040" y="298560"/>
                </a:cubicBezTo>
                <a:cubicBezTo>
                  <a:pt x="1005260" y="276970"/>
                  <a:pt x="997005" y="316340"/>
                  <a:pt x="992560" y="268080"/>
                </a:cubicBezTo>
                <a:cubicBezTo>
                  <a:pt x="988115" y="219820"/>
                  <a:pt x="997640" y="104885"/>
                  <a:pt x="1000180" y="58530"/>
                </a:cubicBezTo>
                <a:cubicBezTo>
                  <a:pt x="1002720" y="12175"/>
                  <a:pt x="1023675" y="38845"/>
                  <a:pt x="1003990" y="35670"/>
                </a:cubicBezTo>
                <a:cubicBezTo>
                  <a:pt x="984305" y="32495"/>
                  <a:pt x="936045" y="42020"/>
                  <a:pt x="901120" y="43290"/>
                </a:cubicBezTo>
                <a:cubicBezTo>
                  <a:pt x="866195" y="44560"/>
                  <a:pt x="860480" y="44560"/>
                  <a:pt x="828730" y="43290"/>
                </a:cubicBezTo>
                <a:cubicBezTo>
                  <a:pt x="796980" y="42020"/>
                  <a:pt x="770945" y="36305"/>
                  <a:pt x="741100" y="35670"/>
                </a:cubicBezTo>
                <a:cubicBezTo>
                  <a:pt x="711255" y="35035"/>
                  <a:pt x="700460" y="36305"/>
                  <a:pt x="680140" y="39480"/>
                </a:cubicBezTo>
                <a:cubicBezTo>
                  <a:pt x="659820" y="42655"/>
                  <a:pt x="659820" y="51545"/>
                  <a:pt x="638230" y="50910"/>
                </a:cubicBezTo>
                <a:cubicBezTo>
                  <a:pt x="616640" y="50275"/>
                  <a:pt x="597590" y="38845"/>
                  <a:pt x="573460" y="35670"/>
                </a:cubicBezTo>
                <a:cubicBezTo>
                  <a:pt x="549330" y="32495"/>
                  <a:pt x="540440" y="35670"/>
                  <a:pt x="516310" y="35670"/>
                </a:cubicBezTo>
                <a:cubicBezTo>
                  <a:pt x="492180" y="35670"/>
                  <a:pt x="478210" y="40750"/>
                  <a:pt x="451540" y="35670"/>
                </a:cubicBezTo>
                <a:cubicBezTo>
                  <a:pt x="424870" y="30590"/>
                  <a:pt x="404550" y="-20210"/>
                  <a:pt x="382960" y="9000"/>
                </a:cubicBezTo>
                <a:close/>
              </a:path>
            </a:pathLst>
          </a:cu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56" name="文本框 45"/>
          <p:cNvSpPr txBox="1"/>
          <p:nvPr/>
        </p:nvSpPr>
        <p:spPr>
          <a:xfrm rot="660000">
            <a:off x="8771891" y="3841732"/>
            <a:ext cx="589280" cy="213995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sz="800" lang="zh-CN"/>
              <a:t>和田地区</a:t>
            </a:r>
            <a:endParaRPr altLang="en-US" sz="800" lang="zh-CN"/>
          </a:p>
        </p:txBody>
      </p:sp>
      <p:sp>
        <p:nvSpPr>
          <p:cNvPr id="1048657" name="任意多边形 46"/>
          <p:cNvSpPr/>
          <p:nvPr/>
        </p:nvSpPr>
        <p:spPr>
          <a:xfrm>
            <a:off x="7867650" y="3244850"/>
            <a:ext cx="957580" cy="1089660"/>
          </a:xfrm>
          <a:custGeom>
            <a:avLst/>
            <a:gdLst>
              <a:gd name="connisteX0" fmla="*/ 647709 w 957854"/>
              <a:gd name="connsiteY0" fmla="*/ 234 h 1089960"/>
              <a:gd name="connisteX1" fmla="*/ 571509 w 957854"/>
              <a:gd name="connsiteY1" fmla="*/ 42144 h 1089960"/>
              <a:gd name="connisteX2" fmla="*/ 544839 w 957854"/>
              <a:gd name="connsiteY2" fmla="*/ 76434 h 1089960"/>
              <a:gd name="connisteX3" fmla="*/ 476259 w 957854"/>
              <a:gd name="connsiteY3" fmla="*/ 110724 h 1089960"/>
              <a:gd name="connisteX4" fmla="*/ 396249 w 957854"/>
              <a:gd name="connsiteY4" fmla="*/ 137394 h 1089960"/>
              <a:gd name="connisteX5" fmla="*/ 327669 w 957854"/>
              <a:gd name="connsiteY5" fmla="*/ 145014 h 1089960"/>
              <a:gd name="connisteX6" fmla="*/ 266709 w 957854"/>
              <a:gd name="connsiteY6" fmla="*/ 133584 h 1089960"/>
              <a:gd name="connisteX7" fmla="*/ 213369 w 957854"/>
              <a:gd name="connsiteY7" fmla="*/ 129774 h 1089960"/>
              <a:gd name="connisteX8" fmla="*/ 175269 w 957854"/>
              <a:gd name="connsiteY8" fmla="*/ 198354 h 1089960"/>
              <a:gd name="connisteX9" fmla="*/ 240039 w 957854"/>
              <a:gd name="connsiteY9" fmla="*/ 225024 h 1089960"/>
              <a:gd name="connisteX10" fmla="*/ 293379 w 957854"/>
              <a:gd name="connsiteY10" fmla="*/ 217404 h 1089960"/>
              <a:gd name="connisteX11" fmla="*/ 312429 w 957854"/>
              <a:gd name="connsiteY11" fmla="*/ 232644 h 1089960"/>
              <a:gd name="connisteX12" fmla="*/ 285759 w 957854"/>
              <a:gd name="connsiteY12" fmla="*/ 282174 h 1089960"/>
              <a:gd name="connisteX13" fmla="*/ 342909 w 957854"/>
              <a:gd name="connsiteY13" fmla="*/ 381234 h 1089960"/>
              <a:gd name="connisteX14" fmla="*/ 388629 w 957854"/>
              <a:gd name="connsiteY14" fmla="*/ 446004 h 1089960"/>
              <a:gd name="connisteX15" fmla="*/ 373389 w 957854"/>
              <a:gd name="connsiteY15" fmla="*/ 522204 h 1089960"/>
              <a:gd name="connisteX16" fmla="*/ 320049 w 957854"/>
              <a:gd name="connsiteY16" fmla="*/ 575544 h 1089960"/>
              <a:gd name="connisteX17" fmla="*/ 285759 w 957854"/>
              <a:gd name="connsiteY17" fmla="*/ 541254 h 1089960"/>
              <a:gd name="connisteX18" fmla="*/ 236229 w 957854"/>
              <a:gd name="connsiteY18" fmla="*/ 526014 h 1089960"/>
              <a:gd name="connisteX19" fmla="*/ 186699 w 957854"/>
              <a:gd name="connsiteY19" fmla="*/ 510774 h 1089960"/>
              <a:gd name="connisteX20" fmla="*/ 175269 w 957854"/>
              <a:gd name="connsiteY20" fmla="*/ 484104 h 1089960"/>
              <a:gd name="connisteX21" fmla="*/ 179079 w 957854"/>
              <a:gd name="connsiteY21" fmla="*/ 449814 h 1089960"/>
              <a:gd name="connisteX22" fmla="*/ 95259 w 957854"/>
              <a:gd name="connsiteY22" fmla="*/ 426954 h 1089960"/>
              <a:gd name="connisteX23" fmla="*/ 83829 w 957854"/>
              <a:gd name="connsiteY23" fmla="*/ 476484 h 1089960"/>
              <a:gd name="connisteX24" fmla="*/ 114309 w 957854"/>
              <a:gd name="connsiteY24" fmla="*/ 529824 h 1089960"/>
              <a:gd name="connisteX25" fmla="*/ 95259 w 957854"/>
              <a:gd name="connsiteY25" fmla="*/ 564114 h 1089960"/>
              <a:gd name="connisteX26" fmla="*/ 125739 w 957854"/>
              <a:gd name="connsiteY26" fmla="*/ 628884 h 1089960"/>
              <a:gd name="connisteX27" fmla="*/ 22869 w 957854"/>
              <a:gd name="connsiteY27" fmla="*/ 651744 h 1089960"/>
              <a:gd name="connisteX28" fmla="*/ 3819 w 957854"/>
              <a:gd name="connsiteY28" fmla="*/ 678414 h 1089960"/>
              <a:gd name="connisteX29" fmla="*/ 60969 w 957854"/>
              <a:gd name="connsiteY29" fmla="*/ 705084 h 1089960"/>
              <a:gd name="connisteX30" fmla="*/ 140979 w 957854"/>
              <a:gd name="connsiteY30" fmla="*/ 720324 h 1089960"/>
              <a:gd name="connisteX31" fmla="*/ 179079 w 957854"/>
              <a:gd name="connsiteY31" fmla="*/ 743184 h 1089960"/>
              <a:gd name="connisteX32" fmla="*/ 179079 w 957854"/>
              <a:gd name="connsiteY32" fmla="*/ 777474 h 1089960"/>
              <a:gd name="connisteX33" fmla="*/ 236229 w 957854"/>
              <a:gd name="connsiteY33" fmla="*/ 766044 h 1089960"/>
              <a:gd name="connisteX34" fmla="*/ 274329 w 957854"/>
              <a:gd name="connsiteY34" fmla="*/ 830814 h 1089960"/>
              <a:gd name="connisteX35" fmla="*/ 274329 w 957854"/>
              <a:gd name="connsiteY35" fmla="*/ 907014 h 1089960"/>
              <a:gd name="connisteX36" fmla="*/ 274329 w 957854"/>
              <a:gd name="connsiteY36" fmla="*/ 975594 h 1089960"/>
              <a:gd name="connisteX37" fmla="*/ 320049 w 957854"/>
              <a:gd name="connsiteY37" fmla="*/ 998454 h 1089960"/>
              <a:gd name="connisteX38" fmla="*/ 361959 w 957854"/>
              <a:gd name="connsiteY38" fmla="*/ 990834 h 1089960"/>
              <a:gd name="connisteX39" fmla="*/ 396249 w 957854"/>
              <a:gd name="connsiteY39" fmla="*/ 1021314 h 1089960"/>
              <a:gd name="connisteX40" fmla="*/ 461019 w 957854"/>
              <a:gd name="connsiteY40" fmla="*/ 1047984 h 1089960"/>
              <a:gd name="connisteX41" fmla="*/ 537219 w 957854"/>
              <a:gd name="connsiteY41" fmla="*/ 1082274 h 1089960"/>
              <a:gd name="connisteX42" fmla="*/ 579129 w 957854"/>
              <a:gd name="connsiteY42" fmla="*/ 1086084 h 1089960"/>
              <a:gd name="connisteX43" fmla="*/ 575319 w 957854"/>
              <a:gd name="connsiteY43" fmla="*/ 1047984 h 1089960"/>
              <a:gd name="connisteX44" fmla="*/ 575319 w 957854"/>
              <a:gd name="connsiteY44" fmla="*/ 975594 h 1089960"/>
              <a:gd name="connisteX45" fmla="*/ 582939 w 957854"/>
              <a:gd name="connsiteY45" fmla="*/ 956544 h 1089960"/>
              <a:gd name="connisteX46" fmla="*/ 594369 w 957854"/>
              <a:gd name="connsiteY46" fmla="*/ 880344 h 1089960"/>
              <a:gd name="connisteX47" fmla="*/ 575319 w 957854"/>
              <a:gd name="connsiteY47" fmla="*/ 830814 h 1089960"/>
              <a:gd name="connisteX48" fmla="*/ 548649 w 957854"/>
              <a:gd name="connsiteY48" fmla="*/ 743184 h 1089960"/>
              <a:gd name="connisteX49" fmla="*/ 556269 w 957854"/>
              <a:gd name="connsiteY49" fmla="*/ 693654 h 1089960"/>
              <a:gd name="connisteX50" fmla="*/ 575319 w 957854"/>
              <a:gd name="connsiteY50" fmla="*/ 613644 h 1089960"/>
              <a:gd name="connisteX51" fmla="*/ 655329 w 957854"/>
              <a:gd name="connsiteY51" fmla="*/ 518394 h 1089960"/>
              <a:gd name="connisteX52" fmla="*/ 735339 w 957854"/>
              <a:gd name="connsiteY52" fmla="*/ 430764 h 1089960"/>
              <a:gd name="connisteX53" fmla="*/ 826779 w 957854"/>
              <a:gd name="connsiteY53" fmla="*/ 381234 h 1089960"/>
              <a:gd name="connisteX54" fmla="*/ 906789 w 957854"/>
              <a:gd name="connsiteY54" fmla="*/ 320274 h 1089960"/>
              <a:gd name="connisteX55" fmla="*/ 925839 w 957854"/>
              <a:gd name="connsiteY55" fmla="*/ 217404 h 1089960"/>
              <a:gd name="connisteX56" fmla="*/ 944889 w 957854"/>
              <a:gd name="connsiteY56" fmla="*/ 164064 h 1089960"/>
              <a:gd name="connisteX57" fmla="*/ 944889 w 957854"/>
              <a:gd name="connsiteY57" fmla="*/ 110724 h 1089960"/>
              <a:gd name="connisteX58" fmla="*/ 956319 w 957854"/>
              <a:gd name="connsiteY58" fmla="*/ 45954 h 1089960"/>
              <a:gd name="connisteX59" fmla="*/ 914409 w 957854"/>
              <a:gd name="connsiteY59" fmla="*/ 34524 h 1089960"/>
              <a:gd name="connisteX60" fmla="*/ 849639 w 957854"/>
              <a:gd name="connsiteY60" fmla="*/ 4044 h 1089960"/>
              <a:gd name="connisteX61" fmla="*/ 781059 w 957854"/>
              <a:gd name="connsiteY61" fmla="*/ 11664 h 1089960"/>
              <a:gd name="connisteX62" fmla="*/ 758199 w 957854"/>
              <a:gd name="connsiteY62" fmla="*/ 19284 h 1089960"/>
              <a:gd name="connisteX63" fmla="*/ 720099 w 957854"/>
              <a:gd name="connsiteY63" fmla="*/ 42144 h 1089960"/>
              <a:gd name="connisteX64" fmla="*/ 674379 w 957854"/>
              <a:gd name="connsiteY64" fmla="*/ 57384 h 1089960"/>
              <a:gd name="connisteX65" fmla="*/ 647709 w 957854"/>
              <a:gd name="connsiteY65" fmla="*/ 234 h 10899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</a:cxnLst>
            <a:rect l="l" t="t" r="r" b="b"/>
            <a:pathLst>
              <a:path w="957855" h="1089960">
                <a:moveTo>
                  <a:pt x="647710" y="235"/>
                </a:moveTo>
                <a:cubicBezTo>
                  <a:pt x="627390" y="-2940"/>
                  <a:pt x="591830" y="26905"/>
                  <a:pt x="571510" y="42145"/>
                </a:cubicBezTo>
                <a:cubicBezTo>
                  <a:pt x="551190" y="57385"/>
                  <a:pt x="563890" y="62465"/>
                  <a:pt x="544840" y="76435"/>
                </a:cubicBezTo>
                <a:cubicBezTo>
                  <a:pt x="525790" y="90405"/>
                  <a:pt x="506105" y="98660"/>
                  <a:pt x="476260" y="110725"/>
                </a:cubicBezTo>
                <a:cubicBezTo>
                  <a:pt x="446415" y="122790"/>
                  <a:pt x="426095" y="130410"/>
                  <a:pt x="396250" y="137395"/>
                </a:cubicBezTo>
                <a:cubicBezTo>
                  <a:pt x="366405" y="144380"/>
                  <a:pt x="353705" y="145650"/>
                  <a:pt x="327670" y="145015"/>
                </a:cubicBezTo>
                <a:cubicBezTo>
                  <a:pt x="301635" y="144380"/>
                  <a:pt x="289570" y="136760"/>
                  <a:pt x="266710" y="133585"/>
                </a:cubicBezTo>
                <a:cubicBezTo>
                  <a:pt x="243850" y="130410"/>
                  <a:pt x="231785" y="117075"/>
                  <a:pt x="213370" y="129775"/>
                </a:cubicBezTo>
                <a:cubicBezTo>
                  <a:pt x="194955" y="142475"/>
                  <a:pt x="170190" y="179305"/>
                  <a:pt x="175270" y="198355"/>
                </a:cubicBezTo>
                <a:cubicBezTo>
                  <a:pt x="180350" y="217405"/>
                  <a:pt x="216545" y="221215"/>
                  <a:pt x="240040" y="225025"/>
                </a:cubicBezTo>
                <a:cubicBezTo>
                  <a:pt x="263535" y="228835"/>
                  <a:pt x="278775" y="216135"/>
                  <a:pt x="293380" y="217405"/>
                </a:cubicBezTo>
                <a:cubicBezTo>
                  <a:pt x="307985" y="218675"/>
                  <a:pt x="313700" y="219945"/>
                  <a:pt x="312430" y="232645"/>
                </a:cubicBezTo>
                <a:cubicBezTo>
                  <a:pt x="311160" y="245345"/>
                  <a:pt x="279410" y="252330"/>
                  <a:pt x="285760" y="282175"/>
                </a:cubicBezTo>
                <a:cubicBezTo>
                  <a:pt x="292110" y="312020"/>
                  <a:pt x="322590" y="348215"/>
                  <a:pt x="342910" y="381235"/>
                </a:cubicBezTo>
                <a:cubicBezTo>
                  <a:pt x="363230" y="414255"/>
                  <a:pt x="382280" y="418065"/>
                  <a:pt x="388630" y="446005"/>
                </a:cubicBezTo>
                <a:cubicBezTo>
                  <a:pt x="394980" y="473945"/>
                  <a:pt x="387360" y="496170"/>
                  <a:pt x="373390" y="522205"/>
                </a:cubicBezTo>
                <a:cubicBezTo>
                  <a:pt x="359420" y="548240"/>
                  <a:pt x="337830" y="571735"/>
                  <a:pt x="320050" y="575545"/>
                </a:cubicBezTo>
                <a:cubicBezTo>
                  <a:pt x="302270" y="579355"/>
                  <a:pt x="302270" y="551415"/>
                  <a:pt x="285760" y="541255"/>
                </a:cubicBezTo>
                <a:cubicBezTo>
                  <a:pt x="269250" y="531095"/>
                  <a:pt x="255915" y="532365"/>
                  <a:pt x="236230" y="526015"/>
                </a:cubicBezTo>
                <a:cubicBezTo>
                  <a:pt x="216545" y="519665"/>
                  <a:pt x="198765" y="519030"/>
                  <a:pt x="186700" y="510775"/>
                </a:cubicBezTo>
                <a:cubicBezTo>
                  <a:pt x="174635" y="502520"/>
                  <a:pt x="176540" y="496170"/>
                  <a:pt x="175270" y="484105"/>
                </a:cubicBezTo>
                <a:cubicBezTo>
                  <a:pt x="174000" y="472040"/>
                  <a:pt x="194955" y="461245"/>
                  <a:pt x="179080" y="449815"/>
                </a:cubicBezTo>
                <a:cubicBezTo>
                  <a:pt x="163205" y="438385"/>
                  <a:pt x="114310" y="421875"/>
                  <a:pt x="95260" y="426955"/>
                </a:cubicBezTo>
                <a:cubicBezTo>
                  <a:pt x="76210" y="432035"/>
                  <a:pt x="80020" y="456165"/>
                  <a:pt x="83830" y="476485"/>
                </a:cubicBezTo>
                <a:cubicBezTo>
                  <a:pt x="87640" y="496805"/>
                  <a:pt x="111770" y="512045"/>
                  <a:pt x="114310" y="529825"/>
                </a:cubicBezTo>
                <a:cubicBezTo>
                  <a:pt x="116850" y="547605"/>
                  <a:pt x="92720" y="544430"/>
                  <a:pt x="95260" y="564115"/>
                </a:cubicBezTo>
                <a:cubicBezTo>
                  <a:pt x="97800" y="583800"/>
                  <a:pt x="140345" y="611105"/>
                  <a:pt x="125740" y="628885"/>
                </a:cubicBezTo>
                <a:cubicBezTo>
                  <a:pt x="111135" y="646665"/>
                  <a:pt x="47000" y="641585"/>
                  <a:pt x="22870" y="651745"/>
                </a:cubicBezTo>
                <a:cubicBezTo>
                  <a:pt x="-1260" y="661905"/>
                  <a:pt x="-3800" y="667620"/>
                  <a:pt x="3820" y="678415"/>
                </a:cubicBezTo>
                <a:cubicBezTo>
                  <a:pt x="11440" y="689210"/>
                  <a:pt x="33665" y="696830"/>
                  <a:pt x="60970" y="705085"/>
                </a:cubicBezTo>
                <a:cubicBezTo>
                  <a:pt x="88275" y="713340"/>
                  <a:pt x="117485" y="712705"/>
                  <a:pt x="140980" y="720325"/>
                </a:cubicBezTo>
                <a:cubicBezTo>
                  <a:pt x="164475" y="727945"/>
                  <a:pt x="171460" y="731755"/>
                  <a:pt x="179080" y="743185"/>
                </a:cubicBezTo>
                <a:cubicBezTo>
                  <a:pt x="186700" y="754615"/>
                  <a:pt x="167650" y="773030"/>
                  <a:pt x="179080" y="777475"/>
                </a:cubicBezTo>
                <a:cubicBezTo>
                  <a:pt x="190510" y="781920"/>
                  <a:pt x="217180" y="755250"/>
                  <a:pt x="236230" y="766045"/>
                </a:cubicBezTo>
                <a:cubicBezTo>
                  <a:pt x="255280" y="776840"/>
                  <a:pt x="266710" y="802875"/>
                  <a:pt x="274330" y="830815"/>
                </a:cubicBezTo>
                <a:cubicBezTo>
                  <a:pt x="281950" y="858755"/>
                  <a:pt x="274330" y="877805"/>
                  <a:pt x="274330" y="907015"/>
                </a:cubicBezTo>
                <a:cubicBezTo>
                  <a:pt x="274330" y="936225"/>
                  <a:pt x="265440" y="957180"/>
                  <a:pt x="274330" y="975595"/>
                </a:cubicBezTo>
                <a:cubicBezTo>
                  <a:pt x="283220" y="994010"/>
                  <a:pt x="302270" y="995280"/>
                  <a:pt x="320050" y="998455"/>
                </a:cubicBezTo>
                <a:cubicBezTo>
                  <a:pt x="337830" y="1001630"/>
                  <a:pt x="346720" y="986390"/>
                  <a:pt x="361960" y="990835"/>
                </a:cubicBezTo>
                <a:cubicBezTo>
                  <a:pt x="377200" y="995280"/>
                  <a:pt x="376565" y="1009885"/>
                  <a:pt x="396250" y="1021315"/>
                </a:cubicBezTo>
                <a:cubicBezTo>
                  <a:pt x="415935" y="1032745"/>
                  <a:pt x="433080" y="1035920"/>
                  <a:pt x="461020" y="1047985"/>
                </a:cubicBezTo>
                <a:cubicBezTo>
                  <a:pt x="488960" y="1060050"/>
                  <a:pt x="513725" y="1074655"/>
                  <a:pt x="537220" y="1082275"/>
                </a:cubicBezTo>
                <a:cubicBezTo>
                  <a:pt x="560715" y="1089895"/>
                  <a:pt x="571510" y="1093070"/>
                  <a:pt x="579130" y="1086085"/>
                </a:cubicBezTo>
                <a:cubicBezTo>
                  <a:pt x="586750" y="1079100"/>
                  <a:pt x="575955" y="1070210"/>
                  <a:pt x="575320" y="1047985"/>
                </a:cubicBezTo>
                <a:cubicBezTo>
                  <a:pt x="574685" y="1025760"/>
                  <a:pt x="574050" y="994010"/>
                  <a:pt x="575320" y="975595"/>
                </a:cubicBezTo>
                <a:cubicBezTo>
                  <a:pt x="576590" y="957180"/>
                  <a:pt x="579130" y="975595"/>
                  <a:pt x="582940" y="956545"/>
                </a:cubicBezTo>
                <a:cubicBezTo>
                  <a:pt x="586750" y="937495"/>
                  <a:pt x="595640" y="905745"/>
                  <a:pt x="594370" y="880345"/>
                </a:cubicBezTo>
                <a:cubicBezTo>
                  <a:pt x="593100" y="854945"/>
                  <a:pt x="584210" y="858120"/>
                  <a:pt x="575320" y="830815"/>
                </a:cubicBezTo>
                <a:cubicBezTo>
                  <a:pt x="566430" y="803510"/>
                  <a:pt x="552460" y="770490"/>
                  <a:pt x="548650" y="743185"/>
                </a:cubicBezTo>
                <a:cubicBezTo>
                  <a:pt x="544840" y="715880"/>
                  <a:pt x="551190" y="719690"/>
                  <a:pt x="556270" y="693655"/>
                </a:cubicBezTo>
                <a:cubicBezTo>
                  <a:pt x="561350" y="667620"/>
                  <a:pt x="555635" y="648570"/>
                  <a:pt x="575320" y="613645"/>
                </a:cubicBezTo>
                <a:cubicBezTo>
                  <a:pt x="595005" y="578720"/>
                  <a:pt x="623580" y="555225"/>
                  <a:pt x="655330" y="518395"/>
                </a:cubicBezTo>
                <a:cubicBezTo>
                  <a:pt x="687080" y="481565"/>
                  <a:pt x="701050" y="458070"/>
                  <a:pt x="735340" y="430765"/>
                </a:cubicBezTo>
                <a:cubicBezTo>
                  <a:pt x="769630" y="403460"/>
                  <a:pt x="792490" y="403460"/>
                  <a:pt x="826780" y="381235"/>
                </a:cubicBezTo>
                <a:cubicBezTo>
                  <a:pt x="861070" y="359010"/>
                  <a:pt x="887105" y="353295"/>
                  <a:pt x="906790" y="320275"/>
                </a:cubicBezTo>
                <a:cubicBezTo>
                  <a:pt x="926475" y="287255"/>
                  <a:pt x="918220" y="248520"/>
                  <a:pt x="925840" y="217405"/>
                </a:cubicBezTo>
                <a:cubicBezTo>
                  <a:pt x="933460" y="186290"/>
                  <a:pt x="941080" y="185655"/>
                  <a:pt x="944890" y="164065"/>
                </a:cubicBezTo>
                <a:cubicBezTo>
                  <a:pt x="948700" y="142475"/>
                  <a:pt x="942350" y="134220"/>
                  <a:pt x="944890" y="110725"/>
                </a:cubicBezTo>
                <a:cubicBezTo>
                  <a:pt x="947430" y="87230"/>
                  <a:pt x="962670" y="61195"/>
                  <a:pt x="956320" y="45955"/>
                </a:cubicBezTo>
                <a:cubicBezTo>
                  <a:pt x="949970" y="30715"/>
                  <a:pt x="936000" y="42780"/>
                  <a:pt x="914410" y="34525"/>
                </a:cubicBezTo>
                <a:cubicBezTo>
                  <a:pt x="892820" y="26270"/>
                  <a:pt x="876310" y="8490"/>
                  <a:pt x="849640" y="4045"/>
                </a:cubicBezTo>
                <a:cubicBezTo>
                  <a:pt x="822970" y="-400"/>
                  <a:pt x="799475" y="8490"/>
                  <a:pt x="781060" y="11665"/>
                </a:cubicBezTo>
                <a:cubicBezTo>
                  <a:pt x="762645" y="14840"/>
                  <a:pt x="770265" y="12935"/>
                  <a:pt x="758200" y="19285"/>
                </a:cubicBezTo>
                <a:cubicBezTo>
                  <a:pt x="746135" y="25635"/>
                  <a:pt x="736610" y="34525"/>
                  <a:pt x="720100" y="42145"/>
                </a:cubicBezTo>
                <a:cubicBezTo>
                  <a:pt x="703590" y="49765"/>
                  <a:pt x="688985" y="65640"/>
                  <a:pt x="674380" y="57385"/>
                </a:cubicBezTo>
                <a:cubicBezTo>
                  <a:pt x="659775" y="49130"/>
                  <a:pt x="668030" y="3410"/>
                  <a:pt x="647710" y="235"/>
                </a:cubicBezTo>
                <a:close/>
              </a:path>
            </a:pathLst>
          </a:custGeom>
          <a:gradFill>
            <a:gsLst>
              <a:gs pos="0">
                <a:srgbClr val="56A0B9"/>
              </a:gs>
              <a:gs pos="100000">
                <a:srgbClr val="5DBDC3"/>
              </a:gs>
            </a:gsLst>
            <a:lin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58" name="文本框 47"/>
          <p:cNvSpPr txBox="1"/>
          <p:nvPr/>
        </p:nvSpPr>
        <p:spPr>
          <a:xfrm rot="18000000">
            <a:off x="8077200" y="3595370"/>
            <a:ext cx="538480" cy="198755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sz="700" lang="zh-CN"/>
              <a:t>喀什地区</a:t>
            </a:r>
            <a:endParaRPr altLang="en-US" sz="700" lang="zh-CN"/>
          </a:p>
        </p:txBody>
      </p:sp>
      <p:sp>
        <p:nvSpPr>
          <p:cNvPr id="1048659" name="任意多边形 50"/>
          <p:cNvSpPr/>
          <p:nvPr/>
        </p:nvSpPr>
        <p:spPr>
          <a:xfrm>
            <a:off x="7719695" y="2980690"/>
            <a:ext cx="938530" cy="843280"/>
          </a:xfrm>
          <a:custGeom>
            <a:avLst/>
            <a:gdLst>
              <a:gd name="connisteX0" fmla="*/ 868164 w 938273"/>
              <a:gd name="connsiteY0" fmla="*/ 66 h 843029"/>
              <a:gd name="connisteX1" fmla="*/ 833874 w 938273"/>
              <a:gd name="connsiteY1" fmla="*/ 26736 h 843029"/>
              <a:gd name="connisteX2" fmla="*/ 822444 w 938273"/>
              <a:gd name="connsiteY2" fmla="*/ 53406 h 843029"/>
              <a:gd name="connisteX3" fmla="*/ 780534 w 938273"/>
              <a:gd name="connsiteY3" fmla="*/ 68646 h 843029"/>
              <a:gd name="connisteX4" fmla="*/ 700524 w 938273"/>
              <a:gd name="connsiteY4" fmla="*/ 68646 h 843029"/>
              <a:gd name="connisteX5" fmla="*/ 609084 w 938273"/>
              <a:gd name="connsiteY5" fmla="*/ 87696 h 843029"/>
              <a:gd name="connisteX6" fmla="*/ 567174 w 938273"/>
              <a:gd name="connsiteY6" fmla="*/ 133416 h 843029"/>
              <a:gd name="connisteX7" fmla="*/ 548124 w 938273"/>
              <a:gd name="connsiteY7" fmla="*/ 201996 h 843029"/>
              <a:gd name="connisteX8" fmla="*/ 498594 w 938273"/>
              <a:gd name="connsiteY8" fmla="*/ 205806 h 843029"/>
              <a:gd name="connisteX9" fmla="*/ 479544 w 938273"/>
              <a:gd name="connsiteY9" fmla="*/ 194376 h 843029"/>
              <a:gd name="connisteX10" fmla="*/ 452874 w 938273"/>
              <a:gd name="connsiteY10" fmla="*/ 209616 h 843029"/>
              <a:gd name="connisteX11" fmla="*/ 418584 w 938273"/>
              <a:gd name="connsiteY11" fmla="*/ 156276 h 843029"/>
              <a:gd name="connisteX12" fmla="*/ 361434 w 938273"/>
              <a:gd name="connsiteY12" fmla="*/ 141036 h 843029"/>
              <a:gd name="connisteX13" fmla="*/ 269994 w 938273"/>
              <a:gd name="connsiteY13" fmla="*/ 167706 h 843029"/>
              <a:gd name="connisteX14" fmla="*/ 174744 w 938273"/>
              <a:gd name="connsiteY14" fmla="*/ 228666 h 843029"/>
              <a:gd name="connisteX15" fmla="*/ 117594 w 938273"/>
              <a:gd name="connsiteY15" fmla="*/ 255336 h 843029"/>
              <a:gd name="connisteX16" fmla="*/ 90924 w 938273"/>
              <a:gd name="connsiteY16" fmla="*/ 308676 h 843029"/>
              <a:gd name="connisteX17" fmla="*/ 68064 w 938273"/>
              <a:gd name="connsiteY17" fmla="*/ 350586 h 843029"/>
              <a:gd name="connisteX18" fmla="*/ 22344 w 938273"/>
              <a:gd name="connsiteY18" fmla="*/ 392496 h 843029"/>
              <a:gd name="connisteX19" fmla="*/ 14724 w 938273"/>
              <a:gd name="connsiteY19" fmla="*/ 438216 h 843029"/>
              <a:gd name="connisteX20" fmla="*/ 18534 w 938273"/>
              <a:gd name="connsiteY20" fmla="*/ 491556 h 843029"/>
              <a:gd name="connisteX21" fmla="*/ 3294 w 938273"/>
              <a:gd name="connsiteY21" fmla="*/ 556326 h 843029"/>
              <a:gd name="connisteX22" fmla="*/ 79494 w 938273"/>
              <a:gd name="connsiteY22" fmla="*/ 602046 h 843029"/>
              <a:gd name="connisteX23" fmla="*/ 178554 w 938273"/>
              <a:gd name="connsiteY23" fmla="*/ 613476 h 843029"/>
              <a:gd name="connisteX24" fmla="*/ 235704 w 938273"/>
              <a:gd name="connsiteY24" fmla="*/ 659196 h 843029"/>
              <a:gd name="connisteX25" fmla="*/ 239514 w 938273"/>
              <a:gd name="connsiteY25" fmla="*/ 697296 h 843029"/>
              <a:gd name="connisteX26" fmla="*/ 269994 w 938273"/>
              <a:gd name="connsiteY26" fmla="*/ 685866 h 843029"/>
              <a:gd name="connisteX27" fmla="*/ 308094 w 938273"/>
              <a:gd name="connsiteY27" fmla="*/ 701106 h 843029"/>
              <a:gd name="connisteX28" fmla="*/ 319524 w 938273"/>
              <a:gd name="connsiteY28" fmla="*/ 727776 h 843029"/>
              <a:gd name="connisteX29" fmla="*/ 334764 w 938273"/>
              <a:gd name="connsiteY29" fmla="*/ 769686 h 843029"/>
              <a:gd name="connisteX30" fmla="*/ 414774 w 938273"/>
              <a:gd name="connsiteY30" fmla="*/ 800166 h 843029"/>
              <a:gd name="connisteX31" fmla="*/ 452874 w 938273"/>
              <a:gd name="connsiteY31" fmla="*/ 842076 h 843029"/>
              <a:gd name="connisteX32" fmla="*/ 494784 w 938273"/>
              <a:gd name="connsiteY32" fmla="*/ 819216 h 843029"/>
              <a:gd name="connisteX33" fmla="*/ 536694 w 938273"/>
              <a:gd name="connsiteY33" fmla="*/ 746826 h 843029"/>
              <a:gd name="connisteX34" fmla="*/ 532884 w 938273"/>
              <a:gd name="connsiteY34" fmla="*/ 708726 h 843029"/>
              <a:gd name="connisteX35" fmla="*/ 502404 w 938273"/>
              <a:gd name="connsiteY35" fmla="*/ 663006 h 843029"/>
              <a:gd name="connisteX36" fmla="*/ 471924 w 938273"/>
              <a:gd name="connsiteY36" fmla="*/ 609666 h 843029"/>
              <a:gd name="connisteX37" fmla="*/ 445254 w 938273"/>
              <a:gd name="connsiteY37" fmla="*/ 552516 h 843029"/>
              <a:gd name="connisteX38" fmla="*/ 430014 w 938273"/>
              <a:gd name="connsiteY38" fmla="*/ 518226 h 843029"/>
              <a:gd name="connisteX39" fmla="*/ 456684 w 938273"/>
              <a:gd name="connsiteY39" fmla="*/ 495366 h 843029"/>
              <a:gd name="connisteX40" fmla="*/ 422394 w 938273"/>
              <a:gd name="connsiteY40" fmla="*/ 487746 h 843029"/>
              <a:gd name="connisteX41" fmla="*/ 353814 w 938273"/>
              <a:gd name="connsiteY41" fmla="*/ 480126 h 843029"/>
              <a:gd name="connisteX42" fmla="*/ 315714 w 938273"/>
              <a:gd name="connsiteY42" fmla="*/ 457266 h 843029"/>
              <a:gd name="connisteX43" fmla="*/ 372864 w 938273"/>
              <a:gd name="connsiteY43" fmla="*/ 381066 h 843029"/>
              <a:gd name="connisteX44" fmla="*/ 437634 w 938273"/>
              <a:gd name="connsiteY44" fmla="*/ 400116 h 843029"/>
              <a:gd name="connisteX45" fmla="*/ 567174 w 938273"/>
              <a:gd name="connsiteY45" fmla="*/ 400116 h 843029"/>
              <a:gd name="connisteX46" fmla="*/ 700524 w 938273"/>
              <a:gd name="connsiteY46" fmla="*/ 342966 h 843029"/>
              <a:gd name="connisteX47" fmla="*/ 704334 w 938273"/>
              <a:gd name="connsiteY47" fmla="*/ 308676 h 843029"/>
              <a:gd name="connisteX48" fmla="*/ 795774 w 938273"/>
              <a:gd name="connsiteY48" fmla="*/ 266766 h 843029"/>
              <a:gd name="connisteX49" fmla="*/ 818634 w 938273"/>
              <a:gd name="connsiteY49" fmla="*/ 304866 h 843029"/>
              <a:gd name="connisteX50" fmla="*/ 849114 w 938273"/>
              <a:gd name="connsiteY50" fmla="*/ 320106 h 843029"/>
              <a:gd name="connisteX51" fmla="*/ 818634 w 938273"/>
              <a:gd name="connsiteY51" fmla="*/ 285816 h 843029"/>
              <a:gd name="connisteX52" fmla="*/ 807204 w 938273"/>
              <a:gd name="connsiteY52" fmla="*/ 236286 h 843029"/>
              <a:gd name="connisteX53" fmla="*/ 833874 w 938273"/>
              <a:gd name="connsiteY53" fmla="*/ 217236 h 843029"/>
              <a:gd name="connisteX54" fmla="*/ 879594 w 938273"/>
              <a:gd name="connsiteY54" fmla="*/ 205806 h 843029"/>
              <a:gd name="connisteX55" fmla="*/ 898644 w 938273"/>
              <a:gd name="connsiteY55" fmla="*/ 160086 h 843029"/>
              <a:gd name="connisteX56" fmla="*/ 902454 w 938273"/>
              <a:gd name="connsiteY56" fmla="*/ 133416 h 843029"/>
              <a:gd name="connisteX57" fmla="*/ 936744 w 938273"/>
              <a:gd name="connsiteY57" fmla="*/ 114366 h 843029"/>
              <a:gd name="connisteX58" fmla="*/ 929124 w 938273"/>
              <a:gd name="connsiteY58" fmla="*/ 76266 h 843029"/>
              <a:gd name="connisteX59" fmla="*/ 917694 w 938273"/>
              <a:gd name="connsiteY59" fmla="*/ 49596 h 843029"/>
              <a:gd name="connisteX60" fmla="*/ 891024 w 938273"/>
              <a:gd name="connsiteY60" fmla="*/ 34356 h 843029"/>
              <a:gd name="connisteX61" fmla="*/ 868164 w 938273"/>
              <a:gd name="connsiteY61" fmla="*/ 66 h 84302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</a:cxnLst>
            <a:rect l="l" t="t" r="r" b="b"/>
            <a:pathLst>
              <a:path w="938273" h="843029">
                <a:moveTo>
                  <a:pt x="868165" y="67"/>
                </a:moveTo>
                <a:cubicBezTo>
                  <a:pt x="856735" y="-1203"/>
                  <a:pt x="842765" y="15942"/>
                  <a:pt x="833875" y="26737"/>
                </a:cubicBezTo>
                <a:cubicBezTo>
                  <a:pt x="824985" y="37532"/>
                  <a:pt x="833240" y="45152"/>
                  <a:pt x="822445" y="53407"/>
                </a:cubicBezTo>
                <a:cubicBezTo>
                  <a:pt x="811650" y="61662"/>
                  <a:pt x="804665" y="65472"/>
                  <a:pt x="780535" y="68647"/>
                </a:cubicBezTo>
                <a:cubicBezTo>
                  <a:pt x="756405" y="71822"/>
                  <a:pt x="734815" y="64837"/>
                  <a:pt x="700525" y="68647"/>
                </a:cubicBezTo>
                <a:cubicBezTo>
                  <a:pt x="666235" y="72457"/>
                  <a:pt x="635755" y="74997"/>
                  <a:pt x="609085" y="87697"/>
                </a:cubicBezTo>
                <a:cubicBezTo>
                  <a:pt x="582415" y="100397"/>
                  <a:pt x="579240" y="110557"/>
                  <a:pt x="567175" y="133417"/>
                </a:cubicBezTo>
                <a:cubicBezTo>
                  <a:pt x="555110" y="156277"/>
                  <a:pt x="562095" y="187392"/>
                  <a:pt x="548125" y="201997"/>
                </a:cubicBezTo>
                <a:cubicBezTo>
                  <a:pt x="534155" y="216602"/>
                  <a:pt x="512565" y="207077"/>
                  <a:pt x="498595" y="205807"/>
                </a:cubicBezTo>
                <a:cubicBezTo>
                  <a:pt x="484625" y="204537"/>
                  <a:pt x="488435" y="193742"/>
                  <a:pt x="479545" y="194377"/>
                </a:cubicBezTo>
                <a:cubicBezTo>
                  <a:pt x="470655" y="195012"/>
                  <a:pt x="464940" y="217237"/>
                  <a:pt x="452875" y="209617"/>
                </a:cubicBezTo>
                <a:cubicBezTo>
                  <a:pt x="440810" y="201997"/>
                  <a:pt x="437000" y="170247"/>
                  <a:pt x="418585" y="156277"/>
                </a:cubicBezTo>
                <a:cubicBezTo>
                  <a:pt x="400170" y="142307"/>
                  <a:pt x="391280" y="138497"/>
                  <a:pt x="361435" y="141037"/>
                </a:cubicBezTo>
                <a:cubicBezTo>
                  <a:pt x="331590" y="143577"/>
                  <a:pt x="307460" y="149927"/>
                  <a:pt x="269995" y="167707"/>
                </a:cubicBezTo>
                <a:cubicBezTo>
                  <a:pt x="232530" y="185487"/>
                  <a:pt x="205225" y="210887"/>
                  <a:pt x="174745" y="228667"/>
                </a:cubicBezTo>
                <a:cubicBezTo>
                  <a:pt x="144265" y="246447"/>
                  <a:pt x="134105" y="239462"/>
                  <a:pt x="117595" y="255337"/>
                </a:cubicBezTo>
                <a:cubicBezTo>
                  <a:pt x="101085" y="271212"/>
                  <a:pt x="101085" y="289627"/>
                  <a:pt x="90925" y="308677"/>
                </a:cubicBezTo>
                <a:cubicBezTo>
                  <a:pt x="80765" y="327727"/>
                  <a:pt x="82035" y="334077"/>
                  <a:pt x="68065" y="350587"/>
                </a:cubicBezTo>
                <a:cubicBezTo>
                  <a:pt x="54095" y="367097"/>
                  <a:pt x="33140" y="374717"/>
                  <a:pt x="22345" y="392497"/>
                </a:cubicBezTo>
                <a:cubicBezTo>
                  <a:pt x="11550" y="410277"/>
                  <a:pt x="15360" y="418532"/>
                  <a:pt x="14725" y="438217"/>
                </a:cubicBezTo>
                <a:cubicBezTo>
                  <a:pt x="14090" y="457902"/>
                  <a:pt x="21075" y="468062"/>
                  <a:pt x="18535" y="491557"/>
                </a:cubicBezTo>
                <a:cubicBezTo>
                  <a:pt x="15995" y="515052"/>
                  <a:pt x="-8770" y="534102"/>
                  <a:pt x="3295" y="556327"/>
                </a:cubicBezTo>
                <a:cubicBezTo>
                  <a:pt x="15360" y="578552"/>
                  <a:pt x="44570" y="590617"/>
                  <a:pt x="79495" y="602047"/>
                </a:cubicBezTo>
                <a:cubicBezTo>
                  <a:pt x="114420" y="613477"/>
                  <a:pt x="147440" y="602047"/>
                  <a:pt x="178555" y="613477"/>
                </a:cubicBezTo>
                <a:cubicBezTo>
                  <a:pt x="209670" y="624907"/>
                  <a:pt x="223640" y="642687"/>
                  <a:pt x="235705" y="659197"/>
                </a:cubicBezTo>
                <a:cubicBezTo>
                  <a:pt x="247770" y="675707"/>
                  <a:pt x="232530" y="692217"/>
                  <a:pt x="239515" y="697297"/>
                </a:cubicBezTo>
                <a:cubicBezTo>
                  <a:pt x="246500" y="702377"/>
                  <a:pt x="256025" y="685232"/>
                  <a:pt x="269995" y="685867"/>
                </a:cubicBezTo>
                <a:cubicBezTo>
                  <a:pt x="283965" y="686502"/>
                  <a:pt x="297935" y="692852"/>
                  <a:pt x="308095" y="701107"/>
                </a:cubicBezTo>
                <a:cubicBezTo>
                  <a:pt x="318255" y="709362"/>
                  <a:pt x="314445" y="713807"/>
                  <a:pt x="319525" y="727777"/>
                </a:cubicBezTo>
                <a:cubicBezTo>
                  <a:pt x="324605" y="741747"/>
                  <a:pt x="315715" y="755082"/>
                  <a:pt x="334765" y="769687"/>
                </a:cubicBezTo>
                <a:cubicBezTo>
                  <a:pt x="353815" y="784292"/>
                  <a:pt x="391280" y="785562"/>
                  <a:pt x="414775" y="800167"/>
                </a:cubicBezTo>
                <a:cubicBezTo>
                  <a:pt x="438270" y="814772"/>
                  <a:pt x="437000" y="838267"/>
                  <a:pt x="452875" y="842077"/>
                </a:cubicBezTo>
                <a:cubicBezTo>
                  <a:pt x="468750" y="845887"/>
                  <a:pt x="478275" y="838267"/>
                  <a:pt x="494785" y="819217"/>
                </a:cubicBezTo>
                <a:cubicBezTo>
                  <a:pt x="511295" y="800167"/>
                  <a:pt x="529075" y="769052"/>
                  <a:pt x="536695" y="746827"/>
                </a:cubicBezTo>
                <a:cubicBezTo>
                  <a:pt x="544315" y="724602"/>
                  <a:pt x="539870" y="725237"/>
                  <a:pt x="532885" y="708727"/>
                </a:cubicBezTo>
                <a:cubicBezTo>
                  <a:pt x="525900" y="692217"/>
                  <a:pt x="514470" y="682692"/>
                  <a:pt x="502405" y="663007"/>
                </a:cubicBezTo>
                <a:cubicBezTo>
                  <a:pt x="490340" y="643322"/>
                  <a:pt x="483355" y="631892"/>
                  <a:pt x="471925" y="609667"/>
                </a:cubicBezTo>
                <a:cubicBezTo>
                  <a:pt x="460495" y="587442"/>
                  <a:pt x="453510" y="570932"/>
                  <a:pt x="445255" y="552517"/>
                </a:cubicBezTo>
                <a:cubicBezTo>
                  <a:pt x="437000" y="534102"/>
                  <a:pt x="427475" y="529657"/>
                  <a:pt x="430015" y="518227"/>
                </a:cubicBezTo>
                <a:cubicBezTo>
                  <a:pt x="432555" y="506797"/>
                  <a:pt x="457955" y="501717"/>
                  <a:pt x="456685" y="495367"/>
                </a:cubicBezTo>
                <a:cubicBezTo>
                  <a:pt x="455415" y="489017"/>
                  <a:pt x="442715" y="490922"/>
                  <a:pt x="422395" y="487747"/>
                </a:cubicBezTo>
                <a:cubicBezTo>
                  <a:pt x="402075" y="484572"/>
                  <a:pt x="375405" y="486477"/>
                  <a:pt x="353815" y="480127"/>
                </a:cubicBezTo>
                <a:cubicBezTo>
                  <a:pt x="332225" y="473777"/>
                  <a:pt x="311905" y="476952"/>
                  <a:pt x="315715" y="457267"/>
                </a:cubicBezTo>
                <a:cubicBezTo>
                  <a:pt x="319525" y="437582"/>
                  <a:pt x="348735" y="392497"/>
                  <a:pt x="372865" y="381067"/>
                </a:cubicBezTo>
                <a:cubicBezTo>
                  <a:pt x="396995" y="369637"/>
                  <a:pt x="398900" y="396307"/>
                  <a:pt x="437635" y="400117"/>
                </a:cubicBezTo>
                <a:cubicBezTo>
                  <a:pt x="476370" y="403927"/>
                  <a:pt x="514470" y="411547"/>
                  <a:pt x="567175" y="400117"/>
                </a:cubicBezTo>
                <a:cubicBezTo>
                  <a:pt x="619880" y="388687"/>
                  <a:pt x="673220" y="361382"/>
                  <a:pt x="700525" y="342967"/>
                </a:cubicBezTo>
                <a:cubicBezTo>
                  <a:pt x="727830" y="324552"/>
                  <a:pt x="685285" y="323917"/>
                  <a:pt x="704335" y="308677"/>
                </a:cubicBezTo>
                <a:cubicBezTo>
                  <a:pt x="723385" y="293437"/>
                  <a:pt x="772915" y="267402"/>
                  <a:pt x="795775" y="266767"/>
                </a:cubicBezTo>
                <a:cubicBezTo>
                  <a:pt x="818635" y="266132"/>
                  <a:pt x="807840" y="294072"/>
                  <a:pt x="818635" y="304867"/>
                </a:cubicBezTo>
                <a:cubicBezTo>
                  <a:pt x="829430" y="315662"/>
                  <a:pt x="849115" y="323917"/>
                  <a:pt x="849115" y="320107"/>
                </a:cubicBezTo>
                <a:cubicBezTo>
                  <a:pt x="849115" y="316297"/>
                  <a:pt x="826890" y="302327"/>
                  <a:pt x="818635" y="285817"/>
                </a:cubicBezTo>
                <a:cubicBezTo>
                  <a:pt x="810380" y="269307"/>
                  <a:pt x="804030" y="250257"/>
                  <a:pt x="807205" y="236287"/>
                </a:cubicBezTo>
                <a:cubicBezTo>
                  <a:pt x="810380" y="222317"/>
                  <a:pt x="819270" y="223587"/>
                  <a:pt x="833875" y="217237"/>
                </a:cubicBezTo>
                <a:cubicBezTo>
                  <a:pt x="848480" y="210887"/>
                  <a:pt x="866895" y="217237"/>
                  <a:pt x="879595" y="205807"/>
                </a:cubicBezTo>
                <a:cubicBezTo>
                  <a:pt x="892295" y="194377"/>
                  <a:pt x="894200" y="174692"/>
                  <a:pt x="898645" y="160087"/>
                </a:cubicBezTo>
                <a:cubicBezTo>
                  <a:pt x="903090" y="145482"/>
                  <a:pt x="894835" y="142307"/>
                  <a:pt x="902455" y="133417"/>
                </a:cubicBezTo>
                <a:cubicBezTo>
                  <a:pt x="910075" y="124527"/>
                  <a:pt x="931665" y="125797"/>
                  <a:pt x="936745" y="114367"/>
                </a:cubicBezTo>
                <a:cubicBezTo>
                  <a:pt x="941825" y="102937"/>
                  <a:pt x="932935" y="88967"/>
                  <a:pt x="929125" y="76267"/>
                </a:cubicBezTo>
                <a:cubicBezTo>
                  <a:pt x="925315" y="63567"/>
                  <a:pt x="925315" y="57852"/>
                  <a:pt x="917695" y="49597"/>
                </a:cubicBezTo>
                <a:cubicBezTo>
                  <a:pt x="910075" y="41342"/>
                  <a:pt x="901185" y="44517"/>
                  <a:pt x="891025" y="34357"/>
                </a:cubicBezTo>
                <a:cubicBezTo>
                  <a:pt x="880865" y="24197"/>
                  <a:pt x="879595" y="1337"/>
                  <a:pt x="868165" y="6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60" name="文本框 51"/>
          <p:cNvSpPr txBox="1"/>
          <p:nvPr/>
        </p:nvSpPr>
        <p:spPr>
          <a:xfrm rot="20460000">
            <a:off x="7717871" y="3185038"/>
            <a:ext cx="936000" cy="183515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sz="600" lang="zh-CN"/>
              <a:t>克孜勒苏柯尔孜自治州</a:t>
            </a:r>
            <a:endParaRPr altLang="en-US" sz="600" lang="zh-CN"/>
          </a:p>
        </p:txBody>
      </p:sp>
      <p:sp>
        <p:nvSpPr>
          <p:cNvPr id="1048661" name="文本框 58"/>
          <p:cNvSpPr txBox="1"/>
          <p:nvPr/>
        </p:nvSpPr>
        <p:spPr>
          <a:xfrm>
            <a:off x="1270000" y="4439920"/>
            <a:ext cx="690880" cy="368300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lang="en-US"/>
              <a:t>2010</a:t>
            </a:r>
            <a:endParaRPr altLang="zh-CN" lang="en-US"/>
          </a:p>
        </p:txBody>
      </p:sp>
      <p:sp>
        <p:nvSpPr>
          <p:cNvPr id="1048662" name="文本框 59"/>
          <p:cNvSpPr txBox="1"/>
          <p:nvPr/>
        </p:nvSpPr>
        <p:spPr>
          <a:xfrm>
            <a:off x="2875280" y="3556000"/>
            <a:ext cx="690880" cy="368300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lang="en-US"/>
              <a:t>2020</a:t>
            </a:r>
            <a:endParaRPr altLang="zh-CN" lang="en-US"/>
          </a:p>
        </p:txBody>
      </p:sp>
      <p:sp>
        <p:nvSpPr>
          <p:cNvPr id="1048663" name="文本框 60"/>
          <p:cNvSpPr txBox="1"/>
          <p:nvPr/>
        </p:nvSpPr>
        <p:spPr>
          <a:xfrm>
            <a:off x="4328160" y="4521200"/>
            <a:ext cx="690880" cy="368300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lang="en-US"/>
              <a:t>2010</a:t>
            </a:r>
            <a:endParaRPr altLang="zh-CN" lang="en-US"/>
          </a:p>
        </p:txBody>
      </p:sp>
      <p:sp>
        <p:nvSpPr>
          <p:cNvPr id="1048664" name="文本框 61"/>
          <p:cNvSpPr txBox="1"/>
          <p:nvPr/>
        </p:nvSpPr>
        <p:spPr>
          <a:xfrm>
            <a:off x="6126480" y="3403600"/>
            <a:ext cx="690880" cy="368300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lang="en-US"/>
              <a:t>2020</a:t>
            </a:r>
            <a:endParaRPr altLang="zh-CN" lang="en-US"/>
          </a:p>
        </p:txBody>
      </p:sp>
      <p:sp>
        <p:nvSpPr>
          <p:cNvPr id="1048665" name="文本框 62"/>
          <p:cNvSpPr txBox="1"/>
          <p:nvPr/>
        </p:nvSpPr>
        <p:spPr>
          <a:xfrm>
            <a:off x="1092200" y="5262245"/>
            <a:ext cx="1783080" cy="368300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lang="zh-CN"/>
              <a:t>国内核桃年</a:t>
            </a:r>
            <a:r>
              <a:rPr altLang="en-US" lang="zh-CN"/>
              <a:t>产量</a:t>
            </a:r>
            <a:endParaRPr altLang="en-US" lang="zh-CN"/>
          </a:p>
        </p:txBody>
      </p:sp>
      <p:sp>
        <p:nvSpPr>
          <p:cNvPr id="1048666" name="文本框 64"/>
          <p:cNvSpPr txBox="1"/>
          <p:nvPr/>
        </p:nvSpPr>
        <p:spPr>
          <a:xfrm>
            <a:off x="4285615" y="5262245"/>
            <a:ext cx="1783080" cy="368300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lang="zh-CN"/>
              <a:t>新疆核桃年产</a:t>
            </a:r>
            <a:r>
              <a:rPr altLang="en-US" lang="zh-CN"/>
              <a:t>量</a:t>
            </a:r>
            <a:endParaRPr altLang="en-US" lang="zh-CN"/>
          </a:p>
        </p:txBody>
      </p:sp>
      <p:sp>
        <p:nvSpPr>
          <p:cNvPr id="1048667" name="文本框 23"/>
          <p:cNvSpPr txBox="1"/>
          <p:nvPr/>
        </p:nvSpPr>
        <p:spPr>
          <a:xfrm>
            <a:off x="6774815" y="217805"/>
            <a:ext cx="3580765" cy="521970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sz="2800" lang="en-US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altLang="en-US" sz="2800" lang="zh-CN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rPr>
              <a:t>、</a:t>
            </a:r>
            <a:r>
              <a:rPr altLang="en-US" sz="2800" lang="zh-CN">
                <a:solidFill>
                  <a:schemeClr val="accent1"/>
                </a:solidFill>
              </a:rPr>
              <a:t>选题的背景与意义</a:t>
            </a:r>
            <a:endParaRPr altLang="en-US" sz="2800" lang="zh-CN">
              <a:solidFill>
                <a:schemeClr val="accent1"/>
              </a:solidFill>
            </a:endParaRPr>
          </a:p>
        </p:txBody>
      </p:sp>
      <p:sp>
        <p:nvSpPr>
          <p:cNvPr id="1048668" name="文本框 2"/>
          <p:cNvSpPr txBox="1"/>
          <p:nvPr/>
        </p:nvSpPr>
        <p:spPr>
          <a:xfrm>
            <a:off x="8206740" y="5262245"/>
            <a:ext cx="2468880" cy="368300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lang="zh-CN"/>
              <a:t>新疆核桃种植分布</a:t>
            </a:r>
            <a:r>
              <a:rPr altLang="en-US" lang="zh-CN"/>
              <a:t>区域</a:t>
            </a:r>
            <a:endParaRPr altLang="en-US" lang="zh-CN"/>
          </a:p>
        </p:txBody>
      </p:sp>
      <p:sp>
        <p:nvSpPr>
          <p:cNvPr id="1048669" name="任意多边形 3"/>
          <p:cNvSpPr/>
          <p:nvPr/>
        </p:nvSpPr>
        <p:spPr>
          <a:xfrm>
            <a:off x="1047750" y="2638425"/>
            <a:ext cx="2181225" cy="1471295"/>
          </a:xfrm>
          <a:custGeom>
            <a:avLst/>
            <a:gdLst>
              <a:gd name="connisteX0" fmla="*/ 10160 w 2181225"/>
              <a:gd name="connsiteY0" fmla="*/ 1156335 h 1471295"/>
              <a:gd name="connisteX1" fmla="*/ 0 w 2181225"/>
              <a:gd name="connsiteY1" fmla="*/ 1471295 h 1471295"/>
              <a:gd name="connisteX2" fmla="*/ 2181225 w 2181225"/>
              <a:gd name="connsiteY2" fmla="*/ 1461135 h 1471295"/>
              <a:gd name="connisteX3" fmla="*/ 2171065 w 2181225"/>
              <a:gd name="connsiteY3" fmla="*/ 0 h 1471295"/>
              <a:gd name="connisteX4" fmla="*/ 1400175 w 2181225"/>
              <a:gd name="connsiteY4" fmla="*/ 233680 h 1471295"/>
              <a:gd name="connisteX5" fmla="*/ 699770 w 2181225"/>
              <a:gd name="connsiteY5" fmla="*/ 608965 h 1471295"/>
              <a:gd name="connisteX6" fmla="*/ 10160 w 2181225"/>
              <a:gd name="connsiteY6" fmla="*/ 1156335 h 147129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2181225" h="1471295">
                <a:moveTo>
                  <a:pt x="10160" y="1156335"/>
                </a:moveTo>
                <a:lnTo>
                  <a:pt x="0" y="1471295"/>
                </a:lnTo>
                <a:lnTo>
                  <a:pt x="2181225" y="1461135"/>
                </a:lnTo>
                <a:lnTo>
                  <a:pt x="2171065" y="0"/>
                </a:lnTo>
                <a:lnTo>
                  <a:pt x="1400175" y="233680"/>
                </a:lnTo>
                <a:lnTo>
                  <a:pt x="699770" y="608965"/>
                </a:lnTo>
                <a:lnTo>
                  <a:pt x="10160" y="1156335"/>
                </a:lnTo>
                <a:close/>
              </a:path>
            </a:pathLst>
          </a:custGeom>
          <a:scene3d>
            <a:camera prst="isometricRightUp"/>
            <a:lightRig dir="t" rig="threePt"/>
          </a:scene3d>
          <a:sp3d extrusionH="177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70" name="任意多边形 5"/>
          <p:cNvSpPr/>
          <p:nvPr/>
        </p:nvSpPr>
        <p:spPr>
          <a:xfrm>
            <a:off x="4429760" y="2671445"/>
            <a:ext cx="1988185" cy="1461135"/>
          </a:xfrm>
          <a:custGeom>
            <a:avLst/>
            <a:gdLst>
              <a:gd name="connisteX0" fmla="*/ 10160 w 1988185"/>
              <a:gd name="connsiteY0" fmla="*/ 1217295 h 1461135"/>
              <a:gd name="connisteX1" fmla="*/ 0 w 1988185"/>
              <a:gd name="connsiteY1" fmla="*/ 1461135 h 1461135"/>
              <a:gd name="connisteX2" fmla="*/ 1988185 w 1988185"/>
              <a:gd name="connsiteY2" fmla="*/ 1450975 h 1461135"/>
              <a:gd name="connisteX3" fmla="*/ 1978025 w 1988185"/>
              <a:gd name="connsiteY3" fmla="*/ 0 h 1461135"/>
              <a:gd name="connisteX4" fmla="*/ 1419860 w 1988185"/>
              <a:gd name="connsiteY4" fmla="*/ 395605 h 1461135"/>
              <a:gd name="connisteX5" fmla="*/ 831850 w 1988185"/>
              <a:gd name="connsiteY5" fmla="*/ 720725 h 1461135"/>
              <a:gd name="connisteX6" fmla="*/ 10160 w 1988185"/>
              <a:gd name="connsiteY6" fmla="*/ 1217295 h 146113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1988185" h="1461135">
                <a:moveTo>
                  <a:pt x="10160" y="1217295"/>
                </a:moveTo>
                <a:lnTo>
                  <a:pt x="0" y="1461135"/>
                </a:lnTo>
                <a:lnTo>
                  <a:pt x="1988185" y="1450975"/>
                </a:lnTo>
                <a:lnTo>
                  <a:pt x="1978025" y="0"/>
                </a:lnTo>
                <a:lnTo>
                  <a:pt x="1419860" y="395605"/>
                </a:lnTo>
                <a:lnTo>
                  <a:pt x="831850" y="720725"/>
                </a:lnTo>
                <a:lnTo>
                  <a:pt x="10160" y="1217295"/>
                </a:lnTo>
                <a:close/>
              </a:path>
            </a:pathLst>
          </a:custGeom>
          <a:scene3d>
            <a:camera prst="isometricRightUp"/>
            <a:lightRig dir="t" rig="threePt"/>
          </a:scene3d>
          <a:sp3d extrusionH="177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52" name=""/>
        <p:cNvGrpSpPr/>
        <p:nvPr/>
      </p:nvGrpSpPr>
      <p:grpSpPr>
        <a:xfrm/>
      </p:grpSpPr>
      <p:sp>
        <p:nvSpPr>
          <p:cNvPr id="1048671" name="任意多边形 10"/>
          <p:cNvSpPr/>
          <p:nvPr/>
        </p:nvSpPr>
        <p:spPr>
          <a:xfrm>
            <a:off x="6831965" y="255905"/>
            <a:ext cx="4401820" cy="446405"/>
          </a:xfrm>
          <a:custGeom>
            <a:avLst/>
            <a:gdLst>
              <a:gd name="connisteX0" fmla="*/ 0 w 4401820"/>
              <a:gd name="connsiteY0" fmla="*/ 0 h 446405"/>
              <a:gd name="connisteX1" fmla="*/ 3702050 w 4401820"/>
              <a:gd name="connsiteY1" fmla="*/ 0 h 446405"/>
              <a:gd name="connisteX2" fmla="*/ 4290695 w 4401820"/>
              <a:gd name="connsiteY2" fmla="*/ 375285 h 446405"/>
              <a:gd name="connisteX3" fmla="*/ 4401820 w 4401820"/>
              <a:gd name="connsiteY3" fmla="*/ 446405 h 446405"/>
              <a:gd name="connisteX4" fmla="*/ 10160 w 4401820"/>
              <a:gd name="connsiteY4" fmla="*/ 446405 h 446405"/>
              <a:gd name="connisteX5" fmla="*/ 0 w 4401820"/>
              <a:gd name="connsiteY5" fmla="*/ 0 h 4464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4401820" h="446405">
                <a:moveTo>
                  <a:pt x="0" y="0"/>
                </a:moveTo>
                <a:lnTo>
                  <a:pt x="3702050" y="0"/>
                </a:lnTo>
                <a:lnTo>
                  <a:pt x="4290695" y="375285"/>
                </a:lnTo>
                <a:lnTo>
                  <a:pt x="4401820" y="446405"/>
                </a:lnTo>
                <a:lnTo>
                  <a:pt x="10160" y="44640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pic>
        <p:nvPicPr>
          <p:cNvPr id="2097165" name="图片 9" descr="51b5909cc0ab6a1541f7f7b3b183098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611880" y="2433320"/>
            <a:ext cx="4305935" cy="3602355"/>
          </a:xfrm>
          <a:prstGeom prst="rect"/>
        </p:spPr>
      </p:pic>
      <p:sp>
        <p:nvSpPr>
          <p:cNvPr id="1048672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5482590" cy="705485"/>
          </a:xfrm>
        </p:spPr>
        <p:txBody>
          <a:bodyPr>
            <a:normAutofit/>
          </a:bodyPr>
          <a:p>
            <a:r>
              <a:rPr altLang="zh-CN" lang="en-US"/>
              <a:t>    </a:t>
            </a:r>
            <a:endParaRPr altLang="en-US" lang="zh-CN"/>
          </a:p>
        </p:txBody>
      </p:sp>
      <p:sp>
        <p:nvSpPr>
          <p:cNvPr id="1048673" name="椭圆 3"/>
          <p:cNvSpPr/>
          <p:nvPr/>
        </p:nvSpPr>
        <p:spPr>
          <a:xfrm>
            <a:off x="1757680" y="1986280"/>
            <a:ext cx="914400" cy="914400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74" name="椭圆 4"/>
          <p:cNvSpPr/>
          <p:nvPr/>
        </p:nvSpPr>
        <p:spPr>
          <a:xfrm>
            <a:off x="1757680" y="3429000"/>
            <a:ext cx="914400" cy="914400"/>
          </a:xfrm>
          <a:prstGeom prst="ellipse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75" name="椭圆 5"/>
          <p:cNvSpPr/>
          <p:nvPr/>
        </p:nvSpPr>
        <p:spPr>
          <a:xfrm>
            <a:off x="1778000" y="4881880"/>
            <a:ext cx="914400" cy="914400"/>
          </a:xfrm>
          <a:prstGeom prst="ellipse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76" name="文本框 6"/>
          <p:cNvSpPr txBox="1"/>
          <p:nvPr/>
        </p:nvSpPr>
        <p:spPr>
          <a:xfrm>
            <a:off x="1920240" y="2159000"/>
            <a:ext cx="597535" cy="521970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sz="2800" lang="en-US"/>
              <a:t>Zn</a:t>
            </a:r>
            <a:endParaRPr altLang="zh-CN" sz="2800" lang="en-US"/>
          </a:p>
        </p:txBody>
      </p:sp>
      <p:sp>
        <p:nvSpPr>
          <p:cNvPr id="1048677" name="文本框 7"/>
          <p:cNvSpPr txBox="1"/>
          <p:nvPr/>
        </p:nvSpPr>
        <p:spPr>
          <a:xfrm>
            <a:off x="1876425" y="3630295"/>
            <a:ext cx="676275" cy="521970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sz="2800" lang="en-US"/>
              <a:t>Mn</a:t>
            </a:r>
            <a:endParaRPr altLang="zh-CN" sz="2800" lang="en-US"/>
          </a:p>
        </p:txBody>
      </p:sp>
      <p:sp>
        <p:nvSpPr>
          <p:cNvPr id="1048678" name="文本框 8"/>
          <p:cNvSpPr txBox="1"/>
          <p:nvPr/>
        </p:nvSpPr>
        <p:spPr>
          <a:xfrm>
            <a:off x="1930400" y="5095240"/>
            <a:ext cx="565518" cy="510541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sz="2800" lang="en-US"/>
              <a:t>Fe</a:t>
            </a:r>
            <a:endParaRPr altLang="zh-CN" sz="2800" lang="en-US"/>
          </a:p>
        </p:txBody>
      </p:sp>
      <p:sp>
        <p:nvSpPr>
          <p:cNvPr id="1048679" name="文本框 14"/>
          <p:cNvSpPr txBox="1"/>
          <p:nvPr/>
        </p:nvSpPr>
        <p:spPr>
          <a:xfrm>
            <a:off x="7450455" y="2155190"/>
            <a:ext cx="3027680" cy="521970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sz="2800" lang="zh-CN">
                <a:solidFill>
                  <a:schemeClr val="accent2"/>
                </a:solidFill>
              </a:rPr>
              <a:t>健脑，增强记忆力</a:t>
            </a:r>
            <a:endParaRPr altLang="en-US" sz="2800" lang="zh-CN">
              <a:solidFill>
                <a:schemeClr val="accent2"/>
              </a:solidFill>
            </a:endParaRPr>
          </a:p>
        </p:txBody>
      </p:sp>
      <p:sp>
        <p:nvSpPr>
          <p:cNvPr id="1048680" name="文本框 15"/>
          <p:cNvSpPr txBox="1"/>
          <p:nvPr/>
        </p:nvSpPr>
        <p:spPr>
          <a:xfrm>
            <a:off x="7521575" y="3625215"/>
            <a:ext cx="2316480" cy="521970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sz="2800" lang="zh-CN">
                <a:solidFill>
                  <a:schemeClr val="accent4">
                    <a:lumMod val="75000"/>
                  </a:schemeClr>
                </a:solidFill>
              </a:rPr>
              <a:t>防止细胞老化</a:t>
            </a:r>
            <a:endParaRPr altLang="en-US" sz="2800" lang="zh-CN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48681" name="文本框 16"/>
          <p:cNvSpPr txBox="1"/>
          <p:nvPr/>
        </p:nvSpPr>
        <p:spPr>
          <a:xfrm>
            <a:off x="7521575" y="5095240"/>
            <a:ext cx="3383280" cy="521970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sz="2800" lang="zh-CN">
                <a:solidFill>
                  <a:schemeClr val="accent3">
                    <a:lumMod val="75000"/>
                  </a:schemeClr>
                </a:solidFill>
              </a:rPr>
              <a:t>滋润肌肤，延缓衰老</a:t>
            </a:r>
            <a:endParaRPr altLang="en-US" sz="2800" lang="zh-CN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3145728" name="曲线连接符 17"/>
          <p:cNvCxnSpPr>
            <a:cxnSpLocks/>
          </p:cNvCxnSpPr>
          <p:nvPr/>
        </p:nvCxnSpPr>
        <p:spPr>
          <a:xfrm rot="10800000">
            <a:off x="2814320" y="2423160"/>
            <a:ext cx="1422400" cy="1229360"/>
          </a:xfrm>
          <a:prstGeom prst="curvedConnector3">
            <a:avLst>
              <a:gd name="adj1" fmla="val 49955"/>
            </a:avLst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45729" name="曲线连接符 18"/>
          <p:cNvCxnSpPr>
            <a:cxnSpLocks/>
          </p:cNvCxnSpPr>
          <p:nvPr/>
        </p:nvCxnSpPr>
        <p:spPr>
          <a:xfrm rot="10800000">
            <a:off x="2844800" y="3926840"/>
            <a:ext cx="1341120" cy="233680"/>
          </a:xfrm>
          <a:prstGeom prst="curvedConnector3">
            <a:avLst>
              <a:gd name="adj1" fmla="val 49953"/>
            </a:avLst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45730" name="曲线连接符 19"/>
          <p:cNvCxnSpPr>
            <a:cxnSpLocks/>
          </p:cNvCxnSpPr>
          <p:nvPr/>
        </p:nvCxnSpPr>
        <p:spPr>
          <a:xfrm rot="10800000" flipV="1">
            <a:off x="2875280" y="4597400"/>
            <a:ext cx="1361440" cy="843280"/>
          </a:xfrm>
          <a:prstGeom prst="curvedConnector3">
            <a:avLst>
              <a:gd name="adj1" fmla="val 49953"/>
            </a:avLst>
          </a:prstGeom>
          <a:ln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45731" name="曲线连接符 20"/>
          <p:cNvCxnSpPr>
            <a:cxnSpLocks/>
            <a:endCxn id="1048679" idx="1"/>
          </p:cNvCxnSpPr>
          <p:nvPr/>
        </p:nvCxnSpPr>
        <p:spPr>
          <a:xfrm rot="16200000">
            <a:off x="6337300" y="2509520"/>
            <a:ext cx="1205865" cy="1019175"/>
          </a:xfrm>
          <a:prstGeom prst="curvedConnector2"/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45732" name="曲线连接符 21"/>
          <p:cNvCxnSpPr>
            <a:cxnSpLocks/>
          </p:cNvCxnSpPr>
          <p:nvPr/>
        </p:nvCxnSpPr>
        <p:spPr>
          <a:xfrm flipV="1">
            <a:off x="6543040" y="3947160"/>
            <a:ext cx="873760" cy="203200"/>
          </a:xfrm>
          <a:prstGeom prst="curvedConnector3">
            <a:avLst>
              <a:gd name="adj1" fmla="val 50073"/>
            </a:avLst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45733" name="曲线连接符 22"/>
          <p:cNvCxnSpPr>
            <a:cxnSpLocks/>
            <a:endCxn id="1048681" idx="1"/>
          </p:cNvCxnSpPr>
          <p:nvPr/>
        </p:nvCxnSpPr>
        <p:spPr>
          <a:xfrm>
            <a:off x="6482080" y="4780280"/>
            <a:ext cx="1039495" cy="575945"/>
          </a:xfrm>
          <a:prstGeom prst="curvedConnector3">
            <a:avLst>
              <a:gd name="adj1" fmla="val 50031"/>
            </a:avLst>
          </a:prstGeom>
          <a:ln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48682" name="文本框 23"/>
          <p:cNvSpPr txBox="1"/>
          <p:nvPr/>
        </p:nvSpPr>
        <p:spPr>
          <a:xfrm>
            <a:off x="6774815" y="217805"/>
            <a:ext cx="3580765" cy="521970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sz="2800" lang="en-US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altLang="en-US" sz="2800" lang="zh-CN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rPr>
              <a:t>、</a:t>
            </a:r>
            <a:r>
              <a:rPr altLang="en-US" sz="2800" lang="zh-CN">
                <a:solidFill>
                  <a:schemeClr val="accent1"/>
                </a:solidFill>
              </a:rPr>
              <a:t>选题的背景与意义</a:t>
            </a:r>
            <a:endParaRPr altLang="en-US" sz="2800" lang="zh-CN">
              <a:solidFill>
                <a:schemeClr val="accent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53" name=""/>
        <p:cNvGrpSpPr/>
        <p:nvPr/>
      </p:nvGrpSpPr>
      <p:grpSpPr>
        <a:xfrm/>
      </p:grpSpPr>
      <p:sp>
        <p:nvSpPr>
          <p:cNvPr id="1048683" name="任意多边形 17"/>
          <p:cNvSpPr/>
          <p:nvPr/>
        </p:nvSpPr>
        <p:spPr>
          <a:xfrm>
            <a:off x="6831965" y="255905"/>
            <a:ext cx="4401820" cy="446405"/>
          </a:xfrm>
          <a:custGeom>
            <a:avLst/>
            <a:gdLst>
              <a:gd name="connisteX0" fmla="*/ 0 w 4401820"/>
              <a:gd name="connsiteY0" fmla="*/ 0 h 446405"/>
              <a:gd name="connisteX1" fmla="*/ 3702050 w 4401820"/>
              <a:gd name="connsiteY1" fmla="*/ 0 h 446405"/>
              <a:gd name="connisteX2" fmla="*/ 4290695 w 4401820"/>
              <a:gd name="connsiteY2" fmla="*/ 375285 h 446405"/>
              <a:gd name="connisteX3" fmla="*/ 4401820 w 4401820"/>
              <a:gd name="connsiteY3" fmla="*/ 446405 h 446405"/>
              <a:gd name="connisteX4" fmla="*/ 10160 w 4401820"/>
              <a:gd name="connsiteY4" fmla="*/ 446405 h 446405"/>
              <a:gd name="connisteX5" fmla="*/ 0 w 4401820"/>
              <a:gd name="connsiteY5" fmla="*/ 0 h 4464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4401820" h="446405">
                <a:moveTo>
                  <a:pt x="0" y="0"/>
                </a:moveTo>
                <a:lnTo>
                  <a:pt x="3702050" y="0"/>
                </a:lnTo>
                <a:lnTo>
                  <a:pt x="4290695" y="375285"/>
                </a:lnTo>
                <a:lnTo>
                  <a:pt x="4401820" y="446405"/>
                </a:lnTo>
                <a:lnTo>
                  <a:pt x="10160" y="44640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84" name="矩形 20"/>
          <p:cNvSpPr/>
          <p:nvPr/>
        </p:nvSpPr>
        <p:spPr>
          <a:xfrm>
            <a:off x="9503410" y="2707640"/>
            <a:ext cx="1634490" cy="144145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pic>
        <p:nvPicPr>
          <p:cNvPr id="2097166" name="内容占位符 9" descr="51b5909cc0ab6a1541f7f7b3b183098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484360" y="2058670"/>
            <a:ext cx="1800225" cy="1506855"/>
          </a:xfrm>
          <a:prstGeom prst="rect"/>
        </p:spPr>
      </p:pic>
      <p:sp>
        <p:nvSpPr>
          <p:cNvPr id="1048685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5481955" cy="705485"/>
          </a:xfrm>
        </p:spPr>
        <p:txBody>
          <a:bodyPr>
            <a:normAutofit/>
          </a:bodyPr>
          <a:p>
            <a:r>
              <a:rPr altLang="zh-CN" lang="en-US"/>
              <a:t>        </a:t>
            </a:r>
            <a:endParaRPr altLang="en-US" lang="zh-CN"/>
          </a:p>
        </p:txBody>
      </p:sp>
      <p:pic>
        <p:nvPicPr>
          <p:cNvPr id="2097167" name="内容占位符 9" descr="51b5909cc0ab6a1541f7f7b3b1830984"/>
          <p:cNvPicPr>
            <a:picLocks noChangeAspect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29335" y="1915795"/>
            <a:ext cx="1800225" cy="1506855"/>
          </a:xfrm>
          <a:prstGeom prst="rect"/>
        </p:spPr>
      </p:pic>
      <p:cxnSp>
        <p:nvCxnSpPr>
          <p:cNvPr id="3145734" name="直接箭头连接符 4"/>
          <p:cNvCxnSpPr>
            <a:cxnSpLocks/>
          </p:cNvCxnSpPr>
          <p:nvPr/>
        </p:nvCxnSpPr>
        <p:spPr>
          <a:xfrm flipV="1">
            <a:off x="1256665" y="2018030"/>
            <a:ext cx="0" cy="2140585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5" name="直接箭头连接符 5"/>
          <p:cNvCxnSpPr>
            <a:cxnSpLocks/>
          </p:cNvCxnSpPr>
          <p:nvPr/>
        </p:nvCxnSpPr>
        <p:spPr>
          <a:xfrm flipV="1">
            <a:off x="896620" y="2007870"/>
            <a:ext cx="15240" cy="2140585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6" name="曲线连接符 7"/>
          <p:cNvCxnSpPr>
            <a:cxnSpLocks/>
          </p:cNvCxnSpPr>
          <p:nvPr/>
        </p:nvCxnSpPr>
        <p:spPr>
          <a:xfrm rot="16200000" flipV="1">
            <a:off x="987425" y="3474085"/>
            <a:ext cx="1065530" cy="304165"/>
          </a:xfrm>
          <a:prstGeom prst="curvedConnector3">
            <a:avLst>
              <a:gd name="adj1" fmla="val 7654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7" name="曲线连接符 8"/>
          <p:cNvCxnSpPr>
            <a:cxnSpLocks/>
          </p:cNvCxnSpPr>
          <p:nvPr/>
        </p:nvCxnSpPr>
        <p:spPr>
          <a:xfrm rot="16200000">
            <a:off x="1510030" y="3448685"/>
            <a:ext cx="1085215" cy="375285"/>
          </a:xfrm>
          <a:prstGeom prst="curvedConnector3">
            <a:avLst>
              <a:gd name="adj1" fmla="val 7799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8" name="直接箭头连接符 10"/>
          <p:cNvCxnSpPr>
            <a:cxnSpLocks/>
          </p:cNvCxnSpPr>
          <p:nvPr/>
        </p:nvCxnSpPr>
        <p:spPr>
          <a:xfrm flipV="1">
            <a:off x="2311400" y="1997710"/>
            <a:ext cx="10160" cy="2150745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9" name="直接箭头连接符 11"/>
          <p:cNvCxnSpPr>
            <a:cxnSpLocks/>
          </p:cNvCxnSpPr>
          <p:nvPr/>
        </p:nvCxnSpPr>
        <p:spPr>
          <a:xfrm flipV="1">
            <a:off x="2696845" y="2018030"/>
            <a:ext cx="10160" cy="2130425"/>
          </a:xfrm>
          <a:prstGeom prst="straightConnector1"/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8" name="内容占位符 9" descr="51b5909cc0ab6a1541f7f7b3b183098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983990" y="1977390"/>
            <a:ext cx="1800225" cy="1506855"/>
          </a:xfrm>
          <a:prstGeom prst="rect"/>
        </p:spPr>
      </p:pic>
      <p:pic>
        <p:nvPicPr>
          <p:cNvPr id="2097169" name="内容占位符 9" descr="51b5909cc0ab6a1541f7f7b3b183098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819265" y="1977390"/>
            <a:ext cx="1800225" cy="1506855"/>
          </a:xfrm>
          <a:prstGeom prst="rect"/>
        </p:spPr>
      </p:pic>
      <p:pic>
        <p:nvPicPr>
          <p:cNvPr id="2097170" name="图片 18" descr="637c3a34d0bf23721bfa12a108f86b4f"/>
          <p:cNvPicPr>
            <a:picLocks noChangeAspect="1"/>
          </p:cNvPicPr>
          <p:nvPr/>
        </p:nvPicPr>
        <p:blipFill>
          <a:blip xmlns:r="http://schemas.openxmlformats.org/officeDocument/2006/relationships" r:embed="rId2">
            <a:clrChange>
              <a:clrFrom>
                <a:srgbClr val="ECECEC">
                  <a:alpha val="100000"/>
                </a:srgbClr>
              </a:clrFrom>
              <a:clrTo>
                <a:srgbClr val="ECECE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4040" y="1214120"/>
            <a:ext cx="1365885" cy="1365885"/>
          </a:xfrm>
          <a:prstGeom prst="rect"/>
        </p:spPr>
      </p:pic>
      <p:pic>
        <p:nvPicPr>
          <p:cNvPr id="2097171" name="图片 19" descr="edb092176664b6355b0d20a88cf236c0"/>
          <p:cNvPicPr>
            <a:picLocks noChangeAspect="1"/>
          </p:cNvPicPr>
          <p:nvPr/>
        </p:nvPicPr>
        <p:blipFill>
          <a:blip xmlns:r="http://schemas.openxmlformats.org/officeDocument/2006/relationships"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6665" y="1445260"/>
            <a:ext cx="1200785" cy="903605"/>
          </a:xfrm>
          <a:prstGeom prst="rect"/>
        </p:spPr>
      </p:pic>
      <p:sp>
        <p:nvSpPr>
          <p:cNvPr id="1048686" name="任意多边形 2"/>
          <p:cNvSpPr/>
          <p:nvPr/>
        </p:nvSpPr>
        <p:spPr>
          <a:xfrm>
            <a:off x="9458325" y="2950210"/>
            <a:ext cx="1692910" cy="713740"/>
          </a:xfrm>
          <a:custGeom>
            <a:avLst/>
            <a:gdLst>
              <a:gd name="connisteX0" fmla="*/ 35065 w 1693054"/>
              <a:gd name="connsiteY0" fmla="*/ 82452 h 713990"/>
              <a:gd name="connisteX1" fmla="*/ 511950 w 1693054"/>
              <a:gd name="connsiteY1" fmla="*/ 102772 h 713990"/>
              <a:gd name="connisteX2" fmla="*/ 1039000 w 1693054"/>
              <a:gd name="connsiteY2" fmla="*/ 1807 h 713990"/>
              <a:gd name="connisteX3" fmla="*/ 1262520 w 1693054"/>
              <a:gd name="connsiteY3" fmla="*/ 184052 h 713990"/>
              <a:gd name="connisteX4" fmla="*/ 1505725 w 1693054"/>
              <a:gd name="connsiteY4" fmla="*/ 62132 h 713990"/>
              <a:gd name="connisteX5" fmla="*/ 1668285 w 1693054"/>
              <a:gd name="connsiteY5" fmla="*/ 143412 h 713990"/>
              <a:gd name="connisteX6" fmla="*/ 1688605 w 1693054"/>
              <a:gd name="connsiteY6" fmla="*/ 447577 h 713990"/>
              <a:gd name="connisteX7" fmla="*/ 1658125 w 1693054"/>
              <a:gd name="connsiteY7" fmla="*/ 589817 h 713990"/>
              <a:gd name="connisteX8" fmla="*/ 1566685 w 1693054"/>
              <a:gd name="connsiteY8" fmla="*/ 640617 h 713990"/>
              <a:gd name="connisteX9" fmla="*/ 1313320 w 1693054"/>
              <a:gd name="connsiteY9" fmla="*/ 630457 h 713990"/>
              <a:gd name="connisteX10" fmla="*/ 1110120 w 1693054"/>
              <a:gd name="connsiteY10" fmla="*/ 671097 h 713990"/>
              <a:gd name="connisteX11" fmla="*/ 836435 w 1693054"/>
              <a:gd name="connsiteY11" fmla="*/ 701577 h 713990"/>
              <a:gd name="connisteX12" fmla="*/ 583070 w 1693054"/>
              <a:gd name="connsiteY12" fmla="*/ 711737 h 713990"/>
              <a:gd name="connisteX13" fmla="*/ 278270 w 1693054"/>
              <a:gd name="connsiteY13" fmla="*/ 671097 h 713990"/>
              <a:gd name="connisteX14" fmla="*/ 167145 w 1693054"/>
              <a:gd name="connsiteY14" fmla="*/ 671097 h 713990"/>
              <a:gd name="connisteX15" fmla="*/ 85865 w 1693054"/>
              <a:gd name="connsiteY15" fmla="*/ 620297 h 713990"/>
              <a:gd name="connisteX16" fmla="*/ 4585 w 1693054"/>
              <a:gd name="connsiteY16" fmla="*/ 488217 h 713990"/>
              <a:gd name="connisteX17" fmla="*/ 14745 w 1693054"/>
              <a:gd name="connsiteY17" fmla="*/ 346612 h 713990"/>
              <a:gd name="connisteX18" fmla="*/ 14745 w 1693054"/>
              <a:gd name="connsiteY18" fmla="*/ 214532 h 713990"/>
              <a:gd name="connisteX19" fmla="*/ 85865 w 1693054"/>
              <a:gd name="connsiteY19" fmla="*/ 123092 h 713990"/>
              <a:gd name="connisteX20" fmla="*/ 106185 w 1693054"/>
              <a:gd name="connsiteY20" fmla="*/ 92612 h 713990"/>
              <a:gd name="connisteX21" fmla="*/ 96025 w 1693054"/>
              <a:gd name="connsiteY21" fmla="*/ 82452 h 713990"/>
              <a:gd name="connisteX22" fmla="*/ 35065 w 1693054"/>
              <a:gd name="connsiteY22" fmla="*/ 82452 h 71399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</a:cxnLst>
            <a:rect l="l" t="t" r="r" b="b"/>
            <a:pathLst>
              <a:path w="1693054" h="713990">
                <a:moveTo>
                  <a:pt x="35066" y="82453"/>
                </a:moveTo>
                <a:cubicBezTo>
                  <a:pt x="118251" y="86263"/>
                  <a:pt x="311291" y="118648"/>
                  <a:pt x="511951" y="102773"/>
                </a:cubicBezTo>
                <a:cubicBezTo>
                  <a:pt x="712611" y="86898"/>
                  <a:pt x="889141" y="-14702"/>
                  <a:pt x="1039001" y="1808"/>
                </a:cubicBezTo>
                <a:cubicBezTo>
                  <a:pt x="1188861" y="18318"/>
                  <a:pt x="1169176" y="171988"/>
                  <a:pt x="1262521" y="184053"/>
                </a:cubicBezTo>
                <a:cubicBezTo>
                  <a:pt x="1355866" y="196118"/>
                  <a:pt x="1424446" y="70388"/>
                  <a:pt x="1505726" y="62133"/>
                </a:cubicBezTo>
                <a:cubicBezTo>
                  <a:pt x="1587006" y="53878"/>
                  <a:pt x="1631456" y="66578"/>
                  <a:pt x="1668286" y="143413"/>
                </a:cubicBezTo>
                <a:cubicBezTo>
                  <a:pt x="1705116" y="220248"/>
                  <a:pt x="1690511" y="358043"/>
                  <a:pt x="1688606" y="447578"/>
                </a:cubicBezTo>
                <a:cubicBezTo>
                  <a:pt x="1686701" y="537113"/>
                  <a:pt x="1682256" y="551083"/>
                  <a:pt x="1658126" y="589818"/>
                </a:cubicBezTo>
                <a:cubicBezTo>
                  <a:pt x="1633996" y="628553"/>
                  <a:pt x="1635901" y="632363"/>
                  <a:pt x="1566686" y="640618"/>
                </a:cubicBezTo>
                <a:cubicBezTo>
                  <a:pt x="1497471" y="648873"/>
                  <a:pt x="1404761" y="624108"/>
                  <a:pt x="1313321" y="630458"/>
                </a:cubicBezTo>
                <a:cubicBezTo>
                  <a:pt x="1221881" y="636808"/>
                  <a:pt x="1205371" y="657128"/>
                  <a:pt x="1110121" y="671098"/>
                </a:cubicBezTo>
                <a:cubicBezTo>
                  <a:pt x="1014871" y="685068"/>
                  <a:pt x="941846" y="693323"/>
                  <a:pt x="836436" y="701578"/>
                </a:cubicBezTo>
                <a:cubicBezTo>
                  <a:pt x="731026" y="709833"/>
                  <a:pt x="694831" y="718088"/>
                  <a:pt x="583071" y="711738"/>
                </a:cubicBezTo>
                <a:cubicBezTo>
                  <a:pt x="471311" y="705388"/>
                  <a:pt x="361456" y="679353"/>
                  <a:pt x="278271" y="671098"/>
                </a:cubicBezTo>
                <a:cubicBezTo>
                  <a:pt x="195086" y="662843"/>
                  <a:pt x="205881" y="681258"/>
                  <a:pt x="167146" y="671098"/>
                </a:cubicBezTo>
                <a:cubicBezTo>
                  <a:pt x="128411" y="660938"/>
                  <a:pt x="118251" y="657128"/>
                  <a:pt x="85866" y="620298"/>
                </a:cubicBezTo>
                <a:cubicBezTo>
                  <a:pt x="53481" y="583468"/>
                  <a:pt x="18556" y="542828"/>
                  <a:pt x="4586" y="488218"/>
                </a:cubicBezTo>
                <a:cubicBezTo>
                  <a:pt x="-9384" y="433608"/>
                  <a:pt x="12841" y="401223"/>
                  <a:pt x="14746" y="346613"/>
                </a:cubicBezTo>
                <a:cubicBezTo>
                  <a:pt x="16651" y="292003"/>
                  <a:pt x="776" y="258983"/>
                  <a:pt x="14746" y="214533"/>
                </a:cubicBezTo>
                <a:cubicBezTo>
                  <a:pt x="28716" y="170083"/>
                  <a:pt x="67451" y="147223"/>
                  <a:pt x="85866" y="123093"/>
                </a:cubicBezTo>
                <a:cubicBezTo>
                  <a:pt x="104281" y="98963"/>
                  <a:pt x="104281" y="100868"/>
                  <a:pt x="106186" y="92613"/>
                </a:cubicBezTo>
                <a:cubicBezTo>
                  <a:pt x="108091" y="84358"/>
                  <a:pt x="109996" y="84358"/>
                  <a:pt x="96026" y="82453"/>
                </a:cubicBezTo>
                <a:cubicBezTo>
                  <a:pt x="82056" y="80548"/>
                  <a:pt x="-48119" y="78643"/>
                  <a:pt x="35066" y="8245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87" name="文本框 3"/>
          <p:cNvSpPr txBox="1"/>
          <p:nvPr/>
        </p:nvSpPr>
        <p:spPr>
          <a:xfrm>
            <a:off x="1029335" y="4388485"/>
            <a:ext cx="1097280" cy="460375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sz="2400" lang="zh-CN"/>
              <a:t>风选法</a:t>
            </a:r>
            <a:endParaRPr altLang="en-US" sz="2400" lang="zh-CN"/>
          </a:p>
        </p:txBody>
      </p:sp>
      <p:sp>
        <p:nvSpPr>
          <p:cNvPr id="1048688" name="文本框 6"/>
          <p:cNvSpPr txBox="1"/>
          <p:nvPr/>
        </p:nvSpPr>
        <p:spPr>
          <a:xfrm>
            <a:off x="3954780" y="4408805"/>
            <a:ext cx="1097280" cy="460375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sz="2400" lang="zh-CN"/>
              <a:t>图像法</a:t>
            </a:r>
            <a:endParaRPr altLang="en-US" sz="2400" lang="zh-CN"/>
          </a:p>
        </p:txBody>
      </p:sp>
      <p:sp>
        <p:nvSpPr>
          <p:cNvPr id="1048689" name="文本框 12"/>
          <p:cNvSpPr txBox="1"/>
          <p:nvPr/>
        </p:nvSpPr>
        <p:spPr>
          <a:xfrm>
            <a:off x="6819265" y="4388485"/>
            <a:ext cx="1097280" cy="460375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sz="2400" lang="zh-CN"/>
              <a:t>磁选法</a:t>
            </a:r>
            <a:endParaRPr altLang="en-US" sz="2400" lang="zh-CN"/>
          </a:p>
        </p:txBody>
      </p:sp>
      <p:sp>
        <p:nvSpPr>
          <p:cNvPr id="1048690" name="文本框 16"/>
          <p:cNvSpPr txBox="1"/>
          <p:nvPr/>
        </p:nvSpPr>
        <p:spPr>
          <a:xfrm>
            <a:off x="9683750" y="4408805"/>
            <a:ext cx="1097280" cy="460375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sz="2400" lang="zh-CN"/>
              <a:t>浮选法</a:t>
            </a:r>
            <a:endParaRPr altLang="en-US" sz="2400" lang="zh-CN"/>
          </a:p>
        </p:txBody>
      </p:sp>
      <p:sp>
        <p:nvSpPr>
          <p:cNvPr id="1048691" name="文本框 21"/>
          <p:cNvSpPr txBox="1"/>
          <p:nvPr/>
        </p:nvSpPr>
        <p:spPr>
          <a:xfrm>
            <a:off x="1029335" y="5078095"/>
            <a:ext cx="1496060" cy="101473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2000" lang="zh-CN"/>
              <a:t>原理简单</a:t>
            </a:r>
            <a:endParaRPr altLang="en-US" sz="2000" lang="zh-CN"/>
          </a:p>
          <a:p>
            <a:r>
              <a:rPr altLang="en-US" sz="2000" lang="zh-CN"/>
              <a:t>成本低</a:t>
            </a:r>
            <a:endParaRPr altLang="en-US" sz="2000" lang="zh-CN"/>
          </a:p>
          <a:p>
            <a:r>
              <a:rPr altLang="en-US" sz="2000" lang="zh-CN"/>
              <a:t>分离效率高</a:t>
            </a:r>
            <a:endParaRPr altLang="en-US" sz="2000" lang="zh-CN"/>
          </a:p>
        </p:txBody>
      </p:sp>
      <p:sp>
        <p:nvSpPr>
          <p:cNvPr id="1048692" name="文本框 22"/>
          <p:cNvSpPr txBox="1"/>
          <p:nvPr/>
        </p:nvSpPr>
        <p:spPr>
          <a:xfrm>
            <a:off x="3983990" y="5078095"/>
            <a:ext cx="1452880" cy="1014730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sz="2000" lang="zh-CN"/>
              <a:t>成本高</a:t>
            </a:r>
            <a:endParaRPr altLang="en-US" sz="2000" lang="zh-CN"/>
          </a:p>
          <a:p>
            <a:r>
              <a:rPr altLang="en-US" sz="2000" lang="zh-CN"/>
              <a:t>分离效果好</a:t>
            </a:r>
            <a:endParaRPr altLang="en-US" sz="2000" lang="zh-CN"/>
          </a:p>
          <a:p>
            <a:r>
              <a:rPr altLang="en-US" sz="2000" lang="zh-CN"/>
              <a:t>分离效率高</a:t>
            </a:r>
            <a:endParaRPr altLang="en-US" sz="2000" lang="zh-CN"/>
          </a:p>
        </p:txBody>
      </p:sp>
      <p:sp>
        <p:nvSpPr>
          <p:cNvPr id="1048693" name="文本框 24"/>
          <p:cNvSpPr txBox="1"/>
          <p:nvPr/>
        </p:nvSpPr>
        <p:spPr>
          <a:xfrm>
            <a:off x="6819265" y="5078095"/>
            <a:ext cx="2468880" cy="1014730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sz="2000" lang="zh-CN"/>
              <a:t>分离效果一般</a:t>
            </a:r>
            <a:endParaRPr altLang="en-US" sz="2000" lang="zh-CN"/>
          </a:p>
          <a:p>
            <a:r>
              <a:rPr altLang="en-US" sz="2000" lang="zh-CN"/>
              <a:t>分离前准备工作繁琐</a:t>
            </a:r>
            <a:endParaRPr altLang="en-US" sz="2000" lang="zh-CN"/>
          </a:p>
          <a:p>
            <a:r>
              <a:rPr altLang="en-US" sz="2000" lang="zh-CN"/>
              <a:t>食品安全难以保证</a:t>
            </a:r>
            <a:endParaRPr altLang="en-US" sz="2000" lang="zh-CN"/>
          </a:p>
        </p:txBody>
      </p:sp>
      <p:sp>
        <p:nvSpPr>
          <p:cNvPr id="1048694" name="文本框 25"/>
          <p:cNvSpPr txBox="1"/>
          <p:nvPr/>
        </p:nvSpPr>
        <p:spPr>
          <a:xfrm>
            <a:off x="9683750" y="5078095"/>
            <a:ext cx="2214880" cy="706755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sz="2000" lang="zh-CN"/>
              <a:t>影响果仁干燥</a:t>
            </a:r>
            <a:endParaRPr altLang="en-US" sz="2000" lang="zh-CN"/>
          </a:p>
          <a:p>
            <a:r>
              <a:rPr altLang="en-US" sz="2000" lang="zh-CN"/>
              <a:t>溶液污染难以保证</a:t>
            </a:r>
            <a:endParaRPr altLang="en-US" sz="2000" lang="zh-CN"/>
          </a:p>
        </p:txBody>
      </p:sp>
      <p:sp>
        <p:nvSpPr>
          <p:cNvPr id="1048695" name="文本框 26"/>
          <p:cNvSpPr txBox="1"/>
          <p:nvPr/>
        </p:nvSpPr>
        <p:spPr>
          <a:xfrm>
            <a:off x="6774815" y="217805"/>
            <a:ext cx="3580765" cy="521970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sz="2800" lang="en-US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altLang="en-US" sz="2800" lang="zh-CN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rPr>
              <a:t>、</a:t>
            </a:r>
            <a:r>
              <a:rPr altLang="en-US" sz="2800" lang="zh-CN">
                <a:solidFill>
                  <a:schemeClr val="accent1"/>
                </a:solidFill>
              </a:rPr>
              <a:t>选题的背景与意义</a:t>
            </a:r>
            <a:endParaRPr altLang="en-US" sz="2800" lang="zh-CN">
              <a:solidFill>
                <a:schemeClr val="accent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54" name=""/>
        <p:cNvGrpSpPr/>
        <p:nvPr/>
      </p:nvGrpSpPr>
      <p:grpSpPr>
        <a:xfrm/>
      </p:grpSpPr>
      <p:sp>
        <p:nvSpPr>
          <p:cNvPr id="1048696" name="任意多边形 2"/>
          <p:cNvSpPr/>
          <p:nvPr/>
        </p:nvSpPr>
        <p:spPr>
          <a:xfrm>
            <a:off x="6831965" y="255905"/>
            <a:ext cx="4401820" cy="446405"/>
          </a:xfrm>
          <a:custGeom>
            <a:avLst/>
            <a:gdLst>
              <a:gd name="connisteX0" fmla="*/ 0 w 4401820"/>
              <a:gd name="connsiteY0" fmla="*/ 0 h 446405"/>
              <a:gd name="connisteX1" fmla="*/ 3702050 w 4401820"/>
              <a:gd name="connsiteY1" fmla="*/ 0 h 446405"/>
              <a:gd name="connisteX2" fmla="*/ 4290695 w 4401820"/>
              <a:gd name="connsiteY2" fmla="*/ 375285 h 446405"/>
              <a:gd name="connisteX3" fmla="*/ 4401820 w 4401820"/>
              <a:gd name="connsiteY3" fmla="*/ 446405 h 446405"/>
              <a:gd name="connisteX4" fmla="*/ 10160 w 4401820"/>
              <a:gd name="connsiteY4" fmla="*/ 446405 h 446405"/>
              <a:gd name="connisteX5" fmla="*/ 0 w 4401820"/>
              <a:gd name="connsiteY5" fmla="*/ 0 h 4464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4401820" h="446405">
                <a:moveTo>
                  <a:pt x="0" y="0"/>
                </a:moveTo>
                <a:lnTo>
                  <a:pt x="3702050" y="0"/>
                </a:lnTo>
                <a:lnTo>
                  <a:pt x="4290695" y="375285"/>
                </a:lnTo>
                <a:lnTo>
                  <a:pt x="4401820" y="446405"/>
                </a:lnTo>
                <a:lnTo>
                  <a:pt x="10160" y="44640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97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5492750" cy="705485"/>
          </a:xfrm>
        </p:spPr>
        <p:txBody>
          <a:bodyPr>
            <a:normAutofit/>
          </a:bodyPr>
          <a:p>
            <a:r>
              <a:rPr altLang="zh-CN" lang="en-US"/>
              <a:t>        </a:t>
            </a:r>
            <a:endParaRPr altLang="en-US" lang="zh-CN"/>
          </a:p>
        </p:txBody>
      </p:sp>
      <p:sp>
        <p:nvSpPr>
          <p:cNvPr id="1048698" name="文本框 23"/>
          <p:cNvSpPr txBox="1"/>
          <p:nvPr/>
        </p:nvSpPr>
        <p:spPr>
          <a:xfrm>
            <a:off x="6774815" y="217805"/>
            <a:ext cx="3580765" cy="521970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sz="2800" lang="en-US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altLang="en-US" sz="2800" lang="zh-CN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rPr>
              <a:t>、</a:t>
            </a:r>
            <a:r>
              <a:rPr altLang="en-US" sz="2800" lang="zh-CN">
                <a:solidFill>
                  <a:schemeClr val="accent1"/>
                </a:solidFill>
              </a:rPr>
              <a:t>选题的背景与意义</a:t>
            </a:r>
            <a:endParaRPr altLang="en-US" sz="2800" lang="zh-CN">
              <a:solidFill>
                <a:schemeClr val="accent1"/>
              </a:solidFill>
            </a:endParaRPr>
          </a:p>
        </p:txBody>
      </p:sp>
      <p:pic>
        <p:nvPicPr>
          <p:cNvPr id="2097172" name="图片 18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14730" y="1773873"/>
            <a:ext cx="2667000" cy="1354455"/>
          </a:xfrm>
          <a:prstGeom prst="rect"/>
          <a:noFill/>
          <a:ln>
            <a:noFill/>
          </a:ln>
        </p:spPr>
      </p:pic>
      <p:pic>
        <p:nvPicPr>
          <p:cNvPr id="2097173" name="图片 187" descr="一种风选式核桃壳仁分离机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246110" y="1782445"/>
            <a:ext cx="2921000" cy="1531620"/>
          </a:xfrm>
          <a:prstGeom prst="rect"/>
        </p:spPr>
      </p:pic>
      <p:pic>
        <p:nvPicPr>
          <p:cNvPr id="2097174" name="图片 190" descr="图3 美国核桃壳仁气流分离机构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3940493" y="3716020"/>
            <a:ext cx="4749165" cy="2052320"/>
          </a:xfrm>
          <a:prstGeom prst="rect"/>
        </p:spPr>
      </p:pic>
      <p:sp>
        <p:nvSpPr>
          <p:cNvPr id="1048699" name="文本框 4"/>
          <p:cNvSpPr txBox="1"/>
          <p:nvPr/>
        </p:nvSpPr>
        <p:spPr>
          <a:xfrm>
            <a:off x="1014730" y="3457575"/>
            <a:ext cx="2926080" cy="460375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sz="2400" lang="zh-CN"/>
              <a:t>两种电场分离示意图</a:t>
            </a:r>
            <a:endParaRPr altLang="en-US" sz="2400" lang="zh-CN"/>
          </a:p>
        </p:txBody>
      </p:sp>
      <p:sp>
        <p:nvSpPr>
          <p:cNvPr id="1048700" name="文本框 5"/>
          <p:cNvSpPr txBox="1"/>
          <p:nvPr/>
        </p:nvSpPr>
        <p:spPr>
          <a:xfrm>
            <a:off x="4342130" y="5834380"/>
            <a:ext cx="3840480" cy="460375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sz="2400" lang="zh-CN"/>
              <a:t>美国核桃壳仁气流分离机构</a:t>
            </a:r>
            <a:endParaRPr altLang="en-US" sz="2400" lang="zh-CN"/>
          </a:p>
        </p:txBody>
      </p:sp>
      <p:sp>
        <p:nvSpPr>
          <p:cNvPr id="1048701" name="文本框 6"/>
          <p:cNvSpPr txBox="1"/>
          <p:nvPr/>
        </p:nvSpPr>
        <p:spPr>
          <a:xfrm>
            <a:off x="7917180" y="3457575"/>
            <a:ext cx="3840480" cy="460375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sz="2400" lang="zh-CN"/>
              <a:t>一种风选式核桃壳仁分离机</a:t>
            </a:r>
            <a:endParaRPr altLang="en-US" sz="2400" lang="zh-CN"/>
          </a:p>
        </p:txBody>
      </p:sp>
      <p:sp>
        <p:nvSpPr>
          <p:cNvPr id="1048702" name="椭圆 9"/>
          <p:cNvSpPr/>
          <p:nvPr/>
        </p:nvSpPr>
        <p:spPr>
          <a:xfrm>
            <a:off x="4625975" y="1774190"/>
            <a:ext cx="2861310" cy="1480820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03" name="文本框 11"/>
          <p:cNvSpPr txBox="1"/>
          <p:nvPr/>
        </p:nvSpPr>
        <p:spPr>
          <a:xfrm>
            <a:off x="5191760" y="2223135"/>
            <a:ext cx="1808480" cy="583565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sz="3200" lang="zh-CN"/>
              <a:t>研究现状</a:t>
            </a:r>
            <a:endParaRPr altLang="en-US" sz="3200" lang="zh-CN"/>
          </a:p>
        </p:txBody>
      </p:sp>
      <p:sp>
        <p:nvSpPr>
          <p:cNvPr id="1048704" name="文本框 12"/>
          <p:cNvSpPr txBox="1"/>
          <p:nvPr/>
        </p:nvSpPr>
        <p:spPr>
          <a:xfrm>
            <a:off x="1031240" y="4818380"/>
            <a:ext cx="2909570" cy="1424940"/>
          </a:xfrm>
          <a:prstGeom prst="rect"/>
          <a:noFill/>
        </p:spPr>
        <p:txBody>
          <a:bodyPr rtlCol="0" wrap="square">
            <a:spAutoFit/>
          </a:bodyPr>
          <a:p>
            <a:pPr algn="l"/>
            <a:r>
              <a:rPr altLang="en-US" lang="zh-CN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静电壳仁分离法：根据核桃壳仁混合物料间导电特性、介电性质的差异实现分离。</a:t>
            </a:r>
            <a:endParaRPr altLang="en-US" lang="zh-CN">
              <a:solidFill>
                <a:schemeClr val="accent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altLang="en-US" lang="zh-CN">
              <a:solidFill>
                <a:schemeClr val="accent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05" name="文本框 13"/>
          <p:cNvSpPr txBox="1"/>
          <p:nvPr/>
        </p:nvSpPr>
        <p:spPr>
          <a:xfrm>
            <a:off x="8968105" y="4818380"/>
            <a:ext cx="2789555" cy="1424940"/>
          </a:xfrm>
          <a:prstGeom prst="rect"/>
          <a:noFill/>
        </p:spPr>
        <p:txBody>
          <a:bodyPr rtlCol="0" wrap="square">
            <a:spAutoFit/>
          </a:bodyPr>
          <a:p>
            <a:pPr algn="l"/>
            <a:r>
              <a:rPr altLang="en-US" lang="zh-CN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风选式壳仁分离法：利用壳与仁单体质量的不同利用风机产生的气流使壳仁分离。</a:t>
            </a:r>
            <a:endParaRPr altLang="en-US" lang="zh-CN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altLang="en-US" lang="zh-CN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57" name=""/>
        <p:cNvGrpSpPr/>
        <p:nvPr/>
      </p:nvGrpSpPr>
      <p:grpSpPr>
        <a:xfrm/>
      </p:grpSpPr>
      <p:sp>
        <p:nvSpPr>
          <p:cNvPr id="1048708" name="直角三角形 1"/>
          <p:cNvSpPr/>
          <p:nvPr/>
        </p:nvSpPr>
        <p:spPr>
          <a:xfrm rot="5400000">
            <a:off x="38100" y="-38735"/>
            <a:ext cx="3943985" cy="4020820"/>
          </a:xfrm>
          <a:prstGeom prst="rtTriangle"/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09" name="直角三角形 2"/>
          <p:cNvSpPr/>
          <p:nvPr/>
        </p:nvSpPr>
        <p:spPr>
          <a:xfrm rot="16200000">
            <a:off x="8209280" y="2875280"/>
            <a:ext cx="3943985" cy="4020820"/>
          </a:xfrm>
          <a:prstGeom prst="rtTriangle"/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10" name="直角三角形 3"/>
          <p:cNvSpPr/>
          <p:nvPr/>
        </p:nvSpPr>
        <p:spPr>
          <a:xfrm rot="5400000">
            <a:off x="32385" y="-32385"/>
            <a:ext cx="2219325" cy="2284095"/>
          </a:xfrm>
          <a:prstGeom prst="rtTriangle"/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11" name="直角三角形 4"/>
          <p:cNvSpPr/>
          <p:nvPr/>
        </p:nvSpPr>
        <p:spPr>
          <a:xfrm rot="16200000">
            <a:off x="9940290" y="4606290"/>
            <a:ext cx="2219325" cy="2284095"/>
          </a:xfrm>
          <a:prstGeom prst="rtTriangle"/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12" name="文本框 5"/>
          <p:cNvSpPr txBox="1"/>
          <p:nvPr/>
        </p:nvSpPr>
        <p:spPr>
          <a:xfrm>
            <a:off x="3462020" y="1581785"/>
            <a:ext cx="5882005" cy="1847215"/>
          </a:xfrm>
          <a:prstGeom prst="rect"/>
          <a:noFill/>
        </p:spPr>
        <p:txBody>
          <a:bodyPr rtlCol="0" wrap="square">
            <a:noAutofit/>
          </a:bodyPr>
          <a:p>
            <a:pPr eaLnBrk="1" hangingPunct="1" lvl="0"/>
            <a:r>
              <a:rPr altLang="zh-CN" b="1" dirty="0" sz="12000" lang="en-US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Part </a:t>
            </a:r>
            <a:r>
              <a:rPr altLang="zh-CN" b="1" dirty="0" sz="12000" 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02</a:t>
            </a:r>
            <a:endParaRPr altLang="en-US" sz="12000" lang="zh-CN"/>
          </a:p>
        </p:txBody>
      </p:sp>
      <p:sp>
        <p:nvSpPr>
          <p:cNvPr id="1048713" name="文本框 6"/>
          <p:cNvSpPr txBox="1"/>
          <p:nvPr/>
        </p:nvSpPr>
        <p:spPr>
          <a:xfrm>
            <a:off x="2962910" y="3743960"/>
            <a:ext cx="6717665" cy="2047240"/>
          </a:xfrm>
          <a:prstGeom prst="rect"/>
          <a:noFill/>
        </p:spPr>
        <p:txBody>
          <a:bodyPr anchor="t" rtlCol="0" wrap="square">
            <a:spAutoFit/>
          </a:bodyPr>
          <a:p>
            <a:pPr algn="l" defTabSz="6858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en-US" b="1" dirty="0" sz="6600" lang="zh-CN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机</a:t>
            </a:r>
            <a:r>
              <a:rPr altLang="zh-CN" b="1" dirty="0" sz="6600" lang="en-US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</a:t>
            </a:r>
            <a:r>
              <a:rPr altLang="en-US" b="1" dirty="0" sz="6600" lang="zh-CN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械</a:t>
            </a:r>
            <a:r>
              <a:rPr altLang="zh-CN" b="1" dirty="0" sz="6600" lang="en-US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</a:t>
            </a:r>
            <a:r>
              <a:rPr altLang="en-US" b="1" dirty="0" sz="6600" lang="zh-CN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的</a:t>
            </a:r>
            <a:r>
              <a:rPr altLang="zh-CN" b="1" dirty="0" sz="6600" lang="en-US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</a:t>
            </a:r>
            <a:r>
              <a:rPr altLang="en-US" b="1" dirty="0" sz="6600" lang="zh-CN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总</a:t>
            </a:r>
            <a:r>
              <a:rPr altLang="zh-CN" b="1" dirty="0" sz="6600" lang="en-US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</a:t>
            </a:r>
            <a:r>
              <a:rPr altLang="en-US" b="1" dirty="0" sz="6600" lang="zh-CN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体</a:t>
            </a:r>
            <a:r>
              <a:rPr altLang="zh-CN" b="1" dirty="0" sz="6600" lang="en-US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</a:t>
            </a:r>
            <a:r>
              <a:rPr altLang="en-US" b="1" dirty="0" sz="6600" lang="zh-CN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设</a:t>
            </a:r>
            <a:r>
              <a:rPr altLang="zh-CN" b="1" dirty="0" sz="6600" lang="en-US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</a:t>
            </a:r>
            <a:r>
              <a:rPr altLang="en-US" b="1" dirty="0" sz="6600" lang="zh-CN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计</a:t>
            </a:r>
            <a:r>
              <a:rPr altLang="zh-CN" b="1" dirty="0" sz="6600" lang="en-US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</a:t>
            </a:r>
            <a:r>
              <a:rPr altLang="en-US" b="1" dirty="0" sz="6600" lang="zh-CN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和</a:t>
            </a:r>
            <a:r>
              <a:rPr altLang="zh-CN" b="1" dirty="0" sz="6600" lang="en-US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</a:t>
            </a:r>
            <a:r>
              <a:rPr altLang="en-US" b="1" dirty="0" sz="6600" lang="zh-CN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工</a:t>
            </a:r>
            <a:r>
              <a:rPr altLang="zh-CN" b="1" dirty="0" sz="6600" lang="en-US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</a:t>
            </a:r>
            <a:r>
              <a:rPr altLang="en-US" b="1" dirty="0" sz="6600" lang="zh-CN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作</a:t>
            </a:r>
            <a:r>
              <a:rPr altLang="zh-CN" b="1" dirty="0" sz="6600" lang="en-US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</a:t>
            </a:r>
            <a:r>
              <a:rPr altLang="en-US" b="1" dirty="0" sz="6600" lang="zh-CN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原</a:t>
            </a:r>
            <a:r>
              <a:rPr altLang="zh-CN" b="1" dirty="0" sz="6600" lang="en-US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</a:t>
            </a:r>
            <a:r>
              <a:rPr altLang="en-US" b="1" dirty="0" sz="6600" lang="zh-CN">
                <a:solidFill>
                  <a:srgbClr val="72919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理</a:t>
            </a:r>
            <a:endParaRPr altLang="en-US" b="1" dirty="0" sz="6600" lang="zh-CN">
              <a:solidFill>
                <a:srgbClr val="729196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58" name=""/>
        <p:cNvGrpSpPr/>
        <p:nvPr/>
      </p:nvGrpSpPr>
      <p:grpSpPr>
        <a:xfrm/>
      </p:grpSpPr>
      <p:pic>
        <p:nvPicPr>
          <p:cNvPr id="2097175" name="图片 1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347595" y="581025"/>
            <a:ext cx="7943850" cy="5695950"/>
          </a:xfrm>
          <a:prstGeom prst="rect"/>
        </p:spPr>
      </p:pic>
      <p:sp>
        <p:nvSpPr>
          <p:cNvPr id="1048714" name="任意多边形 22"/>
          <p:cNvSpPr/>
          <p:nvPr/>
        </p:nvSpPr>
        <p:spPr>
          <a:xfrm>
            <a:off x="6229350" y="238760"/>
            <a:ext cx="5771515" cy="608330"/>
          </a:xfrm>
          <a:custGeom>
            <a:avLst/>
            <a:gdLst>
              <a:gd name="connisteX0" fmla="*/ 10160 w 5771515"/>
              <a:gd name="connsiteY0" fmla="*/ 71120 h 608330"/>
              <a:gd name="connisteX1" fmla="*/ 20320 w 5771515"/>
              <a:gd name="connsiteY1" fmla="*/ 608330 h 608330"/>
              <a:gd name="connisteX2" fmla="*/ 5771515 w 5771515"/>
              <a:gd name="connsiteY2" fmla="*/ 608330 h 608330"/>
              <a:gd name="connisteX3" fmla="*/ 5061585 w 5771515"/>
              <a:gd name="connsiteY3" fmla="*/ 0 h 608330"/>
              <a:gd name="connisteX4" fmla="*/ 20320 w 5771515"/>
              <a:gd name="connsiteY4" fmla="*/ 0 h 608330"/>
              <a:gd name="connisteX5" fmla="*/ 0 w 5771515"/>
              <a:gd name="connsiteY5" fmla="*/ 182245 h 608330"/>
              <a:gd name="connisteX6" fmla="*/ 30480 w 5771515"/>
              <a:gd name="connsiteY6" fmla="*/ 111760 h 6083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5771515" h="608330">
                <a:moveTo>
                  <a:pt x="10160" y="71120"/>
                </a:moveTo>
                <a:lnTo>
                  <a:pt x="20320" y="608330"/>
                </a:lnTo>
                <a:lnTo>
                  <a:pt x="5771515" y="608330"/>
                </a:lnTo>
                <a:lnTo>
                  <a:pt x="5061585" y="0"/>
                </a:lnTo>
                <a:lnTo>
                  <a:pt x="20320" y="0"/>
                </a:lnTo>
                <a:lnTo>
                  <a:pt x="0" y="182245"/>
                </a:lnTo>
                <a:lnTo>
                  <a:pt x="30480" y="111760"/>
                </a:lnTo>
              </a:path>
            </a:pathLst>
          </a:cu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15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5481955" cy="705485"/>
          </a:xfrm>
        </p:spPr>
        <p:txBody>
          <a:bodyPr>
            <a:normAutofit/>
          </a:bodyPr>
          <a:p>
            <a:r>
              <a:rPr altLang="zh-CN" lang="en-US"/>
              <a:t>        </a:t>
            </a:r>
            <a:endParaRPr altLang="en-US" lang="zh-CN"/>
          </a:p>
        </p:txBody>
      </p:sp>
      <p:sp>
        <p:nvSpPr>
          <p:cNvPr id="1048716" name="椭圆 5"/>
          <p:cNvSpPr/>
          <p:nvPr/>
        </p:nvSpPr>
        <p:spPr>
          <a:xfrm>
            <a:off x="9334500" y="3514725"/>
            <a:ext cx="285115" cy="327025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17" name="文本框 6"/>
          <p:cNvSpPr txBox="1"/>
          <p:nvPr/>
        </p:nvSpPr>
        <p:spPr>
          <a:xfrm>
            <a:off x="9623425" y="3448050"/>
            <a:ext cx="1402080" cy="460375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sz="2400" lang="zh-CN"/>
              <a:t>动力部分</a:t>
            </a:r>
            <a:endParaRPr altLang="en-US" sz="2400" lang="zh-CN"/>
          </a:p>
        </p:txBody>
      </p:sp>
      <p:sp>
        <p:nvSpPr>
          <p:cNvPr id="1048718" name="椭圆 7"/>
          <p:cNvSpPr/>
          <p:nvPr/>
        </p:nvSpPr>
        <p:spPr>
          <a:xfrm>
            <a:off x="1544320" y="1976755"/>
            <a:ext cx="284480" cy="327660"/>
          </a:xfrm>
          <a:prstGeom prst="ellipse"/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19" name="文本框 9"/>
          <p:cNvSpPr txBox="1"/>
          <p:nvPr/>
        </p:nvSpPr>
        <p:spPr>
          <a:xfrm>
            <a:off x="1828165" y="1910715"/>
            <a:ext cx="1402080" cy="460375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sz="2400" lang="zh-CN"/>
              <a:t>风选装置</a:t>
            </a:r>
            <a:endParaRPr altLang="en-US" sz="2400" lang="zh-CN"/>
          </a:p>
        </p:txBody>
      </p:sp>
      <p:sp>
        <p:nvSpPr>
          <p:cNvPr id="1048720" name="椭圆 12"/>
          <p:cNvSpPr/>
          <p:nvPr/>
        </p:nvSpPr>
        <p:spPr>
          <a:xfrm>
            <a:off x="9335135" y="2043430"/>
            <a:ext cx="285115" cy="325755"/>
          </a:xfrm>
          <a:prstGeom prst="ellipse"/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21" name="文本框 13"/>
          <p:cNvSpPr txBox="1"/>
          <p:nvPr/>
        </p:nvSpPr>
        <p:spPr>
          <a:xfrm>
            <a:off x="9619615" y="1976755"/>
            <a:ext cx="2011680" cy="460375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sz="2400" lang="zh-CN"/>
              <a:t>物料输送装置</a:t>
            </a:r>
            <a:endParaRPr altLang="en-US" sz="2400" lang="zh-CN"/>
          </a:p>
        </p:txBody>
      </p:sp>
      <p:sp>
        <p:nvSpPr>
          <p:cNvPr id="1048722" name="椭圆 14"/>
          <p:cNvSpPr/>
          <p:nvPr/>
        </p:nvSpPr>
        <p:spPr>
          <a:xfrm>
            <a:off x="1540510" y="3448050"/>
            <a:ext cx="287655" cy="281940"/>
          </a:xfrm>
          <a:prstGeom prst="ellipse"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23" name="文本框 15"/>
          <p:cNvSpPr txBox="1"/>
          <p:nvPr/>
        </p:nvSpPr>
        <p:spPr>
          <a:xfrm>
            <a:off x="1828165" y="3381375"/>
            <a:ext cx="2011680" cy="460375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sz="2400" lang="zh-CN"/>
              <a:t>物料收集装置</a:t>
            </a:r>
            <a:endParaRPr altLang="en-US" sz="2400" lang="zh-CN"/>
          </a:p>
        </p:txBody>
      </p:sp>
      <p:sp>
        <p:nvSpPr>
          <p:cNvPr id="1048724" name="椭圆 16"/>
          <p:cNvSpPr/>
          <p:nvPr/>
        </p:nvSpPr>
        <p:spPr>
          <a:xfrm>
            <a:off x="9335770" y="4984750"/>
            <a:ext cx="287655" cy="294640"/>
          </a:xfrm>
          <a:prstGeom prst="ellipse"/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25" name="文本框 17"/>
          <p:cNvSpPr txBox="1"/>
          <p:nvPr/>
        </p:nvSpPr>
        <p:spPr>
          <a:xfrm>
            <a:off x="9623425" y="4919345"/>
            <a:ext cx="792480" cy="460375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sz="2400" lang="zh-CN"/>
              <a:t>机架</a:t>
            </a:r>
            <a:endParaRPr altLang="en-US" sz="2400" lang="zh-CN"/>
          </a:p>
        </p:txBody>
      </p:sp>
      <p:cxnSp>
        <p:nvCxnSpPr>
          <p:cNvPr id="3145740" name="直接箭头连接符 2"/>
          <p:cNvCxnSpPr>
            <a:cxnSpLocks/>
            <a:stCxn id="1048718" idx="4"/>
          </p:cNvCxnSpPr>
          <p:nvPr/>
        </p:nvCxnSpPr>
        <p:spPr>
          <a:xfrm>
            <a:off x="1686560" y="2304415"/>
            <a:ext cx="2684145" cy="205740"/>
          </a:xfrm>
          <a:prstGeom prst="straightConnector1"/>
          <a:ln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45741" name="直接箭头连接符 3"/>
          <p:cNvCxnSpPr>
            <a:cxnSpLocks/>
            <a:stCxn id="1048722" idx="4"/>
          </p:cNvCxnSpPr>
          <p:nvPr/>
        </p:nvCxnSpPr>
        <p:spPr>
          <a:xfrm>
            <a:off x="1684655" y="3729990"/>
            <a:ext cx="2058670" cy="1073785"/>
          </a:xfrm>
          <a:prstGeom prst="straightConnector1"/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45742" name="直接箭头连接符 8"/>
          <p:cNvCxnSpPr>
            <a:cxnSpLocks/>
            <a:stCxn id="1048720" idx="2"/>
          </p:cNvCxnSpPr>
          <p:nvPr/>
        </p:nvCxnSpPr>
        <p:spPr>
          <a:xfrm flipH="1" flipV="1">
            <a:off x="7484745" y="1394460"/>
            <a:ext cx="1850390" cy="812165"/>
          </a:xfrm>
          <a:prstGeom prst="straightConnector1"/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45743" name="直接箭头连接符 10"/>
          <p:cNvCxnSpPr>
            <a:cxnSpLocks/>
            <a:stCxn id="1048716" idx="2"/>
          </p:cNvCxnSpPr>
          <p:nvPr/>
        </p:nvCxnSpPr>
        <p:spPr>
          <a:xfrm flipH="1">
            <a:off x="8296275" y="3678555"/>
            <a:ext cx="1038225" cy="1387475"/>
          </a:xfrm>
          <a:prstGeom prst="straightConnector1"/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45744" name="直接箭头连接符 18"/>
          <p:cNvCxnSpPr>
            <a:cxnSpLocks/>
            <a:stCxn id="1048724" idx="2"/>
          </p:cNvCxnSpPr>
          <p:nvPr/>
        </p:nvCxnSpPr>
        <p:spPr>
          <a:xfrm flipH="1">
            <a:off x="8895080" y="5132070"/>
            <a:ext cx="440690" cy="694690"/>
          </a:xfrm>
          <a:prstGeom prst="straightConnector1"/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48726" name="文本框 20"/>
          <p:cNvSpPr txBox="1"/>
          <p:nvPr/>
        </p:nvSpPr>
        <p:spPr>
          <a:xfrm>
            <a:off x="6263005" y="181610"/>
            <a:ext cx="5104765" cy="645160"/>
          </a:xfrm>
          <a:prstGeom prst="rect"/>
          <a:noFill/>
        </p:spPr>
        <p:txBody>
          <a:bodyPr rtlCol="0" wrap="none">
            <a:spAutoFit/>
          </a:bodyPr>
          <a:p>
            <a:r>
              <a:rPr altLang="zh-CN" sz="2800" lang="en-US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altLang="en-US" sz="3600" lang="zh-CN"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</a:rPr>
              <a:t>、</a:t>
            </a:r>
            <a:r>
              <a:rPr altLang="en-US" sz="2800" lang="zh-CN">
                <a:solidFill>
                  <a:schemeClr val="accent1"/>
                </a:solidFill>
              </a:rPr>
              <a:t>机械的总体设计和</a:t>
            </a:r>
            <a:r>
              <a:rPr altLang="en-US" sz="2800" lang="zh-CN">
                <a:solidFill>
                  <a:schemeClr val="accent1"/>
                </a:solidFill>
              </a:rPr>
              <a:t>工作原理</a:t>
            </a:r>
            <a:endParaRPr altLang="en-US" sz="2800" lang="zh-CN">
              <a:solidFill>
                <a:schemeClr val="accent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UNIT_PLACING_PICTURE_USER_VIEWPORT" val="{&quot;height&quot;:9140,&quot;width&quot;:12200}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UNIT_PLACING_PICTURE_USER_VIEWPORT" val="{&quot;height&quot;:9740,&quot;width&quot;:12090}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演示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GOT-W09</dc:creator>
  <cp:lastModifiedBy>WPS_1663939511</cp:lastModifiedBy>
  <dcterms:created xsi:type="dcterms:W3CDTF">2019-06-18T10:08:00Z</dcterms:created>
  <dcterms:modified xsi:type="dcterms:W3CDTF">2023-10-17T14:22:16Z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6AD02554B8284C9FB74435DB9727EDA2_13</vt:lpwstr>
  </property>
</Properties>
</file>