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3"/>
    <p:sldId id="292" r:id="rId4"/>
    <p:sldId id="293" r:id="rId5"/>
    <p:sldId id="260" r:id="rId6"/>
    <p:sldId id="294" r:id="rId7"/>
    <p:sldId id="287" r:id="rId8"/>
    <p:sldId id="299" r:id="rId9"/>
    <p:sldId id="295" r:id="rId10"/>
    <p:sldId id="264" r:id="rId11"/>
    <p:sldId id="300" r:id="rId12"/>
    <p:sldId id="301" r:id="rId13"/>
    <p:sldId id="302" r:id="rId14"/>
    <p:sldId id="303" r:id="rId15"/>
    <p:sldId id="304" r:id="rId16"/>
    <p:sldId id="305" r:id="rId17"/>
    <p:sldId id="306" r:id="rId18"/>
    <p:sldId id="297" r:id="rId19"/>
    <p:sldId id="273" r:id="rId20"/>
    <p:sldId id="298" r:id="rId21"/>
  </p:sldIdLst>
  <p:sldSz cx="9144000" cy="5143500" type="screen16x9"/>
  <p:notesSz cx="6858000" cy="9144000"/>
  <p:embeddedFontLst>
    <p:embeddedFont>
      <p:font typeface="微软雅黑" panose="020B0503020204020204" pitchFamily="34" charset="-122"/>
      <p:regular r:id="rId26"/>
    </p:embeddedFont>
    <p:embeddedFont>
      <p:font typeface="华光仿宋_CNKI" panose="02000500000000000000" pitchFamily="2" charset="-122"/>
      <p:regular r:id="rId27"/>
    </p:embeddedFont>
    <p:embeddedFont>
      <p:font typeface="Impact" panose="020B0806030902050204" pitchFamily="34" charset="0"/>
      <p:regular r:id="rId28"/>
    </p:embeddedFont>
    <p:embeddedFont>
      <p:font typeface="Calibri" panose="020F0502020204030204" charset="0"/>
      <p:regular r:id="rId29"/>
      <p:bold r:id="rId30"/>
      <p:italic r:id="rId31"/>
      <p:boldItalic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1" d="100"/>
          <a:sy n="141" d="100"/>
        </p:scale>
        <p:origin x="744" y="126"/>
      </p:cViewPr>
      <p:guideLst>
        <p:guide orient="horz" pos="1620"/>
        <p:guide pos="2884"/>
      </p:guideLst>
    </p:cSldViewPr>
  </p:slideViewPr>
  <p:notesTextViewPr>
    <p:cViewPr>
      <p:scale>
        <a:sx n="1" d="1"/>
        <a:sy n="1" d="1"/>
      </p:scale>
      <p:origin x="0" y="0"/>
    </p:cViewPr>
  </p:notesTextViewPr>
  <p:sorterViewPr>
    <p:cViewPr>
      <p:scale>
        <a:sx n="100" d="100"/>
        <a:sy n="100" d="100"/>
      </p:scale>
      <p:origin x="0" y="3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035C5D1-AD16-4B01-871F-DE047A6CFB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E635-3FC4-4B83-A3D1-632FFA341E9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35C5D1-AD16-4B01-871F-DE047A6CFB67}"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CDE635-3FC4-4B83-A3D1-632FFA341E9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112061" y="2004143"/>
            <a:ext cx="7344816" cy="707886"/>
          </a:xfrm>
          <a:prstGeom prst="rect">
            <a:avLst/>
          </a:prstGeom>
          <a:noFill/>
        </p:spPr>
        <p:txBody>
          <a:bodyPr wrap="square" rtlCol="0">
            <a:spAutoFit/>
          </a:bodyPr>
          <a:lstStyle/>
          <a:p>
            <a:pPr algn="dist"/>
            <a:r>
              <a:rPr lang="zh-CN" altLang="en-US" sz="4000" b="1" dirty="0">
                <a:ln w="6350">
                  <a:noFill/>
                </a:ln>
                <a:solidFill>
                  <a:schemeClr val="bg1">
                    <a:lumMod val="50000"/>
                  </a:schemeClr>
                </a:solidFill>
                <a:latin typeface="微软雅黑" panose="020B0503020204020204" pitchFamily="34" charset="-122"/>
                <a:ea typeface="微软雅黑" panose="020B0503020204020204" pitchFamily="34" charset="-122"/>
              </a:rPr>
              <a:t>自由曲面磁力研磨加工装置设计</a:t>
            </a:r>
            <a:endParaRPr lang="zh-CN" altLang="en-US" sz="4000" b="1" dirty="0">
              <a:ln w="6350">
                <a:noFill/>
              </a:ln>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0" y="2946544"/>
            <a:ext cx="9144000" cy="54006"/>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485428" y="3507854"/>
            <a:ext cx="2545715" cy="645160"/>
          </a:xfrm>
          <a:prstGeom prst="rect">
            <a:avLst/>
          </a:prstGeom>
          <a:noFill/>
        </p:spPr>
        <p:txBody>
          <a:bodyPr wrap="none" rtlCol="0">
            <a:spAutoFit/>
          </a:bodyPr>
          <a:lstStyle/>
          <a:p>
            <a:pPr algn="ctr"/>
            <a:r>
              <a:rPr lang="zh-CN" altLang="en-US" b="1" dirty="0">
                <a:latin typeface="+mn-ea"/>
                <a:cs typeface="+mn-ea"/>
              </a:rPr>
              <a:t>汇报人：于</a:t>
            </a:r>
            <a:r>
              <a:rPr lang="zh-CN" altLang="en-US" b="1" dirty="0">
                <a:latin typeface="+mn-ea"/>
                <a:cs typeface="+mn-ea"/>
              </a:rPr>
              <a:t>婧雪 </a:t>
            </a:r>
            <a:endParaRPr lang="en-US" altLang="zh-CN" b="1" dirty="0">
              <a:latin typeface="+mn-ea"/>
              <a:cs typeface="+mn-ea"/>
            </a:endParaRPr>
          </a:p>
          <a:p>
            <a:pPr algn="ctr"/>
            <a:r>
              <a:rPr lang="zh-CN" altLang="en-US" b="1" dirty="0">
                <a:latin typeface="华光仿宋_CNKI" panose="02000500000000000000" pitchFamily="2" charset="-122"/>
                <a:ea typeface="华光仿宋_CNKI" panose="02000500000000000000" pitchFamily="2" charset="-122"/>
              </a:rPr>
              <a:t>时间：</a:t>
            </a:r>
            <a:r>
              <a:rPr lang="en-US" altLang="zh-CN" b="1" dirty="0">
                <a:latin typeface="华光仿宋_CNKI" panose="02000500000000000000" pitchFamily="2" charset="-122"/>
                <a:ea typeface="华光仿宋_CNKI" panose="02000500000000000000" pitchFamily="2" charset="-122"/>
              </a:rPr>
              <a:t>2024</a:t>
            </a:r>
            <a:r>
              <a:rPr lang="zh-CN" altLang="en-US" b="1" dirty="0">
                <a:latin typeface="华光仿宋_CNKI" panose="02000500000000000000" pitchFamily="2" charset="-122"/>
                <a:ea typeface="华光仿宋_CNKI" panose="02000500000000000000" pitchFamily="2" charset="-122"/>
              </a:rPr>
              <a:t>年</a:t>
            </a:r>
            <a:r>
              <a:rPr lang="en-US" altLang="zh-CN" b="1" dirty="0">
                <a:latin typeface="华光仿宋_CNKI" panose="02000500000000000000" pitchFamily="2" charset="-122"/>
                <a:ea typeface="华光仿宋_CNKI" panose="02000500000000000000" pitchFamily="2" charset="-122"/>
              </a:rPr>
              <a:t>11</a:t>
            </a:r>
            <a:r>
              <a:rPr lang="zh-CN" altLang="en-US" b="1" dirty="0">
                <a:latin typeface="华光仿宋_CNKI" panose="02000500000000000000" pitchFamily="2" charset="-122"/>
                <a:ea typeface="华光仿宋_CNKI" panose="02000500000000000000" pitchFamily="2" charset="-122"/>
              </a:rPr>
              <a:t>月</a:t>
            </a:r>
            <a:r>
              <a:rPr lang="en-US" altLang="zh-CN" b="1" dirty="0">
                <a:latin typeface="华光仿宋_CNKI" panose="02000500000000000000" pitchFamily="2" charset="-122"/>
                <a:ea typeface="华光仿宋_CNKI" panose="02000500000000000000" pitchFamily="2" charset="-122"/>
              </a:rPr>
              <a:t>06</a:t>
            </a:r>
            <a:r>
              <a:rPr lang="zh-CN" altLang="en-US" b="1" dirty="0">
                <a:latin typeface="华光仿宋_CNKI" panose="02000500000000000000" pitchFamily="2" charset="-122"/>
                <a:ea typeface="华光仿宋_CNKI" panose="02000500000000000000" pitchFamily="2" charset="-122"/>
              </a:rPr>
              <a:t>日</a:t>
            </a:r>
            <a:endParaRPr lang="zh-CN" altLang="en-US" b="1" dirty="0">
              <a:latin typeface="华光仿宋_CNKI" panose="02000500000000000000" pitchFamily="2" charset="-122"/>
              <a:ea typeface="华光仿宋_CNKI" panose="02000500000000000000"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a:spLocks noEditPoints="1"/>
          </p:cNvSpPr>
          <p:nvPr/>
        </p:nvSpPr>
        <p:spPr bwMode="auto">
          <a:xfrm>
            <a:off x="252922" y="908252"/>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282945" y="869962"/>
            <a:ext cx="2034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b="1" dirty="0">
                <a:solidFill>
                  <a:schemeClr val="tx1">
                    <a:lumMod val="75000"/>
                    <a:lumOff val="25000"/>
                  </a:schemeClr>
                </a:solidFill>
              </a:rPr>
              <a:t>可行性分析</a:t>
            </a:r>
            <a:endParaRPr lang="en-US" altLang="zh-CN" b="1" dirty="0">
              <a:solidFill>
                <a:schemeClr val="tx1">
                  <a:lumMod val="75000"/>
                  <a:lumOff val="25000"/>
                </a:schemeClr>
              </a:solidFill>
            </a:endParaRPr>
          </a:p>
        </p:txBody>
      </p:sp>
      <p:sp>
        <p:nvSpPr>
          <p:cNvPr id="29" name="Rectangle 39"/>
          <p:cNvSpPr>
            <a:spLocks noChangeArrowheads="1"/>
          </p:cNvSpPr>
          <p:nvPr/>
        </p:nvSpPr>
        <p:spPr bwMode="auto">
          <a:xfrm>
            <a:off x="416159" y="278281"/>
            <a:ext cx="2778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整体设计</a:t>
            </a:r>
            <a:r>
              <a:rPr lang="zh-CN" altLang="en-US" sz="2000" dirty="0">
                <a:solidFill>
                  <a:schemeClr val="accent1"/>
                </a:solidFill>
                <a:latin typeface="微软雅黑" panose="020B0503020204020204" pitchFamily="34" charset="-122"/>
                <a:ea typeface="微软雅黑" panose="020B0503020204020204" pitchFamily="34" charset="-122"/>
              </a:rPr>
              <a:t>方案</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7504" y="699542"/>
            <a:ext cx="2160240" cy="45719"/>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12"/>
          <p:cNvSpPr>
            <a:spLocks noEditPoints="1"/>
          </p:cNvSpPr>
          <p:nvPr/>
        </p:nvSpPr>
        <p:spPr bwMode="auto">
          <a:xfrm>
            <a:off x="163324" y="278224"/>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9" name="Rectangle 24"/>
          <p:cNvSpPr>
            <a:spLocks noChangeArrowheads="1"/>
          </p:cNvSpPr>
          <p:nvPr/>
        </p:nvSpPr>
        <p:spPr bwMode="auto">
          <a:xfrm>
            <a:off x="539750" y="1203325"/>
            <a:ext cx="4963160" cy="383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just">
              <a:lnSpc>
                <a:spcPct val="120000"/>
              </a:lnSpc>
              <a:spcBef>
                <a:spcPts val="300"/>
              </a:spcBef>
            </a:pPr>
            <a:r>
              <a:rPr lang="zh-CN" altLang="en-US" sz="1600" dirty="0">
                <a:solidFill>
                  <a:schemeClr val="tx1">
                    <a:lumMod val="75000"/>
                    <a:lumOff val="25000"/>
                  </a:schemeClr>
                </a:solidFill>
              </a:rPr>
              <a:t>如图</a:t>
            </a:r>
            <a:r>
              <a:rPr lang="en-US" altLang="zh-CN" sz="1600" dirty="0">
                <a:solidFill>
                  <a:schemeClr val="tx1">
                    <a:lumMod val="75000"/>
                    <a:lumOff val="25000"/>
                  </a:schemeClr>
                </a:solidFill>
              </a:rPr>
              <a:t>5</a:t>
            </a:r>
            <a:r>
              <a:rPr lang="zh-CN" altLang="en-US" sz="1600" dirty="0">
                <a:solidFill>
                  <a:schemeClr val="tx1">
                    <a:lumMod val="75000"/>
                    <a:lumOff val="25000"/>
                  </a:schemeClr>
                </a:solidFill>
              </a:rPr>
              <a:t>所示，对六自由度机械臂的结构进行分析，其主体结构分为</a:t>
            </a:r>
            <a:r>
              <a:rPr lang="zh-CN" altLang="en-US" sz="1600" dirty="0">
                <a:solidFill>
                  <a:srgbClr val="FF0000"/>
                </a:solidFill>
              </a:rPr>
              <a:t>腰、肩、肘</a:t>
            </a:r>
            <a:r>
              <a:rPr lang="zh-CN" altLang="en-US" sz="1600" dirty="0">
                <a:solidFill>
                  <a:schemeClr val="tx1">
                    <a:lumMod val="75000"/>
                    <a:lumOff val="25000"/>
                  </a:schemeClr>
                </a:solidFill>
              </a:rPr>
              <a:t>关节的</a:t>
            </a:r>
            <a:r>
              <a:rPr lang="zh-CN" altLang="en-US" sz="1600" dirty="0">
                <a:solidFill>
                  <a:srgbClr val="FF0000"/>
                </a:solidFill>
              </a:rPr>
              <a:t>三个</a:t>
            </a:r>
            <a:r>
              <a:rPr lang="zh-CN" altLang="en-US" sz="1600" dirty="0">
                <a:solidFill>
                  <a:schemeClr val="tx1">
                    <a:lumMod val="75000"/>
                    <a:lumOff val="25000"/>
                  </a:schemeClr>
                </a:solidFill>
              </a:rPr>
              <a:t>自由度以及</a:t>
            </a:r>
            <a:r>
              <a:rPr lang="zh-CN" altLang="en-US" sz="1600" dirty="0">
                <a:solidFill>
                  <a:srgbClr val="FF0000"/>
                </a:solidFill>
              </a:rPr>
              <a:t>小臂和手腕</a:t>
            </a:r>
            <a:r>
              <a:rPr lang="zh-CN" altLang="en-US" sz="1600" dirty="0">
                <a:solidFill>
                  <a:schemeClr val="tx1">
                    <a:lumMod val="75000"/>
                    <a:lumOff val="25000"/>
                  </a:schemeClr>
                </a:solidFill>
              </a:rPr>
              <a:t>处俯仰、偏转、回转的</a:t>
            </a:r>
            <a:r>
              <a:rPr lang="zh-CN" altLang="en-US" sz="1600" dirty="0">
                <a:solidFill>
                  <a:srgbClr val="FF0000"/>
                </a:solidFill>
              </a:rPr>
              <a:t>三个</a:t>
            </a:r>
            <a:r>
              <a:rPr lang="zh-CN" altLang="en-US" sz="1600" dirty="0">
                <a:solidFill>
                  <a:schemeClr val="tx1">
                    <a:lumMod val="75000"/>
                    <a:lumOff val="25000"/>
                  </a:schemeClr>
                </a:solidFill>
              </a:rPr>
              <a:t>自由度。腰关节的转动以电机为动力源，通过蜗轮蜗杆传动带动腰关节转动。如图</a:t>
            </a:r>
            <a:r>
              <a:rPr lang="en-US" altLang="zh-CN" sz="1600" dirty="0">
                <a:solidFill>
                  <a:schemeClr val="tx1">
                    <a:lumMod val="75000"/>
                    <a:lumOff val="25000"/>
                  </a:schemeClr>
                </a:solidFill>
              </a:rPr>
              <a:t>3</a:t>
            </a:r>
            <a:r>
              <a:rPr lang="zh-CN" altLang="en-US" sz="1600" dirty="0">
                <a:solidFill>
                  <a:schemeClr val="tx1">
                    <a:lumMod val="75000"/>
                    <a:lumOff val="25000"/>
                  </a:schemeClr>
                </a:solidFill>
              </a:rPr>
              <a:t>所示，肩关节处布置一个电机，通过键连接带动大臂的转动，肩关节部位处的另外一个电机带动一个四杆机构实现小臂的转动。在小臂的顶部有三个电机，其作用分别是带动小臂的转动以及腕部的转动和回转。小臂的转动是通过电机与轴联接以齿轮传动形式直接带动小臂回转，而腕部的转动则是通过内部一个锥齿轮的换向来实现空间轴的转动。</a:t>
            </a:r>
            <a:r>
              <a:rPr lang="zh-CN" altLang="en-US" sz="1600" dirty="0">
                <a:solidFill>
                  <a:srgbClr val="FF0000"/>
                </a:solidFill>
              </a:rPr>
              <a:t>腕关节的末端回转自由度</a:t>
            </a:r>
            <a:r>
              <a:rPr lang="zh-CN" altLang="en-US" sz="1600" dirty="0">
                <a:solidFill>
                  <a:schemeClr val="tx1">
                    <a:lumMod val="75000"/>
                    <a:lumOff val="25000"/>
                  </a:schemeClr>
                </a:solidFill>
              </a:rPr>
              <a:t>以单独电机以与腕部转动相近方式实现回转，设置法兰盘</a:t>
            </a:r>
            <a:r>
              <a:rPr lang="zh-CN" altLang="en-US" sz="1600" dirty="0">
                <a:solidFill>
                  <a:srgbClr val="FF0000"/>
                </a:solidFill>
              </a:rPr>
              <a:t>安装</a:t>
            </a:r>
            <a:r>
              <a:rPr lang="zh-CN" altLang="en-US" sz="1600" dirty="0">
                <a:solidFill>
                  <a:schemeClr val="tx1">
                    <a:lumMod val="75000"/>
                    <a:lumOff val="25000"/>
                  </a:schemeClr>
                </a:solidFill>
              </a:rPr>
              <a:t>磁力研磨</a:t>
            </a:r>
            <a:r>
              <a:rPr lang="zh-CN" altLang="en-US" sz="1600" dirty="0">
                <a:solidFill>
                  <a:srgbClr val="FF0000"/>
                </a:solidFill>
              </a:rPr>
              <a:t>磁极</a:t>
            </a:r>
            <a:r>
              <a:rPr lang="zh-CN" altLang="en-US" sz="1600" dirty="0">
                <a:solidFill>
                  <a:schemeClr val="tx1">
                    <a:lumMod val="75000"/>
                    <a:lumOff val="25000"/>
                  </a:schemeClr>
                </a:solidFill>
              </a:rPr>
              <a:t>即可实现自由曲面的加工。</a:t>
            </a:r>
            <a:endParaRPr lang="zh-CN" altLang="en-US" sz="1600" dirty="0">
              <a:solidFill>
                <a:schemeClr val="tx1">
                  <a:lumMod val="75000"/>
                  <a:lumOff val="25000"/>
                </a:schemeClr>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43905" y="668020"/>
            <a:ext cx="3192780" cy="2835275"/>
          </a:xfrm>
          <a:prstGeom prst="rect">
            <a:avLst/>
          </a:prstGeom>
        </p:spPr>
      </p:pic>
      <p:sp>
        <p:nvSpPr>
          <p:cNvPr id="17" name="Rectangle 40"/>
          <p:cNvSpPr>
            <a:spLocks noChangeArrowheads="1"/>
          </p:cNvSpPr>
          <p:nvPr/>
        </p:nvSpPr>
        <p:spPr bwMode="auto">
          <a:xfrm>
            <a:off x="5615079" y="3795491"/>
            <a:ext cx="3528392" cy="19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200" dirty="0">
                <a:solidFill>
                  <a:schemeClr val="tx1">
                    <a:lumMod val="75000"/>
                    <a:lumOff val="25000"/>
                  </a:schemeClr>
                </a:solidFill>
                <a:latin typeface="+mn-ea"/>
              </a:rPr>
              <a:t>图</a:t>
            </a:r>
            <a:r>
              <a:rPr lang="en-US" altLang="zh-CN" sz="1200" dirty="0">
                <a:solidFill>
                  <a:schemeClr val="tx1">
                    <a:lumMod val="75000"/>
                    <a:lumOff val="25000"/>
                  </a:schemeClr>
                </a:solidFill>
                <a:latin typeface="+mn-ea"/>
              </a:rPr>
              <a:t>5 </a:t>
            </a:r>
            <a:r>
              <a:rPr lang="zh-CN" altLang="en-US" sz="1200" dirty="0">
                <a:solidFill>
                  <a:schemeClr val="tx1">
                    <a:lumMod val="75000"/>
                    <a:lumOff val="25000"/>
                  </a:schemeClr>
                </a:solidFill>
                <a:latin typeface="+mn-ea"/>
              </a:rPr>
              <a:t>六自由度机械臂传动分析图</a:t>
            </a:r>
            <a:endParaRPr lang="en-US" altLang="zh-CN" sz="1600" dirty="0">
              <a:solidFill>
                <a:schemeClr val="tx1">
                  <a:lumMod val="75000"/>
                  <a:lumOff val="25000"/>
                </a:schemeClr>
              </a:solidFill>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a:spLocks noEditPoints="1"/>
          </p:cNvSpPr>
          <p:nvPr/>
        </p:nvSpPr>
        <p:spPr bwMode="auto">
          <a:xfrm>
            <a:off x="252922" y="1010548"/>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270429" y="1010548"/>
            <a:ext cx="2034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b="1" dirty="0">
                <a:solidFill>
                  <a:schemeClr val="tx1">
                    <a:lumMod val="75000"/>
                    <a:lumOff val="25000"/>
                  </a:schemeClr>
                </a:solidFill>
              </a:rPr>
              <a:t>可行性分析</a:t>
            </a:r>
            <a:endParaRPr lang="en-US" altLang="zh-CN" b="1" dirty="0">
              <a:solidFill>
                <a:schemeClr val="tx1">
                  <a:lumMod val="75000"/>
                  <a:lumOff val="25000"/>
                </a:schemeClr>
              </a:solidFill>
            </a:endParaRPr>
          </a:p>
        </p:txBody>
      </p:sp>
      <p:sp>
        <p:nvSpPr>
          <p:cNvPr id="29" name="Rectangle 39"/>
          <p:cNvSpPr>
            <a:spLocks noChangeArrowheads="1"/>
          </p:cNvSpPr>
          <p:nvPr/>
        </p:nvSpPr>
        <p:spPr bwMode="auto">
          <a:xfrm>
            <a:off x="416159" y="278281"/>
            <a:ext cx="2778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整体设计</a:t>
            </a:r>
            <a:r>
              <a:rPr lang="zh-CN" altLang="en-US" sz="2000" dirty="0">
                <a:solidFill>
                  <a:schemeClr val="accent1"/>
                </a:solidFill>
                <a:latin typeface="微软雅黑" panose="020B0503020204020204" pitchFamily="34" charset="-122"/>
                <a:ea typeface="微软雅黑" panose="020B0503020204020204" pitchFamily="34" charset="-122"/>
              </a:rPr>
              <a:t>方案</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7504" y="699542"/>
            <a:ext cx="2160240" cy="45719"/>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12"/>
          <p:cNvSpPr>
            <a:spLocks noEditPoints="1"/>
          </p:cNvSpPr>
          <p:nvPr/>
        </p:nvSpPr>
        <p:spPr bwMode="auto">
          <a:xfrm>
            <a:off x="163324" y="278224"/>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9" name="Rectangle 24"/>
          <p:cNvSpPr>
            <a:spLocks noChangeArrowheads="1"/>
          </p:cNvSpPr>
          <p:nvPr/>
        </p:nvSpPr>
        <p:spPr bwMode="auto">
          <a:xfrm>
            <a:off x="755576" y="1342770"/>
            <a:ext cx="7318086" cy="119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20000"/>
              </a:lnSpc>
              <a:spcBef>
                <a:spcPts val="300"/>
              </a:spcBef>
            </a:pPr>
            <a:r>
              <a:rPr lang="zh-CN" altLang="en-US" sz="1600" dirty="0">
                <a:solidFill>
                  <a:schemeClr val="tx1">
                    <a:lumMod val="75000"/>
                    <a:lumOff val="25000"/>
                  </a:schemeClr>
                </a:solidFill>
              </a:rPr>
              <a:t>设计并建模六自由度机械臂得到的计算结果可知，六自由度机器人手臂的</a:t>
            </a:r>
            <a:r>
              <a:rPr lang="zh-CN" altLang="en-US" sz="1600" dirty="0">
                <a:solidFill>
                  <a:srgbClr val="FF0000"/>
                </a:solidFill>
              </a:rPr>
              <a:t>工作空间</a:t>
            </a:r>
            <a:r>
              <a:rPr lang="zh-CN" altLang="en-US" sz="1600" dirty="0">
                <a:solidFill>
                  <a:schemeClr val="tx1">
                    <a:lumMod val="75000"/>
                    <a:lumOff val="25000"/>
                  </a:schemeClr>
                </a:solidFill>
              </a:rPr>
              <a:t>运动范围如表</a:t>
            </a:r>
            <a:r>
              <a:rPr lang="en-US" altLang="zh-CN" sz="1600" dirty="0">
                <a:solidFill>
                  <a:schemeClr val="tx1">
                    <a:lumMod val="75000"/>
                    <a:lumOff val="25000"/>
                  </a:schemeClr>
                </a:solidFill>
              </a:rPr>
              <a:t>1</a:t>
            </a:r>
            <a:r>
              <a:rPr lang="zh-CN" altLang="en-US" sz="1600" dirty="0">
                <a:solidFill>
                  <a:schemeClr val="tx1">
                    <a:lumMod val="75000"/>
                    <a:lumOff val="25000"/>
                  </a:schemeClr>
                </a:solidFill>
              </a:rPr>
              <a:t>。</a:t>
            </a:r>
            <a:endParaRPr lang="en-US" altLang="zh-CN" sz="1600" dirty="0">
              <a:solidFill>
                <a:schemeClr val="tx1">
                  <a:lumMod val="75000"/>
                  <a:lumOff val="25000"/>
                </a:schemeClr>
              </a:solidFill>
            </a:endParaRPr>
          </a:p>
          <a:p>
            <a:pPr indent="360045">
              <a:lnSpc>
                <a:spcPct val="120000"/>
              </a:lnSpc>
              <a:spcBef>
                <a:spcPts val="300"/>
              </a:spcBef>
            </a:pPr>
            <a:r>
              <a:rPr lang="zh-CN" altLang="en-US" sz="1600" dirty="0">
                <a:solidFill>
                  <a:schemeClr val="tx1">
                    <a:lumMod val="75000"/>
                    <a:lumOff val="25000"/>
                  </a:schemeClr>
                </a:solidFill>
              </a:rPr>
              <a:t>同时，装置</a:t>
            </a:r>
            <a:r>
              <a:rPr lang="zh-CN" altLang="en-US" sz="1600" dirty="0">
                <a:solidFill>
                  <a:srgbClr val="FF0000"/>
                </a:solidFill>
              </a:rPr>
              <a:t>设计方案的</a:t>
            </a:r>
            <a:r>
              <a:rPr lang="zh-CN" altLang="en-US" sz="1600" dirty="0">
                <a:solidFill>
                  <a:schemeClr val="tx1">
                    <a:lumMod val="75000"/>
                    <a:lumOff val="25000"/>
                  </a:schemeClr>
                </a:solidFill>
              </a:rPr>
              <a:t>工作台在</a:t>
            </a:r>
            <a:r>
              <a:rPr lang="en-US" altLang="zh-CN" sz="1600" dirty="0">
                <a:solidFill>
                  <a:schemeClr val="tx1">
                    <a:lumMod val="75000"/>
                    <a:lumOff val="25000"/>
                  </a:schemeClr>
                </a:solidFill>
              </a:rPr>
              <a:t>X-Y</a:t>
            </a:r>
            <a:r>
              <a:rPr lang="zh-CN" altLang="en-US" sz="1600" dirty="0">
                <a:solidFill>
                  <a:schemeClr val="tx1">
                    <a:lumMod val="75000"/>
                    <a:lumOff val="25000"/>
                  </a:schemeClr>
                </a:solidFill>
              </a:rPr>
              <a:t>方向上的行程范围均为</a:t>
            </a:r>
            <a:r>
              <a:rPr lang="en-US" altLang="zh-CN" sz="1600" dirty="0">
                <a:solidFill>
                  <a:schemeClr val="tx1">
                    <a:lumMod val="75000"/>
                    <a:lumOff val="25000"/>
                  </a:schemeClr>
                </a:solidFill>
              </a:rPr>
              <a:t>550mm</a:t>
            </a:r>
            <a:r>
              <a:rPr lang="zh-CN" altLang="en-US" sz="1600" dirty="0">
                <a:solidFill>
                  <a:schemeClr val="tx1">
                    <a:lumMod val="75000"/>
                    <a:lumOff val="25000"/>
                  </a:schemeClr>
                </a:solidFill>
              </a:rPr>
              <a:t>，理论上计算可知本方案装置的加工</a:t>
            </a:r>
            <a:r>
              <a:rPr lang="zh-CN" altLang="en-US" sz="1600" dirty="0">
                <a:solidFill>
                  <a:srgbClr val="FF0000"/>
                </a:solidFill>
              </a:rPr>
              <a:t>工作空间</a:t>
            </a:r>
            <a:r>
              <a:rPr lang="zh-CN" altLang="en-US" sz="1600" dirty="0">
                <a:solidFill>
                  <a:schemeClr val="tx1">
                    <a:lumMod val="75000"/>
                    <a:lumOff val="25000"/>
                  </a:schemeClr>
                </a:solidFill>
              </a:rPr>
              <a:t>范围如表</a:t>
            </a:r>
            <a:r>
              <a:rPr lang="en-US" altLang="zh-CN" sz="1600" dirty="0">
                <a:solidFill>
                  <a:schemeClr val="tx1">
                    <a:lumMod val="75000"/>
                    <a:lumOff val="25000"/>
                  </a:schemeClr>
                </a:solidFill>
              </a:rPr>
              <a:t>2</a:t>
            </a:r>
            <a:r>
              <a:rPr lang="zh-CN" altLang="en-US" sz="1600" dirty="0">
                <a:solidFill>
                  <a:schemeClr val="tx1">
                    <a:lumMod val="75000"/>
                    <a:lumOff val="25000"/>
                  </a:schemeClr>
                </a:solidFill>
              </a:rPr>
              <a:t>所示。</a:t>
            </a:r>
            <a:endParaRPr lang="zh-CN" altLang="en-US" sz="1600" dirty="0">
              <a:solidFill>
                <a:schemeClr val="tx1">
                  <a:lumMod val="75000"/>
                  <a:lumOff val="25000"/>
                </a:schemeClr>
              </a:solidFill>
            </a:endParaRPr>
          </a:p>
        </p:txBody>
      </p:sp>
      <p:graphicFrame>
        <p:nvGraphicFramePr>
          <p:cNvPr id="2" name="表格 1"/>
          <p:cNvGraphicFramePr>
            <a:graphicFrameLocks noGrp="1"/>
          </p:cNvGraphicFramePr>
          <p:nvPr/>
        </p:nvGraphicFramePr>
        <p:xfrm>
          <a:off x="1938020" y="2931790"/>
          <a:ext cx="5267960" cy="548640"/>
        </p:xfrm>
        <a:graphic>
          <a:graphicData uri="http://schemas.openxmlformats.org/drawingml/2006/table">
            <a:tbl>
              <a:tblPr firstRow="1" firstCol="1" bandRow="1">
                <a:tableStyleId>{5C22544A-7EE6-4342-B048-85BDC9FD1C3A}</a:tableStyleId>
              </a:tblPr>
              <a:tblGrid>
                <a:gridCol w="1316990"/>
                <a:gridCol w="1316990"/>
                <a:gridCol w="1316990"/>
                <a:gridCol w="1316990"/>
              </a:tblGrid>
              <a:tr h="0">
                <a:tc gridSpan="4">
                  <a:txBody>
                    <a:bodyPr/>
                    <a:lstStyle/>
                    <a:p>
                      <a:pPr algn="ctr">
                        <a:spcAft>
                          <a:spcPts val="0"/>
                        </a:spcAft>
                      </a:pPr>
                      <a:r>
                        <a:rPr lang="zh-CN" sz="1200" kern="100">
                          <a:effectLst/>
                        </a:rPr>
                        <a:t>六自由度机械臂的工作空间仿真数据表（单位：</a:t>
                      </a:r>
                      <a:r>
                        <a:rPr lang="en-US" sz="1200" kern="100">
                          <a:effectLst/>
                        </a:rPr>
                        <a:t>mm</a:t>
                      </a:r>
                      <a:r>
                        <a:rPr lang="zh-CN" sz="120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hMerge="1">
                  <a:tcPr/>
                </a:tc>
                <a:tc hMerge="1">
                  <a:tcPr/>
                </a:tc>
                <a:tc hMerge="1">
                  <a:tcPr/>
                </a:tc>
              </a:tr>
              <a:tr h="0">
                <a:tc>
                  <a:txBody>
                    <a:bodyPr/>
                    <a:lstStyle/>
                    <a:p>
                      <a:pPr algn="ctr">
                        <a:spcAft>
                          <a:spcPts val="0"/>
                        </a:spcAft>
                      </a:pPr>
                      <a:r>
                        <a:rPr lang="zh-CN" sz="1200" kern="100">
                          <a:effectLst/>
                        </a:rPr>
                        <a:t>方向</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X</a:t>
                      </a:r>
                      <a:r>
                        <a:rPr lang="zh-CN" sz="1200" kern="100">
                          <a:effectLst/>
                        </a:rPr>
                        <a:t>轴</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Y</a:t>
                      </a:r>
                      <a:r>
                        <a:rPr lang="zh-CN" sz="1200" kern="100">
                          <a:effectLst/>
                        </a:rPr>
                        <a:t>轴</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Z</a:t>
                      </a:r>
                      <a:r>
                        <a:rPr lang="zh-CN" sz="1200" kern="100">
                          <a:effectLst/>
                        </a:rPr>
                        <a:t>轴</a:t>
                      </a:r>
                      <a:endParaRPr lang="zh-CN" sz="1050" kern="100">
                        <a:effectLst/>
                        <a:latin typeface="Times New Roman" panose="02020603050405020304" pitchFamily="18" charset="0"/>
                        <a:ea typeface="宋体" panose="02010600030101010101" pitchFamily="2" charset="-122"/>
                      </a:endParaRPr>
                    </a:p>
                  </a:txBody>
                  <a:tcPr marL="68580" marR="68580" marT="0" marB="0"/>
                </a:tc>
              </a:tr>
              <a:tr h="0">
                <a:tc>
                  <a:txBody>
                    <a:bodyPr/>
                    <a:lstStyle/>
                    <a:p>
                      <a:pPr algn="ctr">
                        <a:spcAft>
                          <a:spcPts val="0"/>
                        </a:spcAft>
                      </a:pPr>
                      <a:r>
                        <a:rPr lang="zh-CN" sz="1200" kern="100">
                          <a:effectLst/>
                        </a:rPr>
                        <a:t>范围</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-500~500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-500~500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dirty="0">
                          <a:effectLst/>
                        </a:rPr>
                        <a:t>-500~1000</a:t>
                      </a:r>
                      <a:endParaRPr lang="zh-CN" sz="105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13" name="Rectangle 24"/>
          <p:cNvSpPr>
            <a:spLocks noChangeArrowheads="1"/>
          </p:cNvSpPr>
          <p:nvPr/>
        </p:nvSpPr>
        <p:spPr bwMode="auto">
          <a:xfrm>
            <a:off x="912957" y="2622023"/>
            <a:ext cx="7318086" cy="23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400" dirty="0">
                <a:solidFill>
                  <a:schemeClr val="tx1">
                    <a:lumMod val="75000"/>
                    <a:lumOff val="25000"/>
                  </a:schemeClr>
                </a:solidFill>
              </a:rPr>
              <a:t>表</a:t>
            </a:r>
            <a:r>
              <a:rPr lang="en-US" altLang="zh-CN" sz="1400" dirty="0">
                <a:solidFill>
                  <a:schemeClr val="tx1">
                    <a:lumMod val="75000"/>
                    <a:lumOff val="25000"/>
                  </a:schemeClr>
                </a:solidFill>
              </a:rPr>
              <a:t>1</a:t>
            </a:r>
            <a:r>
              <a:rPr lang="zh-CN" altLang="en-US" sz="1400" dirty="0">
                <a:solidFill>
                  <a:schemeClr val="tx1">
                    <a:lumMod val="75000"/>
                    <a:lumOff val="25000"/>
                  </a:schemeClr>
                </a:solidFill>
              </a:rPr>
              <a:t>六自由度机械臂的工作空间仿真数据表</a:t>
            </a:r>
            <a:endParaRPr lang="zh-CN" altLang="en-US" sz="1400" dirty="0">
              <a:solidFill>
                <a:schemeClr val="tx1">
                  <a:lumMod val="75000"/>
                  <a:lumOff val="25000"/>
                </a:schemeClr>
              </a:solidFill>
            </a:endParaRPr>
          </a:p>
        </p:txBody>
      </p:sp>
      <p:sp>
        <p:nvSpPr>
          <p:cNvPr id="14" name="Rectangle 24"/>
          <p:cNvSpPr>
            <a:spLocks noChangeArrowheads="1"/>
          </p:cNvSpPr>
          <p:nvPr/>
        </p:nvSpPr>
        <p:spPr bwMode="auto">
          <a:xfrm>
            <a:off x="1043608" y="3708555"/>
            <a:ext cx="7318086" cy="23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400" dirty="0">
                <a:solidFill>
                  <a:schemeClr val="tx1">
                    <a:lumMod val="75000"/>
                    <a:lumOff val="25000"/>
                  </a:schemeClr>
                </a:solidFill>
              </a:rPr>
              <a:t>表</a:t>
            </a:r>
            <a:r>
              <a:rPr lang="en-US" altLang="zh-CN" sz="1400" dirty="0">
                <a:solidFill>
                  <a:schemeClr val="tx1">
                    <a:lumMod val="75000"/>
                    <a:lumOff val="25000"/>
                  </a:schemeClr>
                </a:solidFill>
              </a:rPr>
              <a:t>2 </a:t>
            </a:r>
            <a:r>
              <a:rPr lang="zh-CN" altLang="en-US" sz="1400" dirty="0">
                <a:solidFill>
                  <a:schemeClr val="tx1">
                    <a:lumMod val="75000"/>
                    <a:lumOff val="25000"/>
                  </a:schemeClr>
                </a:solidFill>
              </a:rPr>
              <a:t>自由曲面磁力研磨加工装置方案的工作空间理论数据表</a:t>
            </a:r>
            <a:endParaRPr lang="zh-CN" altLang="en-US" sz="1400" dirty="0">
              <a:solidFill>
                <a:schemeClr val="tx1">
                  <a:lumMod val="75000"/>
                  <a:lumOff val="25000"/>
                </a:schemeClr>
              </a:solidFill>
            </a:endParaRPr>
          </a:p>
        </p:txBody>
      </p:sp>
      <p:graphicFrame>
        <p:nvGraphicFramePr>
          <p:cNvPr id="3" name="表格 2"/>
          <p:cNvGraphicFramePr>
            <a:graphicFrameLocks noGrp="1"/>
          </p:cNvGraphicFramePr>
          <p:nvPr/>
        </p:nvGraphicFramePr>
        <p:xfrm>
          <a:off x="1963458" y="4132952"/>
          <a:ext cx="5267960" cy="548640"/>
        </p:xfrm>
        <a:graphic>
          <a:graphicData uri="http://schemas.openxmlformats.org/drawingml/2006/table">
            <a:tbl>
              <a:tblPr firstRow="1" firstCol="1" bandRow="1">
                <a:tableStyleId>{5C22544A-7EE6-4342-B048-85BDC9FD1C3A}</a:tableStyleId>
              </a:tblPr>
              <a:tblGrid>
                <a:gridCol w="1316990"/>
                <a:gridCol w="1316990"/>
                <a:gridCol w="1316990"/>
                <a:gridCol w="1316990"/>
              </a:tblGrid>
              <a:tr h="0">
                <a:tc gridSpan="4">
                  <a:txBody>
                    <a:bodyPr/>
                    <a:lstStyle/>
                    <a:p>
                      <a:pPr algn="ctr">
                        <a:spcAft>
                          <a:spcPts val="0"/>
                        </a:spcAft>
                      </a:pPr>
                      <a:r>
                        <a:rPr lang="zh-CN" sz="1200" kern="100">
                          <a:effectLst/>
                        </a:rPr>
                        <a:t>自由曲面磁力研磨加工装置方案的工作空间理论数据表（单位：</a:t>
                      </a:r>
                      <a:r>
                        <a:rPr lang="en-US" sz="1200" kern="100">
                          <a:effectLst/>
                        </a:rPr>
                        <a:t>mm</a:t>
                      </a:r>
                      <a:r>
                        <a:rPr lang="zh-CN" sz="120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hMerge="1">
                  <a:tcPr/>
                </a:tc>
                <a:tc hMerge="1">
                  <a:tcPr/>
                </a:tc>
                <a:tc hMerge="1">
                  <a:tcPr/>
                </a:tc>
              </a:tr>
              <a:tr h="0">
                <a:tc>
                  <a:txBody>
                    <a:bodyPr/>
                    <a:lstStyle/>
                    <a:p>
                      <a:pPr algn="ctr">
                        <a:spcAft>
                          <a:spcPts val="0"/>
                        </a:spcAft>
                      </a:pPr>
                      <a:r>
                        <a:rPr lang="zh-CN" sz="1200" kern="100">
                          <a:effectLst/>
                        </a:rPr>
                        <a:t>方向</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X</a:t>
                      </a:r>
                      <a:r>
                        <a:rPr lang="zh-CN" sz="1200" kern="100">
                          <a:effectLst/>
                        </a:rPr>
                        <a:t>轴</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Y</a:t>
                      </a:r>
                      <a:r>
                        <a:rPr lang="zh-CN" sz="1200" kern="100">
                          <a:effectLst/>
                        </a:rPr>
                        <a:t>轴</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Z</a:t>
                      </a:r>
                      <a:r>
                        <a:rPr lang="zh-CN" sz="1200" kern="100">
                          <a:effectLst/>
                        </a:rPr>
                        <a:t>轴</a:t>
                      </a:r>
                      <a:endParaRPr lang="zh-CN" sz="1050" kern="100">
                        <a:effectLst/>
                        <a:latin typeface="Times New Roman" panose="02020603050405020304" pitchFamily="18" charset="0"/>
                        <a:ea typeface="宋体" panose="02010600030101010101" pitchFamily="2" charset="-122"/>
                      </a:endParaRPr>
                    </a:p>
                  </a:txBody>
                  <a:tcPr marL="68580" marR="68580" marT="0" marB="0"/>
                </a:tc>
              </a:tr>
              <a:tr h="0">
                <a:tc>
                  <a:txBody>
                    <a:bodyPr/>
                    <a:lstStyle/>
                    <a:p>
                      <a:pPr algn="ctr">
                        <a:spcAft>
                          <a:spcPts val="0"/>
                        </a:spcAft>
                      </a:pPr>
                      <a:r>
                        <a:rPr lang="zh-CN" sz="1200" kern="100">
                          <a:effectLst/>
                        </a:rPr>
                        <a:t>范围</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-775~775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a:effectLst/>
                        </a:rPr>
                        <a:t>-775~775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en-US" sz="1200" kern="100" dirty="0">
                          <a:effectLst/>
                        </a:rPr>
                        <a:t>-500~1000</a:t>
                      </a:r>
                      <a:endParaRPr lang="zh-CN" sz="105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Rectangle 3"/>
          <p:cNvSpPr/>
          <p:nvPr/>
        </p:nvSpPr>
        <p:spPr>
          <a:xfrm>
            <a:off x="544830" y="1433830"/>
            <a:ext cx="7799705" cy="14414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n>
                <a:solidFill>
                  <a:sysClr val="windowText" lastClr="000000"/>
                </a:solidFill>
              </a:ln>
            </a:endParaRPr>
          </a:p>
        </p:txBody>
      </p:sp>
      <p:sp>
        <p:nvSpPr>
          <p:cNvPr id="20" name="Freeform 20"/>
          <p:cNvSpPr>
            <a:spLocks noEditPoints="1"/>
          </p:cNvSpPr>
          <p:nvPr/>
        </p:nvSpPr>
        <p:spPr bwMode="auto">
          <a:xfrm>
            <a:off x="252922" y="1010548"/>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270429" y="1010548"/>
            <a:ext cx="2034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b="1" dirty="0">
                <a:solidFill>
                  <a:schemeClr val="tx1">
                    <a:lumMod val="75000"/>
                    <a:lumOff val="25000"/>
                  </a:schemeClr>
                </a:solidFill>
              </a:rPr>
              <a:t>可行性分析</a:t>
            </a:r>
            <a:endParaRPr lang="en-US" altLang="zh-CN" b="1" dirty="0">
              <a:solidFill>
                <a:schemeClr val="tx1">
                  <a:lumMod val="75000"/>
                  <a:lumOff val="25000"/>
                </a:schemeClr>
              </a:solidFill>
            </a:endParaRPr>
          </a:p>
        </p:txBody>
      </p:sp>
      <p:sp>
        <p:nvSpPr>
          <p:cNvPr id="29" name="Rectangle 39"/>
          <p:cNvSpPr>
            <a:spLocks noChangeArrowheads="1"/>
          </p:cNvSpPr>
          <p:nvPr/>
        </p:nvSpPr>
        <p:spPr bwMode="auto">
          <a:xfrm>
            <a:off x="416159" y="278281"/>
            <a:ext cx="2778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整体设计</a:t>
            </a:r>
            <a:r>
              <a:rPr lang="zh-CN" altLang="en-US" sz="2000" dirty="0">
                <a:solidFill>
                  <a:schemeClr val="accent1"/>
                </a:solidFill>
                <a:latin typeface="微软雅黑" panose="020B0503020204020204" pitchFamily="34" charset="-122"/>
                <a:ea typeface="微软雅黑" panose="020B0503020204020204" pitchFamily="34" charset="-122"/>
              </a:rPr>
              <a:t>方案</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7504" y="699542"/>
            <a:ext cx="2160240" cy="45719"/>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12"/>
          <p:cNvSpPr>
            <a:spLocks noEditPoints="1"/>
          </p:cNvSpPr>
          <p:nvPr/>
        </p:nvSpPr>
        <p:spPr bwMode="auto">
          <a:xfrm>
            <a:off x="163324" y="278224"/>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9" name="Rectangle 24"/>
          <p:cNvSpPr>
            <a:spLocks noChangeArrowheads="1"/>
          </p:cNvSpPr>
          <p:nvPr/>
        </p:nvSpPr>
        <p:spPr bwMode="auto">
          <a:xfrm>
            <a:off x="755576" y="1583612"/>
            <a:ext cx="7318086" cy="119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20000"/>
              </a:lnSpc>
              <a:spcBef>
                <a:spcPts val="300"/>
              </a:spcBef>
            </a:pPr>
            <a:r>
              <a:rPr lang="zh-CN" altLang="en-US" sz="1600" dirty="0">
                <a:solidFill>
                  <a:schemeClr val="tx1">
                    <a:lumMod val="75000"/>
                    <a:lumOff val="25000"/>
                  </a:schemeClr>
                </a:solidFill>
              </a:rPr>
              <a:t>与其他仅将加工磁极附于</a:t>
            </a:r>
            <a:r>
              <a:rPr lang="zh-CN" altLang="en-US" sz="1600" dirty="0">
                <a:solidFill>
                  <a:srgbClr val="FF0000"/>
                </a:solidFill>
              </a:rPr>
              <a:t>已有</a:t>
            </a:r>
            <a:r>
              <a:rPr lang="zh-CN" altLang="en-US" sz="1600" dirty="0">
                <a:solidFill>
                  <a:schemeClr val="tx1">
                    <a:lumMod val="75000"/>
                    <a:lumOff val="25000"/>
                  </a:schemeClr>
                </a:solidFill>
              </a:rPr>
              <a:t>数控机床或加工中心的</a:t>
            </a:r>
            <a:r>
              <a:rPr lang="zh-CN" altLang="en-US" sz="1600" dirty="0">
                <a:solidFill>
                  <a:srgbClr val="FF0000"/>
                </a:solidFill>
              </a:rPr>
              <a:t>设计方案比较</a:t>
            </a:r>
            <a:r>
              <a:rPr lang="zh-CN" altLang="en-US" sz="1600" dirty="0">
                <a:solidFill>
                  <a:schemeClr val="tx1">
                    <a:lumMod val="75000"/>
                    <a:lumOff val="25000"/>
                  </a:schemeClr>
                </a:solidFill>
              </a:rPr>
              <a:t>，该装置的加工范围对于一般适应于磁力研磨加工的工件而言具有一定</a:t>
            </a:r>
            <a:r>
              <a:rPr lang="zh-CN" altLang="en-US" sz="1600" dirty="0">
                <a:solidFill>
                  <a:srgbClr val="FF0000"/>
                </a:solidFill>
              </a:rPr>
              <a:t>适应性</a:t>
            </a:r>
            <a:r>
              <a:rPr lang="zh-CN" altLang="en-US" sz="1600" dirty="0">
                <a:solidFill>
                  <a:schemeClr val="tx1">
                    <a:lumMod val="75000"/>
                    <a:lumOff val="25000"/>
                  </a:schemeClr>
                </a:solidFill>
              </a:rPr>
              <a:t>，即</a:t>
            </a:r>
            <a:r>
              <a:rPr lang="zh-CN" altLang="en-US" sz="1600" dirty="0">
                <a:solidFill>
                  <a:srgbClr val="FF0000"/>
                </a:solidFill>
              </a:rPr>
              <a:t>该方案可行</a:t>
            </a:r>
            <a:r>
              <a:rPr lang="zh-CN" altLang="en-US" sz="1600" dirty="0">
                <a:solidFill>
                  <a:schemeClr val="tx1">
                    <a:lumMod val="75000"/>
                    <a:lumOff val="25000"/>
                  </a:schemeClr>
                </a:solidFill>
              </a:rPr>
              <a:t>。</a:t>
            </a:r>
            <a:endParaRPr lang="zh-CN" altLang="en-US" sz="1600" dirty="0">
              <a:solidFill>
                <a:schemeClr val="tx1">
                  <a:lumMod val="75000"/>
                  <a:lumOff val="25000"/>
                </a:schemeClr>
              </a:solidFill>
            </a:endParaRPr>
          </a:p>
          <a:p>
            <a:pPr indent="360045">
              <a:lnSpc>
                <a:spcPct val="120000"/>
              </a:lnSpc>
              <a:spcBef>
                <a:spcPts val="300"/>
              </a:spcBef>
            </a:pPr>
            <a:r>
              <a:rPr lang="zh-CN" altLang="en-US" sz="1600" dirty="0">
                <a:solidFill>
                  <a:schemeClr val="tx1">
                    <a:lumMod val="75000"/>
                    <a:lumOff val="25000"/>
                  </a:schemeClr>
                </a:solidFill>
              </a:rPr>
              <a:t>经上述分析，配以</a:t>
            </a:r>
            <a:r>
              <a:rPr lang="en-US" altLang="zh-CN" sz="1600" dirty="0">
                <a:solidFill>
                  <a:schemeClr val="tx1">
                    <a:lumMod val="75000"/>
                    <a:lumOff val="25000"/>
                  </a:schemeClr>
                </a:solidFill>
              </a:rPr>
              <a:t>X-Y</a:t>
            </a:r>
            <a:r>
              <a:rPr lang="zh-CN" altLang="en-US" sz="1600" dirty="0">
                <a:solidFill>
                  <a:schemeClr val="tx1">
                    <a:lumMod val="75000"/>
                    <a:lumOff val="25000"/>
                  </a:schemeClr>
                </a:solidFill>
              </a:rPr>
              <a:t>方向运动工作台的六自由度的机械臂其工作范围</a:t>
            </a:r>
            <a:r>
              <a:rPr lang="zh-CN" altLang="en-US" sz="1600" dirty="0">
                <a:solidFill>
                  <a:srgbClr val="FF0000"/>
                </a:solidFill>
              </a:rPr>
              <a:t>完全可实现</a:t>
            </a:r>
            <a:r>
              <a:rPr lang="zh-CN" altLang="en-US" sz="1600" dirty="0">
                <a:solidFill>
                  <a:schemeClr val="tx1">
                    <a:lumMod val="75000"/>
                    <a:lumOff val="25000"/>
                  </a:schemeClr>
                </a:solidFill>
              </a:rPr>
              <a:t>自由曲面的研磨抛光。</a:t>
            </a:r>
            <a:endParaRPr lang="zh-CN" altLang="en-US" sz="1600" dirty="0">
              <a:solidFill>
                <a:schemeClr val="tx1">
                  <a:lumMod val="75000"/>
                  <a:lumOff val="25000"/>
                </a:schemeClr>
              </a:solidFill>
            </a:endParaRPr>
          </a:p>
        </p:txBody>
      </p:sp>
      <p:sp>
        <p:nvSpPr>
          <p:cNvPr id="4" name="Rectangle 2"/>
          <p:cNvSpPr>
            <a:spLocks noChangeArrowheads="1"/>
          </p:cNvSpPr>
          <p:nvPr/>
        </p:nvSpPr>
        <p:spPr bwMode="auto">
          <a:xfrm>
            <a:off x="3419872" y="24745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49"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29422" y="2931155"/>
            <a:ext cx="1884363" cy="163988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Rectangle 24"/>
          <p:cNvSpPr>
            <a:spLocks noChangeArrowheads="1"/>
          </p:cNvSpPr>
          <p:nvPr/>
        </p:nvSpPr>
        <p:spPr bwMode="auto">
          <a:xfrm>
            <a:off x="755511" y="4626762"/>
            <a:ext cx="7318086" cy="23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400" dirty="0">
                <a:solidFill>
                  <a:schemeClr val="tx1">
                    <a:lumMod val="75000"/>
                    <a:lumOff val="25000"/>
                  </a:schemeClr>
                </a:solidFill>
              </a:rPr>
              <a:t>图</a:t>
            </a:r>
            <a:r>
              <a:rPr lang="en-US" altLang="zh-CN" sz="1400" dirty="0">
                <a:solidFill>
                  <a:schemeClr val="tx1">
                    <a:lumMod val="75000"/>
                    <a:lumOff val="25000"/>
                  </a:schemeClr>
                </a:solidFill>
              </a:rPr>
              <a:t>6 </a:t>
            </a:r>
            <a:r>
              <a:rPr lang="zh-CN" altLang="en-US" sz="1400" dirty="0">
                <a:solidFill>
                  <a:schemeClr val="tx1">
                    <a:lumMod val="75000"/>
                    <a:lumOff val="25000"/>
                  </a:schemeClr>
                </a:solidFill>
              </a:rPr>
              <a:t>磁力研磨加工原理图</a:t>
            </a:r>
            <a:endParaRPr lang="zh-CN" altLang="en-US" sz="1400"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a:spLocks noEditPoints="1"/>
          </p:cNvSpPr>
          <p:nvPr/>
        </p:nvSpPr>
        <p:spPr bwMode="auto">
          <a:xfrm>
            <a:off x="252922" y="1010548"/>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270429" y="1010548"/>
            <a:ext cx="2034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b="1" dirty="0">
                <a:solidFill>
                  <a:schemeClr val="tx1">
                    <a:lumMod val="75000"/>
                    <a:lumOff val="25000"/>
                  </a:schemeClr>
                </a:solidFill>
              </a:rPr>
              <a:t>实际建模设计</a:t>
            </a:r>
            <a:endParaRPr lang="en-US" altLang="zh-CN" b="1" dirty="0">
              <a:solidFill>
                <a:schemeClr val="tx1">
                  <a:lumMod val="75000"/>
                  <a:lumOff val="25000"/>
                </a:schemeClr>
              </a:solidFill>
            </a:endParaRPr>
          </a:p>
        </p:txBody>
      </p:sp>
      <p:sp>
        <p:nvSpPr>
          <p:cNvPr id="29" name="Rectangle 39"/>
          <p:cNvSpPr>
            <a:spLocks noChangeArrowheads="1"/>
          </p:cNvSpPr>
          <p:nvPr/>
        </p:nvSpPr>
        <p:spPr bwMode="auto">
          <a:xfrm>
            <a:off x="416159" y="278281"/>
            <a:ext cx="2778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整体设计</a:t>
            </a:r>
            <a:r>
              <a:rPr lang="zh-CN" altLang="en-US" sz="2000" dirty="0">
                <a:solidFill>
                  <a:schemeClr val="accent1"/>
                </a:solidFill>
                <a:latin typeface="微软雅黑" panose="020B0503020204020204" pitchFamily="34" charset="-122"/>
                <a:ea typeface="微软雅黑" panose="020B0503020204020204" pitchFamily="34" charset="-122"/>
              </a:rPr>
              <a:t>方案</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7504" y="699542"/>
            <a:ext cx="2160240" cy="45719"/>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12"/>
          <p:cNvSpPr>
            <a:spLocks noEditPoints="1"/>
          </p:cNvSpPr>
          <p:nvPr/>
        </p:nvSpPr>
        <p:spPr bwMode="auto">
          <a:xfrm>
            <a:off x="163324" y="278224"/>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 name="Rectangle 2"/>
          <p:cNvSpPr>
            <a:spLocks noChangeArrowheads="1"/>
          </p:cNvSpPr>
          <p:nvPr/>
        </p:nvSpPr>
        <p:spPr bwMode="auto">
          <a:xfrm>
            <a:off x="3419872" y="24745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24"/>
          <p:cNvSpPr>
            <a:spLocks noChangeArrowheads="1"/>
          </p:cNvSpPr>
          <p:nvPr/>
        </p:nvSpPr>
        <p:spPr bwMode="auto">
          <a:xfrm>
            <a:off x="1708981" y="4731540"/>
            <a:ext cx="7318086" cy="23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400" dirty="0">
                <a:solidFill>
                  <a:schemeClr val="tx1">
                    <a:lumMod val="75000"/>
                    <a:lumOff val="25000"/>
                  </a:schemeClr>
                </a:solidFill>
              </a:rPr>
              <a:t>图</a:t>
            </a:r>
            <a:r>
              <a:rPr lang="en-US" altLang="zh-CN" sz="1400" dirty="0">
                <a:solidFill>
                  <a:schemeClr val="tx1">
                    <a:lumMod val="75000"/>
                    <a:lumOff val="25000"/>
                  </a:schemeClr>
                </a:solidFill>
              </a:rPr>
              <a:t>7 </a:t>
            </a:r>
            <a:r>
              <a:rPr lang="zh-CN" altLang="en-US" sz="1400" dirty="0">
                <a:solidFill>
                  <a:schemeClr val="tx1">
                    <a:lumMod val="75000"/>
                    <a:lumOff val="25000"/>
                  </a:schemeClr>
                </a:solidFill>
              </a:rPr>
              <a:t>自由曲面磁力研磨加工装置三维设计装配体</a:t>
            </a:r>
            <a:endParaRPr lang="zh-CN" altLang="en-US" sz="1400" dirty="0">
              <a:solidFill>
                <a:schemeClr val="tx1">
                  <a:lumMod val="75000"/>
                  <a:lumOff val="25000"/>
                </a:schemeClr>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67704" y="0"/>
            <a:ext cx="4600640" cy="457217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a:spLocks noEditPoints="1"/>
          </p:cNvSpPr>
          <p:nvPr/>
        </p:nvSpPr>
        <p:spPr bwMode="auto">
          <a:xfrm>
            <a:off x="252922" y="1010548"/>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416158" y="997916"/>
            <a:ext cx="2778059" cy="3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b="1" dirty="0">
                <a:solidFill>
                  <a:schemeClr val="tx1">
                    <a:lumMod val="75000"/>
                    <a:lumOff val="25000"/>
                  </a:schemeClr>
                </a:solidFill>
              </a:rPr>
              <a:t>磁力研磨磁极设计及分析</a:t>
            </a:r>
            <a:endParaRPr lang="en-US" altLang="zh-CN" b="1" dirty="0">
              <a:solidFill>
                <a:schemeClr val="tx1">
                  <a:lumMod val="75000"/>
                  <a:lumOff val="25000"/>
                </a:schemeClr>
              </a:solidFill>
            </a:endParaRPr>
          </a:p>
        </p:txBody>
      </p:sp>
      <p:sp>
        <p:nvSpPr>
          <p:cNvPr id="29" name="Rectangle 39"/>
          <p:cNvSpPr>
            <a:spLocks noChangeArrowheads="1"/>
          </p:cNvSpPr>
          <p:nvPr/>
        </p:nvSpPr>
        <p:spPr bwMode="auto">
          <a:xfrm>
            <a:off x="416159" y="278281"/>
            <a:ext cx="2778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整体设计</a:t>
            </a:r>
            <a:r>
              <a:rPr lang="zh-CN" altLang="en-US" sz="2000" dirty="0">
                <a:solidFill>
                  <a:schemeClr val="accent1"/>
                </a:solidFill>
                <a:latin typeface="微软雅黑" panose="020B0503020204020204" pitchFamily="34" charset="-122"/>
                <a:ea typeface="微软雅黑" panose="020B0503020204020204" pitchFamily="34" charset="-122"/>
              </a:rPr>
              <a:t>方案</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7504" y="699542"/>
            <a:ext cx="2160240" cy="45719"/>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12"/>
          <p:cNvSpPr>
            <a:spLocks noEditPoints="1"/>
          </p:cNvSpPr>
          <p:nvPr/>
        </p:nvSpPr>
        <p:spPr bwMode="auto">
          <a:xfrm>
            <a:off x="163324" y="278224"/>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9" name="Rectangle 24"/>
          <p:cNvSpPr>
            <a:spLocks noChangeArrowheads="1"/>
          </p:cNvSpPr>
          <p:nvPr/>
        </p:nvSpPr>
        <p:spPr bwMode="auto">
          <a:xfrm>
            <a:off x="755576" y="1583612"/>
            <a:ext cx="7318086" cy="304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20000"/>
              </a:lnSpc>
              <a:spcBef>
                <a:spcPts val="300"/>
              </a:spcBef>
            </a:pPr>
            <a:r>
              <a:rPr lang="zh-CN" altLang="en-US" sz="1600" dirty="0">
                <a:solidFill>
                  <a:schemeClr val="tx1">
                    <a:lumMod val="75000"/>
                    <a:lumOff val="25000"/>
                  </a:schemeClr>
                </a:solidFill>
              </a:rPr>
              <a:t>（</a:t>
            </a:r>
            <a:r>
              <a:rPr lang="en-US" altLang="zh-CN" sz="1600" dirty="0">
                <a:solidFill>
                  <a:schemeClr val="tx1">
                    <a:lumMod val="75000"/>
                    <a:lumOff val="25000"/>
                  </a:schemeClr>
                </a:solidFill>
              </a:rPr>
              <a:t>1</a:t>
            </a:r>
            <a:r>
              <a:rPr lang="zh-CN" altLang="en-US" sz="1600" dirty="0">
                <a:solidFill>
                  <a:schemeClr val="tx1">
                    <a:lumMod val="75000"/>
                    <a:lumOff val="25000"/>
                  </a:schemeClr>
                </a:solidFill>
              </a:rPr>
              <a:t>）磁极材料的选取</a:t>
            </a:r>
            <a:endParaRPr lang="zh-CN" altLang="en-US" sz="1600" dirty="0">
              <a:solidFill>
                <a:schemeClr val="tx1">
                  <a:lumMod val="75000"/>
                  <a:lumOff val="25000"/>
                </a:schemeClr>
              </a:solidFill>
            </a:endParaRPr>
          </a:p>
          <a:p>
            <a:pPr indent="360045">
              <a:lnSpc>
                <a:spcPct val="120000"/>
              </a:lnSpc>
              <a:spcBef>
                <a:spcPts val="300"/>
              </a:spcBef>
            </a:pPr>
            <a:r>
              <a:rPr lang="zh-CN" altLang="en-US" sz="1600" dirty="0">
                <a:solidFill>
                  <a:schemeClr val="tx1">
                    <a:lumMod val="75000"/>
                    <a:lumOff val="25000"/>
                  </a:schemeClr>
                </a:solidFill>
              </a:rPr>
              <a:t>现阶段常用磁力研磨加工获取磁场的主要方式以设计不同结构的</a:t>
            </a:r>
            <a:r>
              <a:rPr lang="zh-CN" altLang="en-US" sz="1600" dirty="0">
                <a:solidFill>
                  <a:srgbClr val="FF0000"/>
                </a:solidFill>
              </a:rPr>
              <a:t>永磁极磁极头</a:t>
            </a:r>
            <a:r>
              <a:rPr lang="zh-CN" altLang="en-US" sz="1600" dirty="0">
                <a:solidFill>
                  <a:schemeClr val="tx1">
                    <a:lumMod val="75000"/>
                    <a:lumOff val="25000"/>
                  </a:schemeClr>
                </a:solidFill>
              </a:rPr>
              <a:t>作为加工工具，其中由于稀土类永磁材料的磁能能积大等特点常被选用为磁极的材料。</a:t>
            </a:r>
            <a:r>
              <a:rPr lang="zh-CN" altLang="en-US" sz="1600" b="1" dirty="0">
                <a:solidFill>
                  <a:schemeClr val="tx1">
                    <a:lumMod val="75000"/>
                    <a:lumOff val="25000"/>
                  </a:schemeClr>
                </a:solidFill>
              </a:rPr>
              <a:t>经对其各类不同牌号的性能进行对比后</a:t>
            </a:r>
            <a:r>
              <a:rPr lang="zh-CN" altLang="en-US" sz="1600" dirty="0">
                <a:solidFill>
                  <a:schemeClr val="tx1">
                    <a:lumMod val="75000"/>
                    <a:lumOff val="25000"/>
                  </a:schemeClr>
                </a:solidFill>
              </a:rPr>
              <a:t>，</a:t>
            </a:r>
            <a:r>
              <a:rPr lang="en-US" altLang="zh-CN" sz="1600" dirty="0">
                <a:solidFill>
                  <a:srgbClr val="FF0000"/>
                </a:solidFill>
              </a:rPr>
              <a:t>N45</a:t>
            </a:r>
            <a:r>
              <a:rPr lang="zh-CN" altLang="en-US" sz="1600" dirty="0">
                <a:solidFill>
                  <a:srgbClr val="FF0000"/>
                </a:solidFill>
              </a:rPr>
              <a:t>牌号钕铁硼</a:t>
            </a:r>
            <a:r>
              <a:rPr lang="zh-CN" altLang="en-US" sz="1600" dirty="0">
                <a:solidFill>
                  <a:schemeClr val="tx1">
                    <a:lumMod val="75000"/>
                    <a:lumOff val="25000"/>
                  </a:schemeClr>
                </a:solidFill>
              </a:rPr>
              <a:t>的各项综合性能最优，选定该材料作为型腔模具加工磁极的制造材料。</a:t>
            </a:r>
            <a:endParaRPr lang="zh-CN" altLang="en-US" sz="1600" dirty="0">
              <a:solidFill>
                <a:schemeClr val="tx1">
                  <a:lumMod val="75000"/>
                  <a:lumOff val="25000"/>
                </a:schemeClr>
              </a:solidFill>
            </a:endParaRPr>
          </a:p>
          <a:p>
            <a:pPr indent="360045">
              <a:lnSpc>
                <a:spcPct val="120000"/>
              </a:lnSpc>
              <a:spcBef>
                <a:spcPts val="300"/>
              </a:spcBef>
            </a:pPr>
            <a:r>
              <a:rPr lang="zh-CN" altLang="en-US" sz="1600" dirty="0">
                <a:solidFill>
                  <a:schemeClr val="tx1">
                    <a:lumMod val="75000"/>
                    <a:lumOff val="25000"/>
                  </a:schemeClr>
                </a:solidFill>
              </a:rPr>
              <a:t>（</a:t>
            </a:r>
            <a:r>
              <a:rPr lang="en-US" altLang="zh-CN" sz="1600" dirty="0">
                <a:solidFill>
                  <a:schemeClr val="tx1">
                    <a:lumMod val="75000"/>
                    <a:lumOff val="25000"/>
                  </a:schemeClr>
                </a:solidFill>
              </a:rPr>
              <a:t>2</a:t>
            </a:r>
            <a:r>
              <a:rPr lang="zh-CN" altLang="en-US" sz="1600" dirty="0">
                <a:solidFill>
                  <a:schemeClr val="tx1">
                    <a:lumMod val="75000"/>
                    <a:lumOff val="25000"/>
                  </a:schemeClr>
                </a:solidFill>
              </a:rPr>
              <a:t>）磁极尺寸的计算</a:t>
            </a:r>
            <a:endParaRPr lang="zh-CN" altLang="en-US" sz="1600" dirty="0">
              <a:solidFill>
                <a:schemeClr val="tx1">
                  <a:lumMod val="75000"/>
                  <a:lumOff val="25000"/>
                </a:schemeClr>
              </a:solidFill>
            </a:endParaRPr>
          </a:p>
          <a:p>
            <a:pPr indent="360045">
              <a:lnSpc>
                <a:spcPct val="120000"/>
              </a:lnSpc>
              <a:spcBef>
                <a:spcPts val="300"/>
              </a:spcBef>
            </a:pPr>
            <a:r>
              <a:rPr lang="zh-CN" altLang="en-US" sz="1600" dirty="0">
                <a:solidFill>
                  <a:schemeClr val="tx1">
                    <a:lumMod val="75000"/>
                    <a:lumOff val="25000"/>
                  </a:schemeClr>
                </a:solidFill>
              </a:rPr>
              <a:t>通过采用</a:t>
            </a:r>
            <a:r>
              <a:rPr lang="zh-CN" altLang="en-US" sz="1600" dirty="0">
                <a:solidFill>
                  <a:srgbClr val="FF0000"/>
                </a:solidFill>
              </a:rPr>
              <a:t>基尔霍夫磁路定律</a:t>
            </a:r>
            <a:r>
              <a:rPr lang="zh-CN" altLang="en-US" sz="1600" dirty="0">
                <a:solidFill>
                  <a:schemeClr val="tx1">
                    <a:lumMod val="75000"/>
                    <a:lumOff val="25000"/>
                  </a:schemeClr>
                </a:solidFill>
              </a:rPr>
              <a:t>对永磁极形成的磁路进行分析计算，以其第一定律对加工过程中所产生于加工间隙的磁通量进行分析，进出一封闭面的磁通量理论代数和应为</a:t>
            </a:r>
            <a:r>
              <a:rPr lang="en-US" altLang="zh-CN" sz="1600" dirty="0">
                <a:solidFill>
                  <a:schemeClr val="tx1">
                    <a:lumMod val="75000"/>
                    <a:lumOff val="25000"/>
                  </a:schemeClr>
                </a:solidFill>
              </a:rPr>
              <a:t>0</a:t>
            </a:r>
            <a:r>
              <a:rPr lang="zh-CN" altLang="en-US" sz="1600" dirty="0">
                <a:solidFill>
                  <a:schemeClr val="tx1">
                    <a:lumMod val="75000"/>
                    <a:lumOff val="25000"/>
                  </a:schemeClr>
                </a:solidFill>
              </a:rPr>
              <a:t>；以其第二定律对磁极的磁动势进行分析，理论上一任何闭合磁路的总动势应恒等于各磁路的磁位降之和。</a:t>
            </a:r>
            <a:endParaRPr lang="zh-CN" altLang="en-US" sz="1600" dirty="0">
              <a:solidFill>
                <a:schemeClr val="tx1">
                  <a:lumMod val="75000"/>
                  <a:lumOff val="25000"/>
                </a:schemeClr>
              </a:solidFill>
            </a:endParaRPr>
          </a:p>
        </p:txBody>
      </p:sp>
      <p:sp>
        <p:nvSpPr>
          <p:cNvPr id="4" name="Rectangle 2"/>
          <p:cNvSpPr>
            <a:spLocks noChangeArrowheads="1"/>
          </p:cNvSpPr>
          <p:nvPr/>
        </p:nvSpPr>
        <p:spPr bwMode="auto">
          <a:xfrm>
            <a:off x="3419872" y="24745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a:spLocks noEditPoints="1"/>
          </p:cNvSpPr>
          <p:nvPr/>
        </p:nvSpPr>
        <p:spPr bwMode="auto">
          <a:xfrm>
            <a:off x="252922" y="1010548"/>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416158" y="997916"/>
            <a:ext cx="2778059" cy="3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b="1" dirty="0">
                <a:solidFill>
                  <a:schemeClr val="tx1">
                    <a:lumMod val="75000"/>
                    <a:lumOff val="25000"/>
                  </a:schemeClr>
                </a:solidFill>
              </a:rPr>
              <a:t>磁力研磨磁极设计及分析</a:t>
            </a:r>
            <a:endParaRPr lang="en-US" altLang="zh-CN" b="1" dirty="0">
              <a:solidFill>
                <a:schemeClr val="tx1">
                  <a:lumMod val="75000"/>
                  <a:lumOff val="25000"/>
                </a:schemeClr>
              </a:solidFill>
            </a:endParaRPr>
          </a:p>
        </p:txBody>
      </p:sp>
      <p:sp>
        <p:nvSpPr>
          <p:cNvPr id="29" name="Rectangle 39"/>
          <p:cNvSpPr>
            <a:spLocks noChangeArrowheads="1"/>
          </p:cNvSpPr>
          <p:nvPr/>
        </p:nvSpPr>
        <p:spPr bwMode="auto">
          <a:xfrm>
            <a:off x="416159" y="278281"/>
            <a:ext cx="2778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整体设计</a:t>
            </a:r>
            <a:r>
              <a:rPr lang="zh-CN" altLang="en-US" sz="2000" dirty="0">
                <a:solidFill>
                  <a:schemeClr val="accent1"/>
                </a:solidFill>
                <a:latin typeface="微软雅黑" panose="020B0503020204020204" pitchFamily="34" charset="-122"/>
                <a:ea typeface="微软雅黑" panose="020B0503020204020204" pitchFamily="34" charset="-122"/>
              </a:rPr>
              <a:t>方案</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7504" y="699542"/>
            <a:ext cx="2160240" cy="45719"/>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12"/>
          <p:cNvSpPr>
            <a:spLocks noEditPoints="1"/>
          </p:cNvSpPr>
          <p:nvPr/>
        </p:nvSpPr>
        <p:spPr bwMode="auto">
          <a:xfrm>
            <a:off x="163324" y="278224"/>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9" name="Rectangle 24"/>
          <p:cNvSpPr>
            <a:spLocks noChangeArrowheads="1"/>
          </p:cNvSpPr>
          <p:nvPr/>
        </p:nvSpPr>
        <p:spPr bwMode="auto">
          <a:xfrm>
            <a:off x="755829" y="1635689"/>
            <a:ext cx="7318086" cy="275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20000"/>
              </a:lnSpc>
              <a:spcBef>
                <a:spcPts val="300"/>
              </a:spcBef>
            </a:pPr>
            <a:r>
              <a:rPr lang="zh-CN" altLang="en-US" sz="1600" dirty="0">
                <a:solidFill>
                  <a:schemeClr val="tx1">
                    <a:lumMod val="75000"/>
                    <a:lumOff val="25000"/>
                  </a:schemeClr>
                </a:solidFill>
              </a:rPr>
              <a:t>（</a:t>
            </a:r>
            <a:r>
              <a:rPr lang="en-US" altLang="zh-CN" sz="1600" dirty="0">
                <a:solidFill>
                  <a:schemeClr val="tx1">
                    <a:lumMod val="75000"/>
                    <a:lumOff val="25000"/>
                  </a:schemeClr>
                </a:solidFill>
              </a:rPr>
              <a:t>3</a:t>
            </a:r>
            <a:r>
              <a:rPr lang="zh-CN" altLang="en-US" sz="1600" dirty="0">
                <a:solidFill>
                  <a:schemeClr val="tx1">
                    <a:lumMod val="75000"/>
                    <a:lumOff val="25000"/>
                  </a:schemeClr>
                </a:solidFill>
              </a:rPr>
              <a:t>）磁极结构的设计</a:t>
            </a:r>
            <a:endParaRPr lang="zh-CN" altLang="en-US" sz="1600" dirty="0">
              <a:solidFill>
                <a:schemeClr val="tx1">
                  <a:lumMod val="75000"/>
                  <a:lumOff val="25000"/>
                </a:schemeClr>
              </a:solidFill>
            </a:endParaRPr>
          </a:p>
          <a:p>
            <a:pPr indent="360045">
              <a:lnSpc>
                <a:spcPct val="120000"/>
              </a:lnSpc>
              <a:spcBef>
                <a:spcPts val="300"/>
              </a:spcBef>
            </a:pPr>
            <a:r>
              <a:rPr lang="zh-CN" altLang="en-US" sz="1600" dirty="0">
                <a:solidFill>
                  <a:schemeClr val="tx1">
                    <a:lumMod val="75000"/>
                    <a:lumOff val="25000"/>
                  </a:schemeClr>
                </a:solidFill>
              </a:rPr>
              <a:t>现阶段磁极结构多为</a:t>
            </a:r>
            <a:r>
              <a:rPr lang="zh-CN" altLang="en-US" sz="1600" dirty="0">
                <a:solidFill>
                  <a:srgbClr val="FF0000"/>
                </a:solidFill>
              </a:rPr>
              <a:t>圆柱头或类球头铣刀</a:t>
            </a:r>
            <a:r>
              <a:rPr lang="zh-CN" altLang="en-US" sz="1600" dirty="0">
                <a:solidFill>
                  <a:schemeClr val="tx1">
                    <a:lumMod val="75000"/>
                    <a:lumOff val="25000"/>
                  </a:schemeClr>
                </a:solidFill>
              </a:rPr>
              <a:t>形式，为提高磁极端面加工区域的磁通密度梯度，增强磁场强度以提高加工效率与表面质量，亦多采用在</a:t>
            </a:r>
            <a:r>
              <a:rPr lang="zh-CN" altLang="en-US" sz="1600" dirty="0">
                <a:solidFill>
                  <a:srgbClr val="FF0000"/>
                </a:solidFill>
              </a:rPr>
              <a:t>磁极末端开槽、设置末端锥度等方式</a:t>
            </a:r>
            <a:r>
              <a:rPr lang="zh-CN" altLang="en-US" sz="1600" dirty="0">
                <a:solidFill>
                  <a:schemeClr val="tx1">
                    <a:lumMod val="75000"/>
                    <a:lumOff val="25000"/>
                  </a:schemeClr>
                </a:solidFill>
              </a:rPr>
              <a:t>改进磁极结构。</a:t>
            </a:r>
            <a:endParaRPr lang="zh-CN" altLang="en-US" sz="1600" dirty="0">
              <a:solidFill>
                <a:schemeClr val="tx1">
                  <a:lumMod val="75000"/>
                  <a:lumOff val="25000"/>
                </a:schemeClr>
              </a:solidFill>
            </a:endParaRPr>
          </a:p>
          <a:p>
            <a:pPr indent="360045">
              <a:lnSpc>
                <a:spcPct val="120000"/>
              </a:lnSpc>
              <a:spcBef>
                <a:spcPts val="300"/>
              </a:spcBef>
            </a:pPr>
            <a:r>
              <a:rPr lang="zh-CN" altLang="en-US" sz="1600" dirty="0">
                <a:solidFill>
                  <a:schemeClr val="tx1">
                    <a:lumMod val="75000"/>
                    <a:lumOff val="25000"/>
                  </a:schemeClr>
                </a:solidFill>
              </a:rPr>
              <a:t>为满足各类</a:t>
            </a:r>
            <a:r>
              <a:rPr lang="zh-CN" altLang="en-US" sz="1600" dirty="0">
                <a:solidFill>
                  <a:srgbClr val="FF0000"/>
                </a:solidFill>
              </a:rPr>
              <a:t>模具型腔表面自由表面</a:t>
            </a:r>
            <a:r>
              <a:rPr lang="zh-CN" altLang="en-US" sz="1600" dirty="0">
                <a:solidFill>
                  <a:schemeClr val="tx1">
                    <a:lumMod val="75000"/>
                    <a:lumOff val="25000"/>
                  </a:schemeClr>
                </a:solidFill>
              </a:rPr>
              <a:t>的加工需要，应设计通用性较强的磁极头结构，同时需要考虑磁极头在加工过程的受力保证其结构具有一定的刚度与硬度，并设计开槽结构以提高磁极末端所产生的磁场强度。</a:t>
            </a:r>
            <a:endParaRPr lang="en-US" altLang="zh-CN" sz="1600" dirty="0">
              <a:solidFill>
                <a:schemeClr val="tx1">
                  <a:lumMod val="75000"/>
                  <a:lumOff val="25000"/>
                </a:schemeClr>
              </a:solidFill>
            </a:endParaRPr>
          </a:p>
          <a:p>
            <a:pPr indent="360045">
              <a:lnSpc>
                <a:spcPct val="120000"/>
              </a:lnSpc>
              <a:spcBef>
                <a:spcPts val="300"/>
              </a:spcBef>
            </a:pPr>
            <a:r>
              <a:rPr lang="zh-CN" altLang="en-US" sz="1600" dirty="0">
                <a:solidFill>
                  <a:schemeClr val="bg1">
                    <a:lumMod val="50000"/>
                  </a:schemeClr>
                </a:solidFill>
              </a:rPr>
              <a:t>对磁极受力分析的过程，提出将磁极末端形成的</a:t>
            </a:r>
            <a:r>
              <a:rPr lang="zh-CN" altLang="en-US" sz="1600" dirty="0">
                <a:solidFill>
                  <a:srgbClr val="FF0000"/>
                </a:solidFill>
              </a:rPr>
              <a:t>磁刷简化</a:t>
            </a:r>
            <a:r>
              <a:rPr lang="zh-CN" altLang="en-US" sz="1600" dirty="0">
                <a:solidFill>
                  <a:schemeClr val="bg1">
                    <a:lumMod val="50000"/>
                  </a:schemeClr>
                </a:solidFill>
              </a:rPr>
              <a:t>成单颗磁性磨料的理念，并以该理念模型对磁极进行设计与</a:t>
            </a:r>
            <a:r>
              <a:rPr lang="zh-CN" altLang="en-US" sz="1600" dirty="0">
                <a:solidFill>
                  <a:srgbClr val="FF0000"/>
                </a:solidFill>
              </a:rPr>
              <a:t>受力分析</a:t>
            </a:r>
            <a:r>
              <a:rPr lang="zh-CN" altLang="en-US" sz="1600" dirty="0">
                <a:solidFill>
                  <a:schemeClr val="bg1">
                    <a:lumMod val="50000"/>
                  </a:schemeClr>
                </a:solidFill>
              </a:rPr>
              <a:t>。</a:t>
            </a:r>
            <a:endParaRPr lang="zh-CN" altLang="en-US" sz="1600" dirty="0">
              <a:solidFill>
                <a:schemeClr val="tx1">
                  <a:lumMod val="75000"/>
                  <a:lumOff val="25000"/>
                </a:schemeClr>
              </a:solidFill>
            </a:endParaRPr>
          </a:p>
        </p:txBody>
      </p:sp>
      <p:sp>
        <p:nvSpPr>
          <p:cNvPr id="4" name="Rectangle 2"/>
          <p:cNvSpPr>
            <a:spLocks noChangeArrowheads="1"/>
          </p:cNvSpPr>
          <p:nvPr/>
        </p:nvSpPr>
        <p:spPr bwMode="auto">
          <a:xfrm>
            <a:off x="3419872" y="24745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a:spLocks noEditPoints="1"/>
          </p:cNvSpPr>
          <p:nvPr/>
        </p:nvSpPr>
        <p:spPr bwMode="auto">
          <a:xfrm>
            <a:off x="252922" y="1010548"/>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416158" y="997916"/>
            <a:ext cx="2778059" cy="3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b="1" dirty="0">
                <a:solidFill>
                  <a:schemeClr val="tx1">
                    <a:lumMod val="75000"/>
                    <a:lumOff val="25000"/>
                  </a:schemeClr>
                </a:solidFill>
              </a:rPr>
              <a:t>磁力研磨磁极设计及分析</a:t>
            </a:r>
            <a:endParaRPr lang="en-US" altLang="zh-CN" b="1" dirty="0">
              <a:solidFill>
                <a:schemeClr val="tx1">
                  <a:lumMod val="75000"/>
                  <a:lumOff val="25000"/>
                </a:schemeClr>
              </a:solidFill>
            </a:endParaRPr>
          </a:p>
        </p:txBody>
      </p:sp>
      <p:sp>
        <p:nvSpPr>
          <p:cNvPr id="29" name="Rectangle 39"/>
          <p:cNvSpPr>
            <a:spLocks noChangeArrowheads="1"/>
          </p:cNvSpPr>
          <p:nvPr/>
        </p:nvSpPr>
        <p:spPr bwMode="auto">
          <a:xfrm>
            <a:off x="416159" y="278281"/>
            <a:ext cx="2778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整体设计</a:t>
            </a:r>
            <a:r>
              <a:rPr lang="zh-CN" altLang="en-US" sz="2000" dirty="0">
                <a:solidFill>
                  <a:schemeClr val="accent1"/>
                </a:solidFill>
                <a:latin typeface="微软雅黑" panose="020B0503020204020204" pitchFamily="34" charset="-122"/>
                <a:ea typeface="微软雅黑" panose="020B0503020204020204" pitchFamily="34" charset="-122"/>
              </a:rPr>
              <a:t>方案</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7504" y="699542"/>
            <a:ext cx="2160240" cy="45719"/>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12"/>
          <p:cNvSpPr>
            <a:spLocks noEditPoints="1"/>
          </p:cNvSpPr>
          <p:nvPr/>
        </p:nvSpPr>
        <p:spPr bwMode="auto">
          <a:xfrm>
            <a:off x="163324" y="278224"/>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 name="Rectangle 2"/>
          <p:cNvSpPr>
            <a:spLocks noChangeArrowheads="1"/>
          </p:cNvSpPr>
          <p:nvPr/>
        </p:nvSpPr>
        <p:spPr bwMode="auto">
          <a:xfrm>
            <a:off x="3419872" y="24745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1"/>
          <a:stretch>
            <a:fillRect/>
          </a:stretch>
        </p:blipFill>
        <p:spPr>
          <a:xfrm>
            <a:off x="647564" y="1468623"/>
            <a:ext cx="3182388" cy="2926334"/>
          </a:xfrm>
          <a:prstGeom prst="rect">
            <a:avLst/>
          </a:prstGeom>
          <a:effectLst>
            <a:outerShdw blurRad="50800" dist="38100" dir="10800000" algn="r" rotWithShape="0">
              <a:prstClr val="black">
                <a:alpha val="40000"/>
              </a:prstClr>
            </a:outerShdw>
          </a:effectLst>
        </p:spPr>
      </p:pic>
      <p:sp>
        <p:nvSpPr>
          <p:cNvPr id="14" name="Rectangle 24"/>
          <p:cNvSpPr>
            <a:spLocks noChangeArrowheads="1"/>
          </p:cNvSpPr>
          <p:nvPr/>
        </p:nvSpPr>
        <p:spPr bwMode="auto">
          <a:xfrm>
            <a:off x="1028896" y="4593478"/>
            <a:ext cx="2880320" cy="27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20000"/>
              </a:lnSpc>
              <a:spcBef>
                <a:spcPts val="300"/>
              </a:spcBef>
            </a:pPr>
            <a:r>
              <a:rPr lang="zh-CN" altLang="en-US" sz="1600" dirty="0">
                <a:solidFill>
                  <a:schemeClr val="tx1">
                    <a:lumMod val="75000"/>
                    <a:lumOff val="25000"/>
                  </a:schemeClr>
                </a:solidFill>
              </a:rPr>
              <a:t>图</a:t>
            </a:r>
            <a:r>
              <a:rPr lang="en-US" altLang="zh-CN" sz="1600" dirty="0">
                <a:solidFill>
                  <a:schemeClr val="tx1">
                    <a:lumMod val="75000"/>
                    <a:lumOff val="25000"/>
                  </a:schemeClr>
                </a:solidFill>
              </a:rPr>
              <a:t>8 </a:t>
            </a:r>
            <a:r>
              <a:rPr lang="zh-CN" altLang="en-US" sz="1600" dirty="0">
                <a:solidFill>
                  <a:schemeClr val="tx1">
                    <a:lumMod val="75000"/>
                    <a:lumOff val="25000"/>
                  </a:schemeClr>
                </a:solidFill>
              </a:rPr>
              <a:t>磁极三维模型</a:t>
            </a:r>
            <a:endParaRPr lang="zh-CN" altLang="en-US" sz="1600" dirty="0">
              <a:solidFill>
                <a:schemeClr val="tx1">
                  <a:lumMod val="75000"/>
                  <a:lumOff val="25000"/>
                </a:schemeClr>
              </a:solidFill>
            </a:endParaRPr>
          </a:p>
        </p:txBody>
      </p:sp>
      <p:sp>
        <p:nvSpPr>
          <p:cNvPr id="15" name="Rectangle 24"/>
          <p:cNvSpPr>
            <a:spLocks noChangeArrowheads="1"/>
          </p:cNvSpPr>
          <p:nvPr/>
        </p:nvSpPr>
        <p:spPr bwMode="auto">
          <a:xfrm>
            <a:off x="5508104" y="4593477"/>
            <a:ext cx="2808312" cy="27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20000"/>
              </a:lnSpc>
              <a:spcBef>
                <a:spcPts val="300"/>
              </a:spcBef>
            </a:pPr>
            <a:r>
              <a:rPr lang="zh-CN" altLang="en-US" sz="1600" dirty="0">
                <a:solidFill>
                  <a:schemeClr val="tx1">
                    <a:lumMod val="75000"/>
                    <a:lumOff val="25000"/>
                  </a:schemeClr>
                </a:solidFill>
              </a:rPr>
              <a:t>图</a:t>
            </a:r>
            <a:r>
              <a:rPr lang="en-US" altLang="zh-CN" sz="1600" dirty="0">
                <a:solidFill>
                  <a:schemeClr val="tx1">
                    <a:lumMod val="75000"/>
                    <a:lumOff val="25000"/>
                  </a:schemeClr>
                </a:solidFill>
              </a:rPr>
              <a:t>9 </a:t>
            </a:r>
            <a:r>
              <a:rPr lang="zh-CN" altLang="en-US" sz="1600" dirty="0">
                <a:solidFill>
                  <a:schemeClr val="tx1">
                    <a:lumMod val="75000"/>
                    <a:lumOff val="25000"/>
                  </a:schemeClr>
                </a:solidFill>
              </a:rPr>
              <a:t>磁极</a:t>
            </a:r>
            <a:r>
              <a:rPr lang="en-US" altLang="zh-CN" sz="1600" dirty="0">
                <a:solidFill>
                  <a:schemeClr val="tx1">
                    <a:lumMod val="75000"/>
                    <a:lumOff val="25000"/>
                  </a:schemeClr>
                </a:solidFill>
              </a:rPr>
              <a:t>simulation</a:t>
            </a:r>
            <a:r>
              <a:rPr lang="zh-CN" altLang="en-US" sz="1600" dirty="0">
                <a:solidFill>
                  <a:schemeClr val="tx1">
                    <a:lumMod val="75000"/>
                    <a:lumOff val="25000"/>
                  </a:schemeClr>
                </a:solidFill>
              </a:rPr>
              <a:t>分析结果</a:t>
            </a:r>
            <a:endParaRPr lang="zh-CN" altLang="en-US" sz="1600" dirty="0">
              <a:solidFill>
                <a:schemeClr val="tx1">
                  <a:lumMod val="75000"/>
                  <a:lumOff val="25000"/>
                </a:schemeClr>
              </a:solidFill>
            </a:endParaRPr>
          </a:p>
        </p:txBody>
      </p:sp>
      <p:pic>
        <p:nvPicPr>
          <p:cNvPr id="3" name="图片 2"/>
          <p:cNvPicPr>
            <a:picLocks noChangeAspect="1"/>
          </p:cNvPicPr>
          <p:nvPr/>
        </p:nvPicPr>
        <p:blipFill>
          <a:blip r:embed="rId2"/>
          <a:stretch>
            <a:fillRect/>
          </a:stretch>
        </p:blipFill>
        <p:spPr>
          <a:xfrm>
            <a:off x="5105164" y="1468623"/>
            <a:ext cx="3384376" cy="2926334"/>
          </a:xfrm>
          <a:prstGeom prst="rect">
            <a:avLst/>
          </a:prstGeom>
          <a:effectLst>
            <a:outerShdw blurRad="50800" dist="38100" algn="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646197" y="2819096"/>
            <a:ext cx="899605" cy="959750"/>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rPr>
              <a:t>总结</a:t>
            </a:r>
            <a:endPar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rPr>
              <a:t>展望</a:t>
            </a:r>
            <a:endPar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39" name="矩形 38"/>
          <p:cNvSpPr/>
          <p:nvPr/>
        </p:nvSpPr>
        <p:spPr>
          <a:xfrm>
            <a:off x="5364088" y="1923301"/>
            <a:ext cx="2736304" cy="461665"/>
          </a:xfrm>
          <a:prstGeom prst="rect">
            <a:avLst/>
          </a:prstGeom>
        </p:spPr>
        <p:txBody>
          <a:bodyPr wrap="square">
            <a:spAutoFit/>
          </a:bodyPr>
          <a:lstStyle/>
          <a:p>
            <a:r>
              <a:rPr lang="zh-CN" altLang="en-US" sz="2400" b="1" dirty="0">
                <a:ln w="6350">
                  <a:noFill/>
                </a:ln>
                <a:solidFill>
                  <a:schemeClr val="tx1">
                    <a:lumMod val="50000"/>
                    <a:lumOff val="50000"/>
                  </a:schemeClr>
                </a:solidFill>
                <a:latin typeface="Impact" panose="020B0806030902050204" pitchFamily="34" charset="0"/>
                <a:ea typeface="微软雅黑" panose="020B0503020204020204" pitchFamily="34" charset="-122"/>
              </a:rPr>
              <a:t>总结与展望</a:t>
            </a:r>
            <a:endParaRPr lang="zh-CN" altLang="en-US" sz="2400" b="1" dirty="0">
              <a:ln w="6350">
                <a:noFill/>
              </a:ln>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41" name="矩形 40"/>
          <p:cNvSpPr/>
          <p:nvPr/>
        </p:nvSpPr>
        <p:spPr>
          <a:xfrm>
            <a:off x="4573570" y="1790523"/>
            <a:ext cx="790518" cy="769441"/>
          </a:xfrm>
          <a:prstGeom prst="rect">
            <a:avLst/>
          </a:prstGeom>
        </p:spPr>
        <p:txBody>
          <a:bodyPr wrap="square">
            <a:spAutoFit/>
          </a:bodyPr>
          <a:lstStyle/>
          <a:p>
            <a:pPr algn="ctr"/>
            <a:r>
              <a:rPr lang="en-US" altLang="zh-CN" sz="4400" dirty="0">
                <a:ln w="6350">
                  <a:noFill/>
                </a:ln>
                <a:solidFill>
                  <a:schemeClr val="bg1">
                    <a:lumMod val="50000"/>
                  </a:schemeClr>
                </a:solidFill>
                <a:latin typeface="Impact" panose="020B0806030902050204" pitchFamily="34" charset="0"/>
                <a:ea typeface="微软雅黑" panose="020B0503020204020204" pitchFamily="34" charset="-122"/>
              </a:rPr>
              <a:t>05</a:t>
            </a:r>
            <a:endParaRPr lang="zh-CN" altLang="en-US" sz="4400" dirty="0">
              <a:ln w="6350">
                <a:noFill/>
              </a:ln>
              <a:solidFill>
                <a:schemeClr val="bg1">
                  <a:lumMod val="50000"/>
                </a:schemeClr>
              </a:solidFill>
              <a:latin typeface="Impact" panose="020B0806030902050204" pitchFamily="34" charset="0"/>
              <a:ea typeface="微软雅黑" panose="020B0503020204020204" pitchFamily="34" charset="-122"/>
            </a:endParaRPr>
          </a:p>
        </p:txBody>
      </p:sp>
      <p:grpSp>
        <p:nvGrpSpPr>
          <p:cNvPr id="47" name="组合 46"/>
          <p:cNvGrpSpPr/>
          <p:nvPr/>
        </p:nvGrpSpPr>
        <p:grpSpPr>
          <a:xfrm>
            <a:off x="0" y="2517744"/>
            <a:ext cx="9144000" cy="54006"/>
            <a:chOff x="2190216" y="0"/>
            <a:chExt cx="7128792" cy="108012"/>
          </a:xfrm>
        </p:grpSpPr>
        <p:sp>
          <p:nvSpPr>
            <p:cNvPr id="50" name="矩形 49"/>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9"/>
          <p:cNvSpPr>
            <a:spLocks noEditPoints="1"/>
          </p:cNvSpPr>
          <p:nvPr/>
        </p:nvSpPr>
        <p:spPr bwMode="auto">
          <a:xfrm>
            <a:off x="899592" y="771550"/>
            <a:ext cx="2564388" cy="1634068"/>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Oval 6"/>
          <p:cNvSpPr>
            <a:spLocks noChangeArrowheads="1"/>
          </p:cNvSpPr>
          <p:nvPr/>
        </p:nvSpPr>
        <p:spPr bwMode="auto">
          <a:xfrm>
            <a:off x="3854648" y="923727"/>
            <a:ext cx="466725" cy="470045"/>
          </a:xfrm>
          <a:prstGeom prst="ellipse">
            <a:avLst/>
          </a:prstGeom>
          <a:solidFill>
            <a:schemeClr val="accent1"/>
          </a:solidFill>
          <a:ln>
            <a:noFill/>
          </a:ln>
        </p:spPr>
        <p:txBody>
          <a:bodyPr/>
          <a:lstStyle/>
          <a:p>
            <a:endParaRPr lang="zh-CN" altLang="en-US"/>
          </a:p>
        </p:txBody>
      </p:sp>
      <p:grpSp>
        <p:nvGrpSpPr>
          <p:cNvPr id="18439" name="Group 7"/>
          <p:cNvGrpSpPr/>
          <p:nvPr/>
        </p:nvGrpSpPr>
        <p:grpSpPr bwMode="auto">
          <a:xfrm>
            <a:off x="3995936" y="1036474"/>
            <a:ext cx="190500" cy="242963"/>
            <a:chOff x="0" y="0"/>
            <a:chExt cx="120" cy="153"/>
          </a:xfrm>
        </p:grpSpPr>
        <p:sp>
          <p:nvSpPr>
            <p:cNvPr id="18440" name="Freeform 8"/>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1" name="Freeform 9"/>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65" name="Rectangle 33"/>
          <p:cNvSpPr>
            <a:spLocks noChangeArrowheads="1"/>
          </p:cNvSpPr>
          <p:nvPr/>
        </p:nvSpPr>
        <p:spPr bwMode="auto">
          <a:xfrm>
            <a:off x="4586116" y="1044316"/>
            <a:ext cx="466725" cy="3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zh-CN" altLang="en-US" b="1" dirty="0">
                <a:solidFill>
                  <a:schemeClr val="bg1">
                    <a:lumMod val="50000"/>
                  </a:schemeClr>
                </a:solidFill>
              </a:rPr>
              <a:t>总结</a:t>
            </a:r>
            <a:endParaRPr lang="zh-CN" altLang="en-US" b="1" dirty="0">
              <a:solidFill>
                <a:schemeClr val="bg1">
                  <a:lumMod val="50000"/>
                </a:schemeClr>
              </a:solidFill>
            </a:endParaRPr>
          </a:p>
        </p:txBody>
      </p:sp>
      <p:sp>
        <p:nvSpPr>
          <p:cNvPr id="18466" name="Rectangle 34"/>
          <p:cNvSpPr>
            <a:spLocks noChangeArrowheads="1"/>
          </p:cNvSpPr>
          <p:nvPr/>
        </p:nvSpPr>
        <p:spPr bwMode="auto">
          <a:xfrm>
            <a:off x="1524829" y="1635646"/>
            <a:ext cx="5915054" cy="28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just">
              <a:lnSpc>
                <a:spcPct val="120000"/>
              </a:lnSpc>
              <a:spcBef>
                <a:spcPts val="500"/>
              </a:spcBef>
            </a:pPr>
            <a:r>
              <a:rPr lang="zh-CN" altLang="en-US" sz="1600" dirty="0">
                <a:solidFill>
                  <a:schemeClr val="bg1">
                    <a:lumMod val="50000"/>
                  </a:schemeClr>
                </a:solidFill>
              </a:rPr>
              <a:t>本设计创新点</a:t>
            </a:r>
            <a:r>
              <a:rPr lang="en-US" altLang="zh-CN" sz="1600" dirty="0">
                <a:solidFill>
                  <a:schemeClr val="bg1">
                    <a:lumMod val="50000"/>
                  </a:schemeClr>
                </a:solidFill>
              </a:rPr>
              <a:t>——</a:t>
            </a:r>
            <a:endParaRPr lang="en-US" altLang="zh-CN" sz="1600" dirty="0">
              <a:solidFill>
                <a:schemeClr val="bg1">
                  <a:lumMod val="50000"/>
                </a:schemeClr>
              </a:solidFill>
            </a:endParaRPr>
          </a:p>
          <a:p>
            <a:pPr indent="360045" algn="just">
              <a:lnSpc>
                <a:spcPct val="120000"/>
              </a:lnSpc>
              <a:spcBef>
                <a:spcPts val="500"/>
              </a:spcBef>
            </a:pPr>
            <a:r>
              <a:rPr lang="zh-CN" altLang="en-US" sz="1600" dirty="0">
                <a:solidFill>
                  <a:schemeClr val="bg1">
                    <a:lumMod val="50000"/>
                  </a:schemeClr>
                </a:solidFill>
              </a:rPr>
              <a:t>（</a:t>
            </a:r>
            <a:r>
              <a:rPr lang="en-US" altLang="zh-CN" sz="1600" dirty="0">
                <a:solidFill>
                  <a:schemeClr val="bg1">
                    <a:lumMod val="50000"/>
                  </a:schemeClr>
                </a:solidFill>
              </a:rPr>
              <a:t>1</a:t>
            </a:r>
            <a:r>
              <a:rPr lang="zh-CN" altLang="en-US" sz="1600" dirty="0">
                <a:solidFill>
                  <a:schemeClr val="bg1">
                    <a:lumMod val="50000"/>
                  </a:schemeClr>
                </a:solidFill>
              </a:rPr>
              <a:t>）对现有的磁力</a:t>
            </a:r>
            <a:r>
              <a:rPr lang="zh-CN" altLang="en-US" sz="1600" dirty="0">
                <a:solidFill>
                  <a:srgbClr val="FF0000"/>
                </a:solidFill>
              </a:rPr>
              <a:t>研磨磁极设计及优化</a:t>
            </a:r>
            <a:r>
              <a:rPr lang="zh-CN" altLang="en-US" sz="1600" dirty="0">
                <a:solidFill>
                  <a:schemeClr val="bg1">
                    <a:lumMod val="50000"/>
                  </a:schemeClr>
                </a:solidFill>
              </a:rPr>
              <a:t>方法进行了初步总结。</a:t>
            </a:r>
            <a:endParaRPr lang="zh-CN" altLang="en-US" sz="1600" dirty="0">
              <a:solidFill>
                <a:schemeClr val="bg1">
                  <a:lumMod val="50000"/>
                </a:schemeClr>
              </a:solidFill>
            </a:endParaRPr>
          </a:p>
          <a:p>
            <a:pPr indent="360045" algn="just">
              <a:lnSpc>
                <a:spcPct val="120000"/>
              </a:lnSpc>
              <a:spcBef>
                <a:spcPts val="500"/>
              </a:spcBef>
            </a:pPr>
            <a:r>
              <a:rPr lang="zh-CN" altLang="en-US" sz="1600" dirty="0">
                <a:solidFill>
                  <a:schemeClr val="bg1">
                    <a:lumMod val="50000"/>
                  </a:schemeClr>
                </a:solidFill>
              </a:rPr>
              <a:t>（</a:t>
            </a:r>
            <a:r>
              <a:rPr lang="en-US" altLang="zh-CN" sz="1600" dirty="0">
                <a:solidFill>
                  <a:schemeClr val="bg1">
                    <a:lumMod val="50000"/>
                  </a:schemeClr>
                </a:solidFill>
              </a:rPr>
              <a:t>2</a:t>
            </a:r>
            <a:r>
              <a:rPr lang="zh-CN" altLang="en-US" sz="1600" dirty="0">
                <a:solidFill>
                  <a:schemeClr val="bg1">
                    <a:lumMod val="50000"/>
                  </a:schemeClr>
                </a:solidFill>
              </a:rPr>
              <a:t>）对磁极受力分析的过程，提出将磁极末端形成的</a:t>
            </a:r>
            <a:r>
              <a:rPr lang="zh-CN" altLang="en-US" sz="1600" dirty="0">
                <a:solidFill>
                  <a:srgbClr val="FF0000"/>
                </a:solidFill>
              </a:rPr>
              <a:t>磁刷简化</a:t>
            </a:r>
            <a:r>
              <a:rPr lang="zh-CN" altLang="en-US" sz="1600" dirty="0">
                <a:solidFill>
                  <a:schemeClr val="bg1">
                    <a:lumMod val="50000"/>
                  </a:schemeClr>
                </a:solidFill>
              </a:rPr>
              <a:t>成单颗磁性磨料的理念，并以该理念模型对磁极进行设计与</a:t>
            </a:r>
            <a:r>
              <a:rPr lang="zh-CN" altLang="en-US" sz="1600" dirty="0">
                <a:solidFill>
                  <a:srgbClr val="FF0000"/>
                </a:solidFill>
              </a:rPr>
              <a:t>受力分析</a:t>
            </a:r>
            <a:r>
              <a:rPr lang="zh-CN" altLang="en-US" sz="1600" dirty="0">
                <a:solidFill>
                  <a:schemeClr val="bg1">
                    <a:lumMod val="50000"/>
                  </a:schemeClr>
                </a:solidFill>
              </a:rPr>
              <a:t>。</a:t>
            </a:r>
            <a:endParaRPr lang="zh-CN" altLang="en-US" sz="1600" dirty="0">
              <a:solidFill>
                <a:schemeClr val="bg1">
                  <a:lumMod val="50000"/>
                </a:schemeClr>
              </a:solidFill>
            </a:endParaRPr>
          </a:p>
          <a:p>
            <a:pPr indent="360045" algn="just">
              <a:lnSpc>
                <a:spcPct val="120000"/>
              </a:lnSpc>
              <a:spcBef>
                <a:spcPts val="500"/>
              </a:spcBef>
            </a:pPr>
            <a:r>
              <a:rPr lang="zh-CN" altLang="en-US" sz="1600" dirty="0">
                <a:solidFill>
                  <a:schemeClr val="bg1">
                    <a:lumMod val="50000"/>
                  </a:schemeClr>
                </a:solidFill>
              </a:rPr>
              <a:t>（</a:t>
            </a:r>
            <a:r>
              <a:rPr lang="en-US" altLang="zh-CN" sz="1600" dirty="0">
                <a:solidFill>
                  <a:schemeClr val="bg1">
                    <a:lumMod val="50000"/>
                  </a:schemeClr>
                </a:solidFill>
              </a:rPr>
              <a:t>3</a:t>
            </a:r>
            <a:r>
              <a:rPr lang="zh-CN" altLang="en-US" sz="1600" dirty="0">
                <a:solidFill>
                  <a:schemeClr val="bg1">
                    <a:lumMod val="50000"/>
                  </a:schemeClr>
                </a:solidFill>
              </a:rPr>
              <a:t>）自由曲面磁力研磨加工装置的设计方案中，摒弃了常用的</a:t>
            </a:r>
            <a:r>
              <a:rPr lang="en-US" altLang="zh-CN" sz="1600" dirty="0">
                <a:solidFill>
                  <a:srgbClr val="FF0000"/>
                </a:solidFill>
              </a:rPr>
              <a:t>X-Y</a:t>
            </a:r>
            <a:r>
              <a:rPr lang="zh-CN" altLang="en-US" sz="1600" dirty="0">
                <a:solidFill>
                  <a:srgbClr val="FF0000"/>
                </a:solidFill>
              </a:rPr>
              <a:t>方向</a:t>
            </a:r>
            <a:r>
              <a:rPr lang="zh-CN" altLang="en-US" sz="1600" dirty="0">
                <a:solidFill>
                  <a:schemeClr val="bg1">
                    <a:lumMod val="50000"/>
                  </a:schemeClr>
                </a:solidFill>
              </a:rPr>
              <a:t>两轴联动工作台，选取在两方向上可</a:t>
            </a:r>
            <a:r>
              <a:rPr lang="zh-CN" altLang="en-US" sz="1600" dirty="0">
                <a:solidFill>
                  <a:srgbClr val="FF0000"/>
                </a:solidFill>
              </a:rPr>
              <a:t>单独</a:t>
            </a:r>
            <a:r>
              <a:rPr lang="zh-CN" altLang="en-US" sz="1600" dirty="0">
                <a:solidFill>
                  <a:schemeClr val="bg1">
                    <a:lumMod val="50000"/>
                  </a:schemeClr>
                </a:solidFill>
              </a:rPr>
              <a:t>进行运动的直线导轨模组以满足加工需要，同时该设计可通过程序控制实现两轴联动但间接提高了机械臂的自由度水平，更具灵活性。</a:t>
            </a:r>
            <a:endParaRPr lang="zh-CN" altLang="en-US" sz="1600" dirty="0">
              <a:solidFill>
                <a:schemeClr val="bg1">
                  <a:lumMod val="50000"/>
                </a:schemeClr>
              </a:solidFill>
            </a:endParaRPr>
          </a:p>
        </p:txBody>
      </p:sp>
      <p:sp>
        <p:nvSpPr>
          <p:cNvPr id="33" name="Rectangle 39"/>
          <p:cNvSpPr>
            <a:spLocks noChangeArrowheads="1"/>
          </p:cNvSpPr>
          <p:nvPr/>
        </p:nvSpPr>
        <p:spPr bwMode="auto">
          <a:xfrm>
            <a:off x="416159" y="278281"/>
            <a:ext cx="2778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04</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总结与</a:t>
            </a:r>
            <a:r>
              <a:rPr lang="zh-CN" altLang="en-US" sz="2000" dirty="0">
                <a:solidFill>
                  <a:schemeClr val="accent1"/>
                </a:solidFill>
                <a:latin typeface="微软雅黑" panose="020B0503020204020204" pitchFamily="34" charset="-122"/>
                <a:ea typeface="微软雅黑" panose="020B0503020204020204" pitchFamily="34" charset="-122"/>
              </a:rPr>
              <a:t>展望</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5674" y="608103"/>
            <a:ext cx="2016046" cy="45719"/>
            <a:chOff x="0" y="2842590"/>
            <a:chExt cx="7054752" cy="89199"/>
          </a:xfrm>
        </p:grpSpPr>
        <p:sp>
          <p:nvSpPr>
            <p:cNvPr id="35" name="矩形 34"/>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Freeform 9"/>
          <p:cNvSpPr>
            <a:spLocks noEditPoints="1"/>
          </p:cNvSpPr>
          <p:nvPr/>
        </p:nvSpPr>
        <p:spPr bwMode="auto">
          <a:xfrm>
            <a:off x="35645" y="308212"/>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115616" y="2057754"/>
            <a:ext cx="7344816" cy="707886"/>
          </a:xfrm>
          <a:prstGeom prst="rect">
            <a:avLst/>
          </a:prstGeom>
          <a:noFill/>
        </p:spPr>
        <p:txBody>
          <a:bodyPr wrap="square" rtlCol="0">
            <a:spAutoFit/>
          </a:bodyPr>
          <a:lstStyle/>
          <a:p>
            <a:pPr algn="dist"/>
            <a:r>
              <a:rPr lang="zh-CN" altLang="en-US" sz="4000" dirty="0">
                <a:ln w="6350">
                  <a:noFill/>
                </a:ln>
                <a:solidFill>
                  <a:schemeClr val="bg1">
                    <a:lumMod val="50000"/>
                  </a:schemeClr>
                </a:solidFill>
                <a:latin typeface="微软雅黑" panose="020B0503020204020204" pitchFamily="34" charset="-122"/>
                <a:ea typeface="微软雅黑" panose="020B0503020204020204" pitchFamily="34" charset="-122"/>
              </a:rPr>
              <a:t>感谢专家评阅</a:t>
            </a:r>
            <a:endParaRPr lang="zh-CN" altLang="en-US" sz="4000" dirty="0">
              <a:ln w="6350">
                <a:noFill/>
              </a:ln>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2286000" y="3154938"/>
            <a:ext cx="4573568"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000" dirty="0">
                <a:solidFill>
                  <a:schemeClr val="bg1">
                    <a:lumMod val="50000"/>
                  </a:schemeClr>
                </a:solidFill>
              </a:rPr>
              <a:t>TAHNK YOU FOR WATCHING</a:t>
            </a:r>
            <a:endParaRPr lang="zh-CN" altLang="en-US" sz="1000" dirty="0">
              <a:solidFill>
                <a:schemeClr val="bg1">
                  <a:lumMod val="50000"/>
                </a:schemeClr>
              </a:solidFill>
            </a:endParaRPr>
          </a:p>
        </p:txBody>
      </p:sp>
      <p:grpSp>
        <p:nvGrpSpPr>
          <p:cNvPr id="21" name="组合 20"/>
          <p:cNvGrpSpPr/>
          <p:nvPr/>
        </p:nvGrpSpPr>
        <p:grpSpPr>
          <a:xfrm>
            <a:off x="0" y="2946544"/>
            <a:ext cx="9144000" cy="54006"/>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26"/>
          <p:cNvSpPr>
            <a:spLocks noEditPoints="1"/>
          </p:cNvSpPr>
          <p:nvPr/>
        </p:nvSpPr>
        <p:spPr bwMode="auto">
          <a:xfrm>
            <a:off x="4014810" y="349372"/>
            <a:ext cx="1114380" cy="1527478"/>
          </a:xfrm>
          <a:custGeom>
            <a:avLst/>
            <a:gdLst>
              <a:gd name="T0" fmla="*/ 6 w 55"/>
              <a:gd name="T1" fmla="*/ 68 h 78"/>
              <a:gd name="T2" fmla="*/ 3 w 55"/>
              <a:gd name="T3" fmla="*/ 51 h 78"/>
              <a:gd name="T4" fmla="*/ 0 w 55"/>
              <a:gd name="T5" fmla="*/ 44 h 78"/>
              <a:gd name="T6" fmla="*/ 5 w 55"/>
              <a:gd name="T7" fmla="*/ 36 h 78"/>
              <a:gd name="T8" fmla="*/ 21 w 55"/>
              <a:gd name="T9" fmla="*/ 16 h 78"/>
              <a:gd name="T10" fmla="*/ 17 w 55"/>
              <a:gd name="T11" fmla="*/ 8 h 78"/>
              <a:gd name="T12" fmla="*/ 15 w 55"/>
              <a:gd name="T13" fmla="*/ 8 h 78"/>
              <a:gd name="T14" fmla="*/ 15 w 55"/>
              <a:gd name="T15" fmla="*/ 5 h 78"/>
              <a:gd name="T16" fmla="*/ 26 w 55"/>
              <a:gd name="T17" fmla="*/ 1 h 78"/>
              <a:gd name="T18" fmla="*/ 28 w 55"/>
              <a:gd name="T19" fmla="*/ 1 h 78"/>
              <a:gd name="T20" fmla="*/ 29 w 55"/>
              <a:gd name="T21" fmla="*/ 4 h 78"/>
              <a:gd name="T22" fmla="*/ 28 w 55"/>
              <a:gd name="T23" fmla="*/ 5 h 78"/>
              <a:gd name="T24" fmla="*/ 41 w 55"/>
              <a:gd name="T25" fmla="*/ 42 h 78"/>
              <a:gd name="T26" fmla="*/ 41 w 55"/>
              <a:gd name="T27" fmla="*/ 43 h 78"/>
              <a:gd name="T28" fmla="*/ 40 w 55"/>
              <a:gd name="T29" fmla="*/ 47 h 78"/>
              <a:gd name="T30" fmla="*/ 35 w 55"/>
              <a:gd name="T31" fmla="*/ 46 h 78"/>
              <a:gd name="T32" fmla="*/ 33 w 55"/>
              <a:gd name="T33" fmla="*/ 45 h 78"/>
              <a:gd name="T34" fmla="*/ 32 w 55"/>
              <a:gd name="T35" fmla="*/ 45 h 78"/>
              <a:gd name="T36" fmla="*/ 23 w 55"/>
              <a:gd name="T37" fmla="*/ 27 h 78"/>
              <a:gd name="T38" fmla="*/ 14 w 55"/>
              <a:gd name="T39" fmla="*/ 41 h 78"/>
              <a:gd name="T40" fmla="*/ 13 w 55"/>
              <a:gd name="T41" fmla="*/ 49 h 78"/>
              <a:gd name="T42" fmla="*/ 23 w 55"/>
              <a:gd name="T43" fmla="*/ 68 h 78"/>
              <a:gd name="T44" fmla="*/ 50 w 55"/>
              <a:gd name="T45" fmla="*/ 68 h 78"/>
              <a:gd name="T46" fmla="*/ 54 w 55"/>
              <a:gd name="T47" fmla="*/ 74 h 78"/>
              <a:gd name="T48" fmla="*/ 6 w 55"/>
              <a:gd name="T49" fmla="*/ 78 h 78"/>
              <a:gd name="T50" fmla="*/ 3 w 55"/>
              <a:gd name="T51" fmla="*/ 72 h 78"/>
              <a:gd name="T52" fmla="*/ 7 w 55"/>
              <a:gd name="T53" fmla="*/ 41 h 78"/>
              <a:gd name="T54" fmla="*/ 7 w 55"/>
              <a:gd name="T55" fmla="*/ 48 h 78"/>
              <a:gd name="T56" fmla="*/ 7 w 55"/>
              <a:gd name="T57" fmla="*/ 41 h 78"/>
              <a:gd name="T58" fmla="*/ 51 w 55"/>
              <a:gd name="T59" fmla="*/ 45 h 78"/>
              <a:gd name="T60" fmla="*/ 54 w 55"/>
              <a:gd name="T61" fmla="*/ 48 h 78"/>
              <a:gd name="T62" fmla="*/ 31 w 55"/>
              <a:gd name="T63" fmla="*/ 59 h 78"/>
              <a:gd name="T64" fmla="*/ 27 w 55"/>
              <a:gd name="T65"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8">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chemeClr val="tx1"/>
          </a:solidFill>
          <a:ln>
            <a:noFill/>
          </a:ln>
        </p:spPr>
        <p:txBody>
          <a:body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294112" y="1125349"/>
            <a:ext cx="2555776" cy="47429"/>
            <a:chOff x="2190216" y="0"/>
            <a:chExt cx="4752528"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5"/>
          <p:cNvSpPr txBox="1"/>
          <p:nvPr/>
        </p:nvSpPr>
        <p:spPr>
          <a:xfrm>
            <a:off x="3832860" y="313244"/>
            <a:ext cx="1478280" cy="769441"/>
          </a:xfrm>
          <a:prstGeom prst="rect">
            <a:avLst/>
          </a:prstGeom>
          <a:noFill/>
        </p:spPr>
        <p:txBody>
          <a:bodyPr wrap="square" rtlCol="0">
            <a:spAutoFit/>
          </a:bodyPr>
          <a:lstStyle/>
          <a:p>
            <a:pPr algn="ctr"/>
            <a:r>
              <a:rPr lang="zh-CN" altLang="en-US" sz="2800" b="1" dirty="0">
                <a:ln w="6350">
                  <a:noFill/>
                </a:ln>
                <a:solidFill>
                  <a:schemeClr val="accent1"/>
                </a:solidFill>
                <a:latin typeface="Impact" panose="020B0806030902050204" pitchFamily="34" charset="0"/>
                <a:ea typeface="微软雅黑" panose="020B0503020204020204" pitchFamily="34" charset="-122"/>
              </a:rPr>
              <a:t>目  录</a:t>
            </a:r>
            <a:endParaRPr lang="en-US" altLang="zh-CN" sz="2800" b="1" dirty="0">
              <a:ln w="6350">
                <a:noFill/>
              </a:ln>
              <a:solidFill>
                <a:schemeClr val="accent1"/>
              </a:solidFill>
              <a:latin typeface="Impact" panose="020B0806030902050204" pitchFamily="34" charset="0"/>
              <a:ea typeface="微软雅黑" panose="020B0503020204020204" pitchFamily="34" charset="-122"/>
            </a:endParaRPr>
          </a:p>
          <a:p>
            <a:pPr algn="ctr"/>
            <a:r>
              <a:rPr lang="en-US" altLang="zh-CN" sz="1600" dirty="0">
                <a:ln w="6350">
                  <a:noFill/>
                </a:ln>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600" dirty="0">
              <a:ln w="6350">
                <a:noFill/>
              </a:ln>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522514" y="2571750"/>
            <a:ext cx="1512542" cy="1895740"/>
            <a:chOff x="522514" y="3027330"/>
            <a:chExt cx="1512542" cy="1440160"/>
          </a:xfrm>
        </p:grpSpPr>
        <p:sp>
          <p:nvSpPr>
            <p:cNvPr id="54" name="矩形 53"/>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9" name="Freeform 9"/>
          <p:cNvSpPr>
            <a:spLocks noEditPoints="1"/>
          </p:cNvSpPr>
          <p:nvPr/>
        </p:nvSpPr>
        <p:spPr bwMode="auto">
          <a:xfrm>
            <a:off x="7681431" y="2080217"/>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0" name="Freeform 10"/>
          <p:cNvSpPr>
            <a:spLocks noEditPoints="1"/>
          </p:cNvSpPr>
          <p:nvPr/>
        </p:nvSpPr>
        <p:spPr bwMode="auto">
          <a:xfrm>
            <a:off x="3249232" y="2061491"/>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5512723" y="2056498"/>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3" name="Freeform 13"/>
          <p:cNvSpPr>
            <a:spLocks noEditPoints="1"/>
          </p:cNvSpPr>
          <p:nvPr/>
        </p:nvSpPr>
        <p:spPr bwMode="auto">
          <a:xfrm>
            <a:off x="1100223" y="2059245"/>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74" name="组合 73"/>
          <p:cNvGrpSpPr/>
          <p:nvPr/>
        </p:nvGrpSpPr>
        <p:grpSpPr>
          <a:xfrm>
            <a:off x="2616354" y="2570493"/>
            <a:ext cx="1512542" cy="1895740"/>
            <a:chOff x="522514" y="3027330"/>
            <a:chExt cx="1512542" cy="1440160"/>
          </a:xfrm>
        </p:grpSpPr>
        <p:sp>
          <p:nvSpPr>
            <p:cNvPr id="75" name="矩形 74"/>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4865992" y="2577991"/>
            <a:ext cx="1512542" cy="1895740"/>
            <a:chOff x="522514" y="3027330"/>
            <a:chExt cx="1512542" cy="1440160"/>
          </a:xfrm>
        </p:grpSpPr>
        <p:sp>
          <p:nvSpPr>
            <p:cNvPr id="78" name="矩形 77"/>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120174" y="2571750"/>
            <a:ext cx="1512542" cy="1895740"/>
            <a:chOff x="522514" y="3027330"/>
            <a:chExt cx="1512542" cy="1440160"/>
          </a:xfrm>
        </p:grpSpPr>
        <p:sp>
          <p:nvSpPr>
            <p:cNvPr id="84" name="矩形 83"/>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5038476" y="3150891"/>
            <a:ext cx="1172117" cy="1077283"/>
          </a:xfrm>
          <a:prstGeom prst="rect">
            <a:avLst/>
          </a:prstGeom>
        </p:spPr>
        <p:txBody>
          <a:bodyPr wrap="none">
            <a:spAutoFit/>
          </a:bodyPr>
          <a:lstStyle/>
          <a:p>
            <a:pPr algn="ctr">
              <a:lnSpc>
                <a:spcPct val="150000"/>
              </a:lnSpc>
            </a:pPr>
            <a:r>
              <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rPr>
              <a:t>设计方案内容</a:t>
            </a:r>
            <a:endParaRPr lang="en-US" altLang="zh-CN" sz="1100" b="1" dirty="0">
              <a:ln w="6350">
                <a:noFill/>
              </a:ln>
              <a:solidFill>
                <a:schemeClr val="bg1">
                  <a:lumMod val="50000"/>
                </a:schemeClr>
              </a:solidFill>
              <a:latin typeface="Impact" panose="020B0806030902050204" pitchFamily="34" charset="0"/>
              <a:ea typeface="微软雅黑" panose="020B0503020204020204" pitchFamily="34" charset="-122"/>
            </a:endParaRPr>
          </a:p>
          <a:p>
            <a:pPr algn="ctr">
              <a:lnSpc>
                <a:spcPct val="150000"/>
              </a:lnSpc>
            </a:pPr>
            <a:r>
              <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rPr>
              <a:t>可行性分析</a:t>
            </a:r>
            <a:endParaRPr lang="en-US" altLang="zh-CN" sz="1100" b="1" dirty="0">
              <a:ln w="6350">
                <a:noFill/>
              </a:ln>
              <a:solidFill>
                <a:schemeClr val="bg1">
                  <a:lumMod val="50000"/>
                </a:schemeClr>
              </a:solidFill>
              <a:latin typeface="Impact" panose="020B0806030902050204" pitchFamily="34" charset="0"/>
              <a:ea typeface="微软雅黑" panose="020B0503020204020204" pitchFamily="34" charset="-122"/>
            </a:endParaRPr>
          </a:p>
          <a:p>
            <a:pPr algn="ctr">
              <a:lnSpc>
                <a:spcPct val="150000"/>
              </a:lnSpc>
            </a:pPr>
            <a:r>
              <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rPr>
              <a:t>实际建模设计</a:t>
            </a:r>
            <a:endParaRPr lang="en-US" altLang="zh-CN" sz="1100" b="1" dirty="0">
              <a:ln w="6350">
                <a:noFill/>
              </a:ln>
              <a:solidFill>
                <a:schemeClr val="bg1">
                  <a:lumMod val="50000"/>
                </a:schemeClr>
              </a:solidFill>
              <a:latin typeface="Impact" panose="020B0806030902050204" pitchFamily="34" charset="0"/>
              <a:ea typeface="微软雅黑" panose="020B0503020204020204" pitchFamily="34" charset="-122"/>
            </a:endParaRPr>
          </a:p>
          <a:p>
            <a:pPr algn="ctr">
              <a:lnSpc>
                <a:spcPct val="150000"/>
              </a:lnSpc>
            </a:pPr>
            <a:r>
              <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rPr>
              <a:t>磁极设计及分析</a:t>
            </a:r>
            <a:endPar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60" name="矩形 59"/>
          <p:cNvSpPr/>
          <p:nvPr/>
        </p:nvSpPr>
        <p:spPr>
          <a:xfrm>
            <a:off x="3135105" y="3341813"/>
            <a:ext cx="466795" cy="569451"/>
          </a:xfrm>
          <a:prstGeom prst="rect">
            <a:avLst/>
          </a:prstGeom>
        </p:spPr>
        <p:txBody>
          <a:bodyPr wrap="none">
            <a:spAutoFit/>
          </a:bodyPr>
          <a:lstStyle/>
          <a:p>
            <a:pPr algn="ctr">
              <a:lnSpc>
                <a:spcPct val="150000"/>
              </a:lnSpc>
            </a:pPr>
            <a:r>
              <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rPr>
              <a:t>现状</a:t>
            </a:r>
            <a:endParaRPr lang="en-US" altLang="zh-CN" sz="1100" b="1" dirty="0">
              <a:ln w="6350">
                <a:noFill/>
              </a:ln>
              <a:solidFill>
                <a:schemeClr val="bg1">
                  <a:lumMod val="50000"/>
                </a:schemeClr>
              </a:solidFill>
              <a:latin typeface="Impact" panose="020B0806030902050204" pitchFamily="34" charset="0"/>
              <a:ea typeface="微软雅黑" panose="020B0503020204020204" pitchFamily="34" charset="-122"/>
            </a:endParaRPr>
          </a:p>
          <a:p>
            <a:pPr algn="ctr">
              <a:lnSpc>
                <a:spcPct val="150000"/>
              </a:lnSpc>
            </a:pPr>
            <a:r>
              <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rPr>
              <a:t>创新</a:t>
            </a:r>
            <a:endPar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61" name="矩形 60"/>
          <p:cNvSpPr/>
          <p:nvPr/>
        </p:nvSpPr>
        <p:spPr>
          <a:xfrm>
            <a:off x="1037798" y="3337821"/>
            <a:ext cx="466794" cy="569451"/>
          </a:xfrm>
          <a:prstGeom prst="rect">
            <a:avLst/>
          </a:prstGeom>
        </p:spPr>
        <p:txBody>
          <a:bodyPr wrap="none">
            <a:spAutoFit/>
          </a:bodyPr>
          <a:lstStyle/>
          <a:p>
            <a:pPr algn="ctr">
              <a:lnSpc>
                <a:spcPct val="150000"/>
              </a:lnSpc>
            </a:pPr>
            <a:r>
              <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rPr>
              <a:t>目的</a:t>
            </a:r>
            <a:endParaRPr lang="en-US" altLang="zh-CN" sz="1100" b="1" dirty="0">
              <a:ln w="6350">
                <a:noFill/>
              </a:ln>
              <a:solidFill>
                <a:schemeClr val="bg1">
                  <a:lumMod val="50000"/>
                </a:schemeClr>
              </a:solidFill>
              <a:latin typeface="Impact" panose="020B0806030902050204" pitchFamily="34" charset="0"/>
              <a:ea typeface="微软雅黑" panose="020B0503020204020204" pitchFamily="34" charset="-122"/>
            </a:endParaRPr>
          </a:p>
          <a:p>
            <a:pPr algn="ctr">
              <a:lnSpc>
                <a:spcPct val="150000"/>
              </a:lnSpc>
            </a:pPr>
            <a:r>
              <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rPr>
              <a:t>意义</a:t>
            </a:r>
            <a:endParaRPr lang="zh-CN" altLang="en-US" sz="1100" b="1"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62" name="矩形 61"/>
          <p:cNvSpPr/>
          <p:nvPr/>
        </p:nvSpPr>
        <p:spPr>
          <a:xfrm>
            <a:off x="7651100" y="3525861"/>
            <a:ext cx="441146" cy="526041"/>
          </a:xfrm>
          <a:prstGeom prst="rect">
            <a:avLst/>
          </a:prstGeom>
        </p:spPr>
        <p:txBody>
          <a:bodyPr wrap="none">
            <a:spAutoFit/>
          </a:bodyPr>
          <a:lstStyle/>
          <a:p>
            <a:pPr algn="ctr">
              <a:lnSpc>
                <a:spcPct val="150000"/>
              </a:lnSpc>
            </a:pPr>
            <a:r>
              <a:rPr lang="zh-CN" altLang="en-US" sz="1000" b="1" dirty="0">
                <a:ln w="6350">
                  <a:noFill/>
                </a:ln>
                <a:solidFill>
                  <a:schemeClr val="bg1">
                    <a:lumMod val="50000"/>
                  </a:schemeClr>
                </a:solidFill>
                <a:latin typeface="Impact" panose="020B0806030902050204" pitchFamily="34" charset="0"/>
                <a:ea typeface="微软雅黑" panose="020B0503020204020204" pitchFamily="34" charset="-122"/>
              </a:rPr>
              <a:t>总结</a:t>
            </a:r>
            <a:endParaRPr lang="en-US" altLang="zh-CN" sz="1000" b="1" dirty="0">
              <a:ln w="6350">
                <a:noFill/>
              </a:ln>
              <a:solidFill>
                <a:schemeClr val="bg1">
                  <a:lumMod val="50000"/>
                </a:schemeClr>
              </a:solidFill>
              <a:latin typeface="Impact" panose="020B0806030902050204" pitchFamily="34" charset="0"/>
              <a:ea typeface="微软雅黑" panose="020B0503020204020204" pitchFamily="34" charset="-122"/>
            </a:endParaRPr>
          </a:p>
          <a:p>
            <a:pPr algn="ctr">
              <a:lnSpc>
                <a:spcPct val="150000"/>
              </a:lnSpc>
            </a:pPr>
            <a:endParaRPr lang="zh-CN" altLang="en-US" sz="1000"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64" name="矩形 63"/>
          <p:cNvSpPr/>
          <p:nvPr/>
        </p:nvSpPr>
        <p:spPr>
          <a:xfrm>
            <a:off x="4911945" y="2673530"/>
            <a:ext cx="1415773" cy="276999"/>
          </a:xfrm>
          <a:prstGeom prst="rect">
            <a:avLst/>
          </a:prstGeom>
        </p:spPr>
        <p:txBody>
          <a:bodyPr wrap="none">
            <a:spAutoFit/>
          </a:bodyPr>
          <a:lstStyle/>
          <a:p>
            <a:pPr algn="ctr"/>
            <a:r>
              <a:rPr lang="zh-CN" altLang="en-US" sz="1200" b="1" dirty="0">
                <a:ln w="6350">
                  <a:noFill/>
                </a:ln>
                <a:solidFill>
                  <a:schemeClr val="bg1">
                    <a:lumMod val="50000"/>
                  </a:schemeClr>
                </a:solidFill>
                <a:latin typeface="Impact" panose="020B0806030902050204" pitchFamily="34" charset="0"/>
                <a:ea typeface="微软雅黑" panose="020B0503020204020204" pitchFamily="34" charset="-122"/>
              </a:rPr>
              <a:t>整体优化设计方案</a:t>
            </a:r>
            <a:endParaRPr lang="zh-CN" altLang="en-US" sz="1200" b="1"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65" name="矩形 64"/>
          <p:cNvSpPr/>
          <p:nvPr/>
        </p:nvSpPr>
        <p:spPr>
          <a:xfrm>
            <a:off x="2737560" y="2666032"/>
            <a:ext cx="1261884" cy="276999"/>
          </a:xfrm>
          <a:prstGeom prst="rect">
            <a:avLst/>
          </a:prstGeom>
        </p:spPr>
        <p:txBody>
          <a:bodyPr wrap="none">
            <a:spAutoFit/>
          </a:bodyPr>
          <a:lstStyle/>
          <a:p>
            <a:pPr algn="ctr"/>
            <a:r>
              <a:rPr lang="zh-CN" altLang="en-US" sz="1200" b="1" dirty="0">
                <a:ln w="6350">
                  <a:noFill/>
                </a:ln>
                <a:solidFill>
                  <a:schemeClr val="bg1">
                    <a:lumMod val="50000"/>
                  </a:schemeClr>
                </a:solidFill>
                <a:latin typeface="Impact" panose="020B0806030902050204" pitchFamily="34" charset="0"/>
                <a:ea typeface="微软雅黑" panose="020B0503020204020204" pitchFamily="34" charset="-122"/>
              </a:rPr>
              <a:t>研究现状及创新</a:t>
            </a:r>
            <a:endParaRPr lang="zh-CN" altLang="en-US" sz="1200" b="1"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66" name="矩形 65"/>
          <p:cNvSpPr/>
          <p:nvPr/>
        </p:nvSpPr>
        <p:spPr>
          <a:xfrm>
            <a:off x="638728" y="2667289"/>
            <a:ext cx="1264932" cy="276999"/>
          </a:xfrm>
          <a:prstGeom prst="rect">
            <a:avLst/>
          </a:prstGeom>
        </p:spPr>
        <p:txBody>
          <a:bodyPr wrap="square">
            <a:spAutoFit/>
          </a:bodyPr>
          <a:lstStyle/>
          <a:p>
            <a:pPr algn="ctr"/>
            <a:r>
              <a:rPr lang="zh-CN" altLang="en-US" sz="1200" b="1" dirty="0">
                <a:ln w="6350">
                  <a:noFill/>
                </a:ln>
                <a:solidFill>
                  <a:schemeClr val="bg1">
                    <a:lumMod val="50000"/>
                  </a:schemeClr>
                </a:solidFill>
                <a:latin typeface="Impact" panose="020B0806030902050204" pitchFamily="34" charset="0"/>
                <a:ea typeface="微软雅黑" panose="020B0503020204020204" pitchFamily="34" charset="-122"/>
              </a:rPr>
              <a:t>目的及意义</a:t>
            </a:r>
            <a:endParaRPr lang="zh-CN" altLang="en-US" sz="1200" b="1"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67" name="矩形 66"/>
          <p:cNvSpPr/>
          <p:nvPr/>
        </p:nvSpPr>
        <p:spPr>
          <a:xfrm>
            <a:off x="7407108" y="2667289"/>
            <a:ext cx="954107" cy="276999"/>
          </a:xfrm>
          <a:prstGeom prst="rect">
            <a:avLst/>
          </a:prstGeom>
        </p:spPr>
        <p:txBody>
          <a:bodyPr wrap="none">
            <a:spAutoFit/>
          </a:bodyPr>
          <a:lstStyle/>
          <a:p>
            <a:pPr algn="ctr"/>
            <a:r>
              <a:rPr lang="zh-CN" altLang="en-US" sz="1200" b="1" dirty="0">
                <a:ln w="6350">
                  <a:noFill/>
                </a:ln>
                <a:solidFill>
                  <a:schemeClr val="bg1">
                    <a:lumMod val="50000"/>
                  </a:schemeClr>
                </a:solidFill>
                <a:latin typeface="Impact" panose="020B0806030902050204" pitchFamily="34" charset="0"/>
                <a:ea typeface="微软雅黑" panose="020B0503020204020204" pitchFamily="34" charset="-122"/>
              </a:rPr>
              <a:t>总结与展望</a:t>
            </a:r>
            <a:endParaRPr lang="zh-CN" altLang="en-US" sz="1200" b="1" dirty="0">
              <a:ln w="6350">
                <a:noFill/>
              </a:ln>
              <a:solidFill>
                <a:schemeClr val="bg1">
                  <a:lumMod val="50000"/>
                </a:schemeClr>
              </a:solidFill>
              <a:latin typeface="Impact" panose="020B0806030902050204" pitchFamily="34" charset="0"/>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6089888" y="2749937"/>
            <a:ext cx="899605" cy="959750"/>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rPr>
              <a:t>目的</a:t>
            </a:r>
            <a:endPar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rPr>
              <a:t>意义</a:t>
            </a:r>
            <a:endPar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39" name="矩形 38"/>
          <p:cNvSpPr/>
          <p:nvPr/>
        </p:nvSpPr>
        <p:spPr>
          <a:xfrm>
            <a:off x="5669868" y="1923301"/>
            <a:ext cx="2376264" cy="461665"/>
          </a:xfrm>
          <a:prstGeom prst="rect">
            <a:avLst/>
          </a:prstGeom>
        </p:spPr>
        <p:txBody>
          <a:bodyPr wrap="square">
            <a:spAutoFit/>
          </a:bodyPr>
          <a:lstStyle/>
          <a:p>
            <a:r>
              <a:rPr lang="zh-CN" altLang="en-US" sz="2400" b="1" dirty="0">
                <a:ln w="6350">
                  <a:noFill/>
                </a:ln>
                <a:solidFill>
                  <a:schemeClr val="tx1">
                    <a:lumMod val="50000"/>
                    <a:lumOff val="50000"/>
                  </a:schemeClr>
                </a:solidFill>
                <a:latin typeface="Impact" panose="020B0806030902050204" pitchFamily="34" charset="0"/>
                <a:ea typeface="微软雅黑" panose="020B0503020204020204" pitchFamily="34" charset="-122"/>
              </a:rPr>
              <a:t>目的及意义</a:t>
            </a:r>
            <a:endParaRPr lang="zh-CN" altLang="en-US" sz="2400" b="1" dirty="0">
              <a:ln w="6350">
                <a:noFill/>
              </a:ln>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41" name="矩形 40"/>
          <p:cNvSpPr/>
          <p:nvPr/>
        </p:nvSpPr>
        <p:spPr>
          <a:xfrm>
            <a:off x="4573570" y="1790523"/>
            <a:ext cx="790518" cy="769441"/>
          </a:xfrm>
          <a:prstGeom prst="rect">
            <a:avLst/>
          </a:prstGeom>
        </p:spPr>
        <p:txBody>
          <a:bodyPr wrap="square">
            <a:spAutoFit/>
          </a:bodyPr>
          <a:lstStyle/>
          <a:p>
            <a:pPr algn="ctr"/>
            <a:r>
              <a:rPr lang="en-US" altLang="zh-CN" sz="4400" dirty="0">
                <a:ln w="6350">
                  <a:noFill/>
                </a:ln>
                <a:solidFill>
                  <a:schemeClr val="bg1">
                    <a:lumMod val="50000"/>
                  </a:schemeClr>
                </a:solidFill>
                <a:latin typeface="Impact" panose="020B0806030902050204" pitchFamily="34" charset="0"/>
                <a:ea typeface="微软雅黑" panose="020B0503020204020204" pitchFamily="34" charset="-122"/>
              </a:rPr>
              <a:t>01</a:t>
            </a:r>
            <a:endParaRPr lang="zh-CN" altLang="en-US" sz="4400" dirty="0">
              <a:ln w="6350">
                <a:noFill/>
              </a:ln>
              <a:solidFill>
                <a:schemeClr val="bg1">
                  <a:lumMod val="50000"/>
                </a:schemeClr>
              </a:solidFill>
              <a:latin typeface="Impact" panose="020B0806030902050204" pitchFamily="34" charset="0"/>
              <a:ea typeface="微软雅黑" panose="020B0503020204020204" pitchFamily="34" charset="-122"/>
            </a:endParaRPr>
          </a:p>
        </p:txBody>
      </p:sp>
      <p:grpSp>
        <p:nvGrpSpPr>
          <p:cNvPr id="47" name="组合 46"/>
          <p:cNvGrpSpPr/>
          <p:nvPr/>
        </p:nvGrpSpPr>
        <p:grpSpPr>
          <a:xfrm>
            <a:off x="0" y="2517744"/>
            <a:ext cx="9144000" cy="54006"/>
            <a:chOff x="2190216" y="0"/>
            <a:chExt cx="7128792" cy="108012"/>
          </a:xfrm>
        </p:grpSpPr>
        <p:sp>
          <p:nvSpPr>
            <p:cNvPr id="50" name="矩形 49"/>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13"/>
          <p:cNvSpPr>
            <a:spLocks noEditPoints="1"/>
          </p:cNvSpPr>
          <p:nvPr/>
        </p:nvSpPr>
        <p:spPr bwMode="auto">
          <a:xfrm>
            <a:off x="763360" y="659037"/>
            <a:ext cx="2031617" cy="1811579"/>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Rectangle 3"/>
          <p:cNvSpPr/>
          <p:nvPr/>
        </p:nvSpPr>
        <p:spPr>
          <a:xfrm>
            <a:off x="1758950" y="1032510"/>
            <a:ext cx="7233285" cy="372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n>
                <a:solidFill>
                  <a:sysClr val="windowText" lastClr="000000"/>
                </a:solidFill>
              </a:ln>
            </a:endParaRPr>
          </a:p>
        </p:txBody>
      </p:sp>
      <p:sp>
        <p:nvSpPr>
          <p:cNvPr id="2" name="Freeform 21"/>
          <p:cNvSpPr/>
          <p:nvPr/>
        </p:nvSpPr>
        <p:spPr bwMode="auto">
          <a:xfrm>
            <a:off x="224801" y="987574"/>
            <a:ext cx="386759" cy="369912"/>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endParaRPr lang="zh-CN" altLang="en-US"/>
          </a:p>
        </p:txBody>
      </p:sp>
      <p:sp>
        <p:nvSpPr>
          <p:cNvPr id="3" name="Freeform 22"/>
          <p:cNvSpPr/>
          <p:nvPr/>
        </p:nvSpPr>
        <p:spPr bwMode="auto">
          <a:xfrm>
            <a:off x="222777" y="1625961"/>
            <a:ext cx="386760" cy="369913"/>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lang="zh-CN" altLang="en-US"/>
          </a:p>
        </p:txBody>
      </p:sp>
      <p:sp>
        <p:nvSpPr>
          <p:cNvPr id="6" name="Rectangle 25"/>
          <p:cNvSpPr>
            <a:spLocks noChangeArrowheads="1"/>
          </p:cNvSpPr>
          <p:nvPr/>
        </p:nvSpPr>
        <p:spPr bwMode="auto">
          <a:xfrm>
            <a:off x="351235" y="987574"/>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000" dirty="0">
                <a:solidFill>
                  <a:srgbClr val="FFFFFF"/>
                </a:solidFill>
                <a:latin typeface="+mj-lt"/>
              </a:rPr>
              <a:t>1</a:t>
            </a:r>
            <a:endParaRPr lang="zh-CN" altLang="zh-CN" sz="2000" dirty="0">
              <a:latin typeface="+mj-lt"/>
            </a:endParaRPr>
          </a:p>
        </p:txBody>
      </p:sp>
      <p:sp>
        <p:nvSpPr>
          <p:cNvPr id="7" name="Rectangle 26"/>
          <p:cNvSpPr>
            <a:spLocks noChangeArrowheads="1"/>
          </p:cNvSpPr>
          <p:nvPr/>
        </p:nvSpPr>
        <p:spPr bwMode="auto">
          <a:xfrm>
            <a:off x="327160" y="1654943"/>
            <a:ext cx="129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2000" dirty="0">
                <a:solidFill>
                  <a:srgbClr val="FFFFFF"/>
                </a:solidFill>
                <a:latin typeface="+mj-lt"/>
              </a:rPr>
              <a:t>2</a:t>
            </a:r>
            <a:endParaRPr lang="zh-CN" altLang="zh-CN" sz="2000" dirty="0">
              <a:latin typeface="+mj-lt"/>
            </a:endParaRPr>
          </a:p>
        </p:txBody>
      </p:sp>
      <p:sp>
        <p:nvSpPr>
          <p:cNvPr id="19" name="Rectangle 37"/>
          <p:cNvSpPr>
            <a:spLocks noChangeArrowheads="1"/>
          </p:cNvSpPr>
          <p:nvPr/>
        </p:nvSpPr>
        <p:spPr bwMode="auto">
          <a:xfrm>
            <a:off x="545569" y="1041501"/>
            <a:ext cx="1270978"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b="1" dirty="0">
                <a:solidFill>
                  <a:schemeClr val="tx1">
                    <a:lumMod val="75000"/>
                    <a:lumOff val="25000"/>
                  </a:schemeClr>
                </a:solidFill>
                <a:latin typeface="+mn-ea"/>
              </a:rPr>
              <a:t>目的：</a:t>
            </a:r>
            <a:endParaRPr lang="zh-CN" altLang="en-US" dirty="0">
              <a:solidFill>
                <a:schemeClr val="bg1">
                  <a:lumMod val="50000"/>
                </a:schemeClr>
              </a:solidFill>
              <a:latin typeface="+mn-ea"/>
            </a:endParaRPr>
          </a:p>
        </p:txBody>
      </p:sp>
      <p:sp>
        <p:nvSpPr>
          <p:cNvPr id="20" name="Rectangle 38"/>
          <p:cNvSpPr>
            <a:spLocks noChangeArrowheads="1"/>
          </p:cNvSpPr>
          <p:nvPr/>
        </p:nvSpPr>
        <p:spPr bwMode="auto">
          <a:xfrm>
            <a:off x="1763395" y="1693545"/>
            <a:ext cx="7229475" cy="29876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20000"/>
              </a:lnSpc>
              <a:spcBef>
                <a:spcPts val="300"/>
              </a:spcBef>
            </a:pPr>
            <a:r>
              <a:rPr lang="zh-CN" altLang="en-US" sz="1600" dirty="0">
                <a:solidFill>
                  <a:schemeClr val="tx1">
                    <a:lumMod val="75000"/>
                    <a:lumOff val="25000"/>
                  </a:schemeClr>
                </a:solidFill>
                <a:latin typeface="+mn-ea"/>
              </a:rPr>
              <a:t>随着工业的迅速发展，人们对</a:t>
            </a:r>
            <a:r>
              <a:rPr lang="zh-CN" altLang="en-US" sz="1600" dirty="0">
                <a:solidFill>
                  <a:srgbClr val="FF0000"/>
                </a:solidFill>
                <a:latin typeface="+mn-ea"/>
              </a:rPr>
              <a:t>零件的表面质量及其光整加工技术</a:t>
            </a:r>
            <a:r>
              <a:rPr lang="zh-CN" altLang="en-US" sz="1600" dirty="0">
                <a:solidFill>
                  <a:schemeClr val="tx1">
                    <a:lumMod val="75000"/>
                    <a:lumOff val="25000"/>
                  </a:schemeClr>
                </a:solidFill>
                <a:latin typeface="+mn-ea"/>
              </a:rPr>
              <a:t>提出更高的要求。零部件的表面质量往往决定其寿命的长短，光整加工正是针对于提高零件表面质量的先进制造技术，可使被加工件具有</a:t>
            </a:r>
            <a:r>
              <a:rPr lang="zh-CN" altLang="en-US" sz="1600" dirty="0">
                <a:solidFill>
                  <a:srgbClr val="FF0000"/>
                </a:solidFill>
                <a:latin typeface="+mn-ea"/>
              </a:rPr>
              <a:t>低的表面粗糙度和良好的几何微观形貌</a:t>
            </a:r>
            <a:r>
              <a:rPr lang="zh-CN" altLang="en-US" sz="1600" dirty="0">
                <a:solidFill>
                  <a:schemeClr val="tx1">
                    <a:lumMod val="75000"/>
                    <a:lumOff val="25000"/>
                  </a:schemeClr>
                </a:solidFill>
                <a:latin typeface="+mn-ea"/>
              </a:rPr>
              <a:t>，提高其耐磨损、耐腐蚀等性能并延长使用寿命。其中，</a:t>
            </a:r>
            <a:r>
              <a:rPr lang="zh-CN" altLang="en-US" sz="1600" dirty="0">
                <a:solidFill>
                  <a:srgbClr val="FF0000"/>
                </a:solidFill>
                <a:latin typeface="+mn-ea"/>
              </a:rPr>
              <a:t>磁力研磨</a:t>
            </a:r>
            <a:r>
              <a:rPr lang="zh-CN" altLang="en-US" sz="1600" dirty="0">
                <a:solidFill>
                  <a:schemeClr val="tx1">
                    <a:lumMod val="75000"/>
                    <a:lumOff val="25000"/>
                  </a:schemeClr>
                </a:solidFill>
                <a:latin typeface="+mn-ea"/>
              </a:rPr>
              <a:t>作为一种借助磁场力进行加工的新型光整技术，存在着较大的</a:t>
            </a:r>
            <a:r>
              <a:rPr lang="zh-CN" altLang="en-US" sz="1600" dirty="0">
                <a:solidFill>
                  <a:srgbClr val="FF0000"/>
                </a:solidFill>
                <a:latin typeface="+mn-ea"/>
              </a:rPr>
              <a:t>推广应用</a:t>
            </a:r>
            <a:r>
              <a:rPr lang="zh-CN" altLang="en-US" sz="1600" dirty="0">
                <a:solidFill>
                  <a:schemeClr val="tx1">
                    <a:lumMod val="75000"/>
                    <a:lumOff val="25000"/>
                  </a:schemeClr>
                </a:solidFill>
                <a:latin typeface="+mn-ea"/>
              </a:rPr>
              <a:t>与</a:t>
            </a:r>
            <a:r>
              <a:rPr lang="zh-CN" altLang="en-US" sz="1600" dirty="0">
                <a:solidFill>
                  <a:srgbClr val="FF0000"/>
                </a:solidFill>
                <a:latin typeface="+mn-ea"/>
              </a:rPr>
              <a:t>深入挖掘</a:t>
            </a:r>
            <a:r>
              <a:rPr lang="zh-CN" altLang="en-US" sz="1600" dirty="0">
                <a:solidFill>
                  <a:schemeClr val="tx1">
                    <a:lumMod val="75000"/>
                    <a:lumOff val="25000"/>
                  </a:schemeClr>
                </a:solidFill>
                <a:latin typeface="+mn-ea"/>
              </a:rPr>
              <a:t>潜力。</a:t>
            </a:r>
            <a:endParaRPr lang="zh-CN" altLang="en-US" sz="1600" dirty="0">
              <a:solidFill>
                <a:schemeClr val="tx1">
                  <a:lumMod val="75000"/>
                  <a:lumOff val="25000"/>
                </a:schemeClr>
              </a:solidFill>
              <a:latin typeface="+mn-ea"/>
            </a:endParaRPr>
          </a:p>
          <a:p>
            <a:pPr indent="360045">
              <a:lnSpc>
                <a:spcPct val="120000"/>
              </a:lnSpc>
              <a:spcBef>
                <a:spcPts val="300"/>
              </a:spcBef>
            </a:pPr>
            <a:r>
              <a:rPr lang="zh-CN" altLang="en-US" sz="1600" dirty="0">
                <a:solidFill>
                  <a:schemeClr val="tx1">
                    <a:lumMod val="75000"/>
                    <a:lumOff val="25000"/>
                  </a:schemeClr>
                </a:solidFill>
                <a:latin typeface="+mn-ea"/>
              </a:rPr>
              <a:t>由于该技术具有保留传统光整加工效果，使表面质量均匀化，能够改善材料表面残余应力分布以及柔性、适应性好等特点，近些年该技术被广泛应用于医药、航空航天、仪器仪表、模具加工等行业，同时该技术方便与数控机床、加工中心、机器人等进行结合发挥作用，有助于</a:t>
            </a:r>
            <a:r>
              <a:rPr lang="zh-CN" altLang="en-US" sz="1600" dirty="0">
                <a:solidFill>
                  <a:srgbClr val="FF0000"/>
                </a:solidFill>
                <a:latin typeface="+mn-ea"/>
              </a:rPr>
              <a:t>提高光整的质量与效率，推动光整加工技术的自动化进程</a:t>
            </a:r>
            <a:r>
              <a:rPr lang="zh-CN" altLang="en-US" sz="1600" dirty="0">
                <a:solidFill>
                  <a:schemeClr val="tx1">
                    <a:lumMod val="75000"/>
                    <a:lumOff val="25000"/>
                  </a:schemeClr>
                </a:solidFill>
                <a:latin typeface="+mn-ea"/>
              </a:rPr>
              <a:t>。</a:t>
            </a:r>
            <a:endParaRPr lang="zh-CN" altLang="en-US" sz="1600" dirty="0">
              <a:solidFill>
                <a:schemeClr val="tx1">
                  <a:lumMod val="75000"/>
                  <a:lumOff val="25000"/>
                </a:schemeClr>
              </a:solidFill>
              <a:latin typeface="+mn-ea"/>
            </a:endParaRPr>
          </a:p>
        </p:txBody>
      </p:sp>
      <p:sp>
        <p:nvSpPr>
          <p:cNvPr id="21" name="Rectangle 39"/>
          <p:cNvSpPr>
            <a:spLocks noChangeArrowheads="1"/>
          </p:cNvSpPr>
          <p:nvPr/>
        </p:nvSpPr>
        <p:spPr bwMode="auto">
          <a:xfrm>
            <a:off x="246839" y="1635519"/>
            <a:ext cx="1870075"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spcBef>
                <a:spcPts val="300"/>
              </a:spcBef>
            </a:pPr>
            <a:r>
              <a:rPr lang="zh-CN" altLang="en-US" b="1" dirty="0">
                <a:solidFill>
                  <a:schemeClr val="tx1">
                    <a:lumMod val="75000"/>
                    <a:lumOff val="25000"/>
                  </a:schemeClr>
                </a:solidFill>
                <a:latin typeface="+mn-ea"/>
              </a:rPr>
              <a:t>意义：</a:t>
            </a:r>
            <a:endParaRPr lang="zh-CN" altLang="en-US" dirty="0">
              <a:solidFill>
                <a:schemeClr val="bg1">
                  <a:lumMod val="50000"/>
                </a:schemeClr>
              </a:solidFill>
              <a:latin typeface="+mn-ea"/>
            </a:endParaRPr>
          </a:p>
        </p:txBody>
      </p:sp>
      <p:sp>
        <p:nvSpPr>
          <p:cNvPr id="22" name="Rectangle 40"/>
          <p:cNvSpPr>
            <a:spLocks noChangeArrowheads="1"/>
          </p:cNvSpPr>
          <p:nvPr/>
        </p:nvSpPr>
        <p:spPr bwMode="auto">
          <a:xfrm>
            <a:off x="1691359" y="1131409"/>
            <a:ext cx="6113245" cy="2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600" dirty="0">
                <a:solidFill>
                  <a:schemeClr val="tx1">
                    <a:lumMod val="75000"/>
                    <a:lumOff val="25000"/>
                  </a:schemeClr>
                </a:solidFill>
                <a:latin typeface="+mn-ea"/>
              </a:rPr>
              <a:t>实现</a:t>
            </a:r>
            <a:r>
              <a:rPr lang="zh-CN" altLang="en-US" sz="1600" dirty="0">
                <a:solidFill>
                  <a:srgbClr val="FF0000"/>
                </a:solidFill>
                <a:latin typeface="+mn-ea"/>
              </a:rPr>
              <a:t>更高自动化及加工范围</a:t>
            </a:r>
            <a:r>
              <a:rPr lang="zh-CN" altLang="en-US" sz="1600" dirty="0">
                <a:solidFill>
                  <a:schemeClr val="tx1">
                    <a:lumMod val="75000"/>
                    <a:lumOff val="25000"/>
                  </a:schemeClr>
                </a:solidFill>
                <a:latin typeface="+mn-ea"/>
              </a:rPr>
              <a:t>的</a:t>
            </a:r>
            <a:r>
              <a:rPr lang="zh-CN" altLang="en-US" sz="1600" dirty="0">
                <a:solidFill>
                  <a:srgbClr val="FF0000"/>
                </a:solidFill>
                <a:latin typeface="+mn-ea"/>
              </a:rPr>
              <a:t>自由曲面磁力研磨装置</a:t>
            </a:r>
            <a:r>
              <a:rPr lang="zh-CN" altLang="en-US" sz="1600" dirty="0">
                <a:solidFill>
                  <a:schemeClr val="tx1">
                    <a:lumMod val="75000"/>
                    <a:lumOff val="25000"/>
                  </a:schemeClr>
                </a:solidFill>
                <a:latin typeface="+mn-ea"/>
              </a:rPr>
              <a:t>的优化设计</a:t>
            </a:r>
            <a:endParaRPr lang="en-US" altLang="zh-CN" sz="1600" dirty="0">
              <a:solidFill>
                <a:schemeClr val="tx1">
                  <a:lumMod val="75000"/>
                  <a:lumOff val="25000"/>
                </a:schemeClr>
              </a:solidFill>
              <a:latin typeface="+mn-ea"/>
            </a:endParaRPr>
          </a:p>
        </p:txBody>
      </p:sp>
      <p:sp>
        <p:nvSpPr>
          <p:cNvPr id="24" name="Rectangle 39"/>
          <p:cNvSpPr>
            <a:spLocks noChangeArrowheads="1"/>
          </p:cNvSpPr>
          <p:nvPr/>
        </p:nvSpPr>
        <p:spPr bwMode="auto">
          <a:xfrm>
            <a:off x="416159" y="278281"/>
            <a:ext cx="2211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01</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目的</a:t>
            </a:r>
            <a:r>
              <a:rPr lang="zh-CN" altLang="en-US" sz="2000" dirty="0">
                <a:solidFill>
                  <a:schemeClr val="accent1"/>
                </a:solidFill>
                <a:latin typeface="微软雅黑" panose="020B0503020204020204" pitchFamily="34" charset="-122"/>
                <a:ea typeface="微软雅黑" panose="020B0503020204020204" pitchFamily="34" charset="-122"/>
              </a:rPr>
              <a:t>及意义</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flipV="1">
            <a:off x="72000" y="699542"/>
            <a:ext cx="2560657" cy="45719"/>
            <a:chOff x="0" y="2842590"/>
            <a:chExt cx="7054752" cy="89199"/>
          </a:xfrm>
        </p:grpSpPr>
        <p:sp>
          <p:nvSpPr>
            <p:cNvPr id="26" name="矩形 25"/>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Freeform 13"/>
          <p:cNvSpPr>
            <a:spLocks noEditPoints="1"/>
          </p:cNvSpPr>
          <p:nvPr/>
        </p:nvSpPr>
        <p:spPr bwMode="auto">
          <a:xfrm>
            <a:off x="67127" y="296200"/>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0" name="Rectangle 2"/>
          <p:cNvSpPr>
            <a:spLocks noChangeArrowheads="1"/>
          </p:cNvSpPr>
          <p:nvPr/>
        </p:nvSpPr>
        <p:spPr bwMode="auto">
          <a:xfrm>
            <a:off x="91553" y="17188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3073"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553" y="2333929"/>
            <a:ext cx="1511300" cy="138588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40"/>
          <p:cNvSpPr>
            <a:spLocks noChangeArrowheads="1"/>
          </p:cNvSpPr>
          <p:nvPr/>
        </p:nvSpPr>
        <p:spPr bwMode="auto">
          <a:xfrm>
            <a:off x="-256883" y="3850828"/>
            <a:ext cx="1730235" cy="9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200" dirty="0">
                <a:solidFill>
                  <a:schemeClr val="tx1">
                    <a:lumMod val="75000"/>
                    <a:lumOff val="25000"/>
                  </a:schemeClr>
                </a:solidFill>
                <a:latin typeface="+mn-ea"/>
              </a:rPr>
              <a:t>图</a:t>
            </a:r>
            <a:r>
              <a:rPr lang="en-US" altLang="zh-CN" sz="1200" dirty="0">
                <a:solidFill>
                  <a:schemeClr val="tx1">
                    <a:lumMod val="75000"/>
                    <a:lumOff val="25000"/>
                  </a:schemeClr>
                </a:solidFill>
                <a:latin typeface="+mn-ea"/>
              </a:rPr>
              <a:t>1  </a:t>
            </a:r>
            <a:endParaRPr lang="en-US" altLang="zh-CN" sz="1200" dirty="0">
              <a:solidFill>
                <a:schemeClr val="tx1">
                  <a:lumMod val="75000"/>
                  <a:lumOff val="25000"/>
                </a:schemeClr>
              </a:solidFill>
              <a:latin typeface="+mn-ea"/>
            </a:endParaRPr>
          </a:p>
          <a:p>
            <a:pPr indent="360045" algn="ctr">
              <a:lnSpc>
                <a:spcPct val="120000"/>
              </a:lnSpc>
              <a:spcBef>
                <a:spcPts val="300"/>
              </a:spcBef>
            </a:pPr>
            <a:r>
              <a:rPr lang="zh-CN" altLang="en-US" sz="1200" dirty="0">
                <a:solidFill>
                  <a:schemeClr val="tx1">
                    <a:lumMod val="75000"/>
                    <a:lumOff val="25000"/>
                  </a:schemeClr>
                </a:solidFill>
                <a:latin typeface="+mn-ea"/>
              </a:rPr>
              <a:t>磁力研磨加工过程  示意图</a:t>
            </a:r>
            <a:endParaRPr lang="en-US" altLang="zh-CN" sz="1200" dirty="0">
              <a:solidFill>
                <a:schemeClr val="tx1">
                  <a:lumMod val="75000"/>
                  <a:lumOff val="25000"/>
                </a:schemeClr>
              </a:solidFill>
              <a:latin typeface="+mn-ea"/>
            </a:endParaRPr>
          </a:p>
          <a:p>
            <a:pPr indent="360045" algn="ctr">
              <a:lnSpc>
                <a:spcPct val="120000"/>
              </a:lnSpc>
              <a:spcBef>
                <a:spcPts val="300"/>
              </a:spcBef>
            </a:pPr>
            <a:endParaRPr lang="en-US" altLang="zh-CN" sz="1600" dirty="0">
              <a:solidFill>
                <a:schemeClr val="tx1">
                  <a:lumMod val="75000"/>
                  <a:lumOff val="25000"/>
                </a:schemeClr>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724128" y="2931790"/>
            <a:ext cx="1412566" cy="959750"/>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rPr>
              <a:t>研究现状</a:t>
            </a:r>
            <a:endParaRPr lang="en-US" altLang="zh-CN" sz="2000" dirty="0">
              <a:ln w="6350">
                <a:noFill/>
              </a:ln>
              <a:solidFill>
                <a:schemeClr val="bg1">
                  <a:lumMod val="50000"/>
                </a:schemeClr>
              </a:solidFill>
              <a:latin typeface="Impact" panose="020B0806030902050204" pitchFamily="34" charset="0"/>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rPr>
              <a:t>预计创新</a:t>
            </a:r>
            <a:endParaRPr lang="en-US" altLang="zh-CN" sz="2000"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39" name="矩形 38"/>
          <p:cNvSpPr/>
          <p:nvPr/>
        </p:nvSpPr>
        <p:spPr>
          <a:xfrm>
            <a:off x="5364088" y="1944410"/>
            <a:ext cx="2520280" cy="461665"/>
          </a:xfrm>
          <a:prstGeom prst="rect">
            <a:avLst/>
          </a:prstGeom>
        </p:spPr>
        <p:txBody>
          <a:bodyPr wrap="square">
            <a:spAutoFit/>
          </a:bodyPr>
          <a:lstStyle/>
          <a:p>
            <a:r>
              <a:rPr lang="zh-CN" altLang="en-US" sz="2400" b="1" dirty="0">
                <a:ln w="6350">
                  <a:noFill/>
                </a:ln>
                <a:solidFill>
                  <a:schemeClr val="tx1">
                    <a:lumMod val="50000"/>
                    <a:lumOff val="50000"/>
                  </a:schemeClr>
                </a:solidFill>
                <a:latin typeface="Impact" panose="020B0806030902050204" pitchFamily="34" charset="0"/>
                <a:ea typeface="微软雅黑" panose="020B0503020204020204" pitchFamily="34" charset="-122"/>
              </a:rPr>
              <a:t>研究现状及创新</a:t>
            </a:r>
            <a:endParaRPr lang="zh-CN" altLang="en-US" sz="2400" b="1" dirty="0">
              <a:ln w="6350">
                <a:noFill/>
              </a:ln>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41" name="矩形 40"/>
          <p:cNvSpPr/>
          <p:nvPr/>
        </p:nvSpPr>
        <p:spPr>
          <a:xfrm>
            <a:off x="4573570" y="1790523"/>
            <a:ext cx="790518" cy="769441"/>
          </a:xfrm>
          <a:prstGeom prst="rect">
            <a:avLst/>
          </a:prstGeom>
        </p:spPr>
        <p:txBody>
          <a:bodyPr wrap="square">
            <a:spAutoFit/>
          </a:bodyPr>
          <a:lstStyle/>
          <a:p>
            <a:pPr algn="ctr"/>
            <a:r>
              <a:rPr lang="en-US" altLang="zh-CN" sz="4400" dirty="0">
                <a:ln w="6350">
                  <a:noFill/>
                </a:ln>
                <a:solidFill>
                  <a:schemeClr val="bg1">
                    <a:lumMod val="50000"/>
                  </a:schemeClr>
                </a:solidFill>
                <a:latin typeface="Impact" panose="020B0806030902050204" pitchFamily="34" charset="0"/>
                <a:ea typeface="微软雅黑" panose="020B0503020204020204" pitchFamily="34" charset="-122"/>
              </a:rPr>
              <a:t>02</a:t>
            </a:r>
            <a:endParaRPr lang="zh-CN" altLang="en-US" sz="4400" dirty="0">
              <a:ln w="6350">
                <a:noFill/>
              </a:ln>
              <a:solidFill>
                <a:schemeClr val="bg1">
                  <a:lumMod val="50000"/>
                </a:schemeClr>
              </a:solidFill>
              <a:latin typeface="Impact" panose="020B0806030902050204" pitchFamily="34" charset="0"/>
              <a:ea typeface="微软雅黑" panose="020B0503020204020204" pitchFamily="34" charset="-122"/>
            </a:endParaRPr>
          </a:p>
        </p:txBody>
      </p:sp>
      <p:grpSp>
        <p:nvGrpSpPr>
          <p:cNvPr id="47" name="组合 46"/>
          <p:cNvGrpSpPr/>
          <p:nvPr/>
        </p:nvGrpSpPr>
        <p:grpSpPr>
          <a:xfrm>
            <a:off x="0" y="2517744"/>
            <a:ext cx="9144000" cy="54006"/>
            <a:chOff x="2190216" y="0"/>
            <a:chExt cx="7128792" cy="108012"/>
          </a:xfrm>
        </p:grpSpPr>
        <p:sp>
          <p:nvSpPr>
            <p:cNvPr id="50" name="矩形 49"/>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10"/>
          <p:cNvSpPr>
            <a:spLocks noEditPoints="1"/>
          </p:cNvSpPr>
          <p:nvPr/>
        </p:nvSpPr>
        <p:spPr bwMode="auto">
          <a:xfrm rot="20915448">
            <a:off x="879411" y="503346"/>
            <a:ext cx="2046813" cy="20848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ChangeArrowheads="1"/>
          </p:cNvSpPr>
          <p:nvPr/>
        </p:nvSpPr>
        <p:spPr bwMode="auto">
          <a:xfrm>
            <a:off x="422846" y="757593"/>
            <a:ext cx="1943100" cy="3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b="1" dirty="0">
                <a:solidFill>
                  <a:schemeClr val="bg1">
                    <a:lumMod val="50000"/>
                  </a:schemeClr>
                </a:solidFill>
              </a:rPr>
              <a:t>研究现状及问题：</a:t>
            </a:r>
            <a:endParaRPr lang="zh-CN" altLang="en-US" b="1" dirty="0">
              <a:solidFill>
                <a:schemeClr val="bg1">
                  <a:lumMod val="50000"/>
                </a:schemeClr>
              </a:solidFill>
            </a:endParaRPr>
          </a:p>
        </p:txBody>
      </p:sp>
      <p:sp>
        <p:nvSpPr>
          <p:cNvPr id="22535" name="Rectangle 7"/>
          <p:cNvSpPr>
            <a:spLocks noChangeArrowheads="1"/>
          </p:cNvSpPr>
          <p:nvPr/>
        </p:nvSpPr>
        <p:spPr bwMode="auto">
          <a:xfrm>
            <a:off x="422910" y="1190625"/>
            <a:ext cx="8395335" cy="353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20000"/>
              </a:lnSpc>
            </a:pPr>
            <a:r>
              <a:rPr lang="zh-CN" altLang="en-US" sz="1600" dirty="0">
                <a:solidFill>
                  <a:schemeClr val="bg1">
                    <a:lumMod val="50000"/>
                  </a:schemeClr>
                </a:solidFill>
              </a:rPr>
              <a:t>磁力研磨技术于</a:t>
            </a:r>
            <a:r>
              <a:rPr lang="en-US" altLang="zh-CN" sz="1600" dirty="0">
                <a:solidFill>
                  <a:schemeClr val="bg1">
                    <a:lumMod val="50000"/>
                  </a:schemeClr>
                </a:solidFill>
              </a:rPr>
              <a:t>1938</a:t>
            </a:r>
            <a:r>
              <a:rPr lang="zh-CN" altLang="en-US" sz="1600" dirty="0">
                <a:solidFill>
                  <a:schemeClr val="bg1">
                    <a:lumMod val="50000"/>
                  </a:schemeClr>
                </a:solidFill>
              </a:rPr>
              <a:t>年由</a:t>
            </a:r>
            <a:r>
              <a:rPr lang="zh-CN" altLang="en-US" sz="1600" dirty="0">
                <a:solidFill>
                  <a:srgbClr val="FF0000"/>
                </a:solidFill>
              </a:rPr>
              <a:t>苏联科学家</a:t>
            </a:r>
            <a:r>
              <a:rPr lang="en-US" altLang="zh-CN" sz="1600" dirty="0" err="1">
                <a:solidFill>
                  <a:srgbClr val="FF0000"/>
                </a:solidFill>
              </a:rPr>
              <a:t>Kargolow</a:t>
            </a:r>
            <a:r>
              <a:rPr lang="zh-CN" altLang="en-US" sz="1600" dirty="0">
                <a:solidFill>
                  <a:srgbClr val="FF0000"/>
                </a:solidFill>
              </a:rPr>
              <a:t>提出</a:t>
            </a:r>
            <a:r>
              <a:rPr lang="zh-CN" altLang="en-US" sz="1600" dirty="0">
                <a:solidFill>
                  <a:schemeClr val="bg1">
                    <a:lumMod val="50000"/>
                  </a:schemeClr>
                </a:solidFill>
              </a:rPr>
              <a:t>后，国内外的专家学者便对其进行深入研究与应用，并取得众多成果。</a:t>
            </a:r>
            <a:endParaRPr lang="zh-CN" altLang="en-US" sz="1600" dirty="0">
              <a:solidFill>
                <a:schemeClr val="bg1">
                  <a:lumMod val="50000"/>
                </a:schemeClr>
              </a:solidFill>
            </a:endParaRPr>
          </a:p>
          <a:p>
            <a:pPr indent="360045">
              <a:lnSpc>
                <a:spcPct val="120000"/>
              </a:lnSpc>
            </a:pPr>
            <a:r>
              <a:rPr lang="zh-CN" altLang="en-US" sz="1600" dirty="0">
                <a:solidFill>
                  <a:srgbClr val="FF0000"/>
                </a:solidFill>
              </a:rPr>
              <a:t>国外</a:t>
            </a:r>
            <a:r>
              <a:rPr lang="zh-CN" altLang="en-US" sz="1600" dirty="0">
                <a:solidFill>
                  <a:schemeClr val="bg1">
                    <a:lumMod val="50000"/>
                  </a:schemeClr>
                </a:solidFill>
              </a:rPr>
              <a:t>，早在</a:t>
            </a:r>
            <a:r>
              <a:rPr lang="zh-CN" altLang="en-US" sz="1600" dirty="0">
                <a:solidFill>
                  <a:srgbClr val="FF0000"/>
                </a:solidFill>
              </a:rPr>
              <a:t>上世纪七十年代</a:t>
            </a:r>
            <a:r>
              <a:rPr lang="zh-CN" altLang="en-US" sz="1600" dirty="0">
                <a:solidFill>
                  <a:schemeClr val="bg1">
                    <a:lumMod val="50000"/>
                  </a:schemeClr>
                </a:solidFill>
              </a:rPr>
              <a:t>就进行了磁力研磨光整技术的应用与探索，保加利亚最早将磁力光整技术运用于实际生产后，日本宇都宫大学、美国佛罗里达大学、韩国世宗大学、台湾地区的建行科技大学、伊朗伊斯法罕科技大学等对磨料、加工工艺以及不同的加工对象进行研究、创新，取得了较多的研究成果。</a:t>
            </a:r>
            <a:endParaRPr lang="zh-CN" altLang="en-US" sz="1600" dirty="0">
              <a:solidFill>
                <a:schemeClr val="bg1">
                  <a:lumMod val="50000"/>
                </a:schemeClr>
              </a:solidFill>
            </a:endParaRPr>
          </a:p>
          <a:p>
            <a:pPr indent="360045">
              <a:lnSpc>
                <a:spcPct val="120000"/>
              </a:lnSpc>
            </a:pPr>
            <a:r>
              <a:rPr lang="zh-CN" altLang="en-US" sz="1600" dirty="0">
                <a:solidFill>
                  <a:srgbClr val="FF0000"/>
                </a:solidFill>
              </a:rPr>
              <a:t>国内</a:t>
            </a:r>
            <a:r>
              <a:rPr lang="zh-CN" altLang="en-US" sz="1600" dirty="0">
                <a:solidFill>
                  <a:schemeClr val="bg1">
                    <a:lumMod val="50000"/>
                  </a:schemeClr>
                </a:solidFill>
              </a:rPr>
              <a:t>，由于我国对该技术的研究较为</a:t>
            </a:r>
            <a:r>
              <a:rPr lang="zh-CN" altLang="en-US" sz="1600" dirty="0">
                <a:solidFill>
                  <a:srgbClr val="FF0000"/>
                </a:solidFill>
              </a:rPr>
              <a:t>滞后</a:t>
            </a:r>
            <a:r>
              <a:rPr lang="zh-CN" altLang="en-US" sz="1600" dirty="0">
                <a:solidFill>
                  <a:schemeClr val="bg1">
                    <a:lumMod val="50000"/>
                  </a:schemeClr>
                </a:solidFill>
              </a:rPr>
              <a:t>，总体处于追赶阶段，但也取得了一定的研究成果。沈阳大学研发出新型振动电磁发生装置，南开大学等开发有独立的光整系统，</a:t>
            </a:r>
            <a:r>
              <a:rPr lang="zh-CN" altLang="en-US" sz="1600" dirty="0">
                <a:solidFill>
                  <a:schemeClr val="tx1">
                    <a:lumMod val="60000"/>
                    <a:lumOff val="40000"/>
                  </a:schemeClr>
                </a:solidFill>
              </a:rPr>
              <a:t>山东理工大学的张桂香、赵玉刚团队</a:t>
            </a:r>
            <a:r>
              <a:rPr lang="zh-CN" altLang="en-US" sz="1600" dirty="0">
                <a:solidFill>
                  <a:schemeClr val="bg1">
                    <a:lumMod val="50000"/>
                  </a:schemeClr>
                </a:solidFill>
              </a:rPr>
              <a:t>研发出雾化快凝法制备更高性能球形磁性磨料的新工艺。</a:t>
            </a:r>
            <a:endParaRPr lang="zh-CN" altLang="en-US" sz="1600" dirty="0">
              <a:solidFill>
                <a:schemeClr val="bg1">
                  <a:lumMod val="50000"/>
                </a:schemeClr>
              </a:solidFill>
            </a:endParaRPr>
          </a:p>
          <a:p>
            <a:pPr indent="360045">
              <a:lnSpc>
                <a:spcPct val="120000"/>
              </a:lnSpc>
            </a:pPr>
            <a:r>
              <a:rPr lang="zh-CN" altLang="en-US" sz="1600" dirty="0">
                <a:solidFill>
                  <a:schemeClr val="bg1">
                    <a:lumMod val="50000"/>
                  </a:schemeClr>
                </a:solidFill>
              </a:rPr>
              <a:t>尽管国内外均取得了较多的研究成果，但在</a:t>
            </a:r>
            <a:r>
              <a:rPr lang="zh-CN" altLang="en-US" sz="1600" dirty="0">
                <a:solidFill>
                  <a:srgbClr val="FF0000"/>
                </a:solidFill>
              </a:rPr>
              <a:t>实际应用方面的设备及工艺较少</a:t>
            </a:r>
            <a:r>
              <a:rPr lang="zh-CN" altLang="en-US" sz="1600" dirty="0">
                <a:solidFill>
                  <a:schemeClr val="bg1">
                    <a:lumMod val="50000"/>
                  </a:schemeClr>
                </a:solidFill>
              </a:rPr>
              <a:t>，如何促进国内外研究机构及学者进行磁力研磨光整加工技术的研究、交流，推进自动化设备投入实际生产加工，优化加工工艺及磨料制备工艺与磨料性能，将成为该技术未来的发展趋势的主要内容。</a:t>
            </a:r>
            <a:endParaRPr lang="zh-CN" altLang="en-US" sz="1600" dirty="0">
              <a:solidFill>
                <a:schemeClr val="bg1">
                  <a:lumMod val="50000"/>
                </a:schemeClr>
              </a:solidFill>
            </a:endParaRPr>
          </a:p>
        </p:txBody>
      </p:sp>
      <p:sp>
        <p:nvSpPr>
          <p:cNvPr id="22541" name="Freeform 13"/>
          <p:cNvSpPr/>
          <p:nvPr/>
        </p:nvSpPr>
        <p:spPr bwMode="auto">
          <a:xfrm>
            <a:off x="251461" y="843168"/>
            <a:ext cx="171386" cy="161222"/>
          </a:xfrm>
          <a:custGeom>
            <a:avLst/>
            <a:gdLst>
              <a:gd name="T0" fmla="*/ 13 w 82"/>
              <a:gd name="T1" fmla="*/ 52 h 52"/>
              <a:gd name="T2" fmla="*/ 69 w 82"/>
              <a:gd name="T3" fmla="*/ 52 h 52"/>
              <a:gd name="T4" fmla="*/ 82 w 82"/>
              <a:gd name="T5" fmla="*/ 38 h 52"/>
              <a:gd name="T6" fmla="*/ 68 w 82"/>
              <a:gd name="T7" fmla="*/ 27 h 52"/>
              <a:gd name="T8" fmla="*/ 54 w 82"/>
              <a:gd name="T9" fmla="*/ 4 h 52"/>
              <a:gd name="T10" fmla="*/ 29 w 82"/>
              <a:gd name="T11" fmla="*/ 17 h 52"/>
              <a:gd name="T12" fmla="*/ 19 w 82"/>
              <a:gd name="T13" fmla="*/ 15 h 52"/>
              <a:gd name="T14" fmla="*/ 14 w 82"/>
              <a:gd name="T15" fmla="*/ 24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chemeClr val="accent2"/>
          </a:solidFill>
          <a:ln>
            <a:noFill/>
          </a:ln>
        </p:spPr>
        <p:txBody>
          <a:bodyPr/>
          <a:lstStyle/>
          <a:p>
            <a:endParaRPr lang="zh-CN" altLang="en-US"/>
          </a:p>
        </p:txBody>
      </p:sp>
      <p:sp>
        <p:nvSpPr>
          <p:cNvPr id="42" name="Rectangle 39"/>
          <p:cNvSpPr>
            <a:spLocks noChangeArrowheads="1"/>
          </p:cNvSpPr>
          <p:nvPr/>
        </p:nvSpPr>
        <p:spPr bwMode="auto">
          <a:xfrm>
            <a:off x="416159" y="278281"/>
            <a:ext cx="2097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02</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研究现状及创新</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129294" y="584538"/>
            <a:ext cx="2498490" cy="45719"/>
            <a:chOff x="0" y="2842590"/>
            <a:chExt cx="7054752" cy="89199"/>
          </a:xfrm>
        </p:grpSpPr>
        <p:sp>
          <p:nvSpPr>
            <p:cNvPr id="44" name="矩形 43"/>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Freeform 10"/>
          <p:cNvSpPr>
            <a:spLocks noEditPoints="1"/>
          </p:cNvSpPr>
          <p:nvPr/>
        </p:nvSpPr>
        <p:spPr bwMode="auto">
          <a:xfrm>
            <a:off x="129294" y="310464"/>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9"/>
          <p:cNvSpPr>
            <a:spLocks noChangeArrowheads="1"/>
          </p:cNvSpPr>
          <p:nvPr/>
        </p:nvSpPr>
        <p:spPr bwMode="auto">
          <a:xfrm>
            <a:off x="416159" y="278281"/>
            <a:ext cx="2097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02</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研究现状及创新</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129294" y="584538"/>
            <a:ext cx="2498490" cy="45719"/>
            <a:chOff x="0" y="2842590"/>
            <a:chExt cx="7054752" cy="89199"/>
          </a:xfrm>
        </p:grpSpPr>
        <p:sp>
          <p:nvSpPr>
            <p:cNvPr id="44" name="矩形 43"/>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Freeform 10"/>
          <p:cNvSpPr>
            <a:spLocks noEditPoints="1"/>
          </p:cNvSpPr>
          <p:nvPr/>
        </p:nvSpPr>
        <p:spPr bwMode="auto">
          <a:xfrm>
            <a:off x="129294" y="310464"/>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Rectangle 4"/>
          <p:cNvSpPr>
            <a:spLocks noChangeArrowheads="1"/>
          </p:cNvSpPr>
          <p:nvPr/>
        </p:nvSpPr>
        <p:spPr bwMode="auto">
          <a:xfrm>
            <a:off x="226216" y="857963"/>
            <a:ext cx="1943100" cy="3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b="1" dirty="0">
                <a:solidFill>
                  <a:schemeClr val="bg1">
                    <a:lumMod val="50000"/>
                  </a:schemeClr>
                </a:solidFill>
              </a:rPr>
              <a:t>创新优化：</a:t>
            </a:r>
            <a:endParaRPr lang="zh-CN" altLang="en-US" b="1" dirty="0">
              <a:solidFill>
                <a:schemeClr val="bg1">
                  <a:lumMod val="50000"/>
                </a:schemeClr>
              </a:solidFill>
            </a:endParaRPr>
          </a:p>
        </p:txBody>
      </p:sp>
      <p:sp>
        <p:nvSpPr>
          <p:cNvPr id="17" name="Rectangle 5"/>
          <p:cNvSpPr>
            <a:spLocks noChangeArrowheads="1"/>
          </p:cNvSpPr>
          <p:nvPr/>
        </p:nvSpPr>
        <p:spPr bwMode="auto">
          <a:xfrm>
            <a:off x="611505" y="1347470"/>
            <a:ext cx="403669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just">
              <a:lnSpc>
                <a:spcPct val="120000"/>
              </a:lnSpc>
            </a:pPr>
            <a:r>
              <a:rPr lang="zh-CN" altLang="en-US" sz="1600" dirty="0">
                <a:solidFill>
                  <a:srgbClr val="FF0000"/>
                </a:solidFill>
              </a:rPr>
              <a:t>装置方面</a:t>
            </a:r>
            <a:r>
              <a:rPr lang="zh-CN" altLang="en-US" sz="1600" dirty="0">
                <a:solidFill>
                  <a:schemeClr val="bg1">
                    <a:lumMod val="50000"/>
                  </a:schemeClr>
                </a:solidFill>
              </a:rPr>
              <a:t>，</a:t>
            </a:r>
            <a:r>
              <a:rPr lang="zh-CN" altLang="en-US" sz="1600" dirty="0"/>
              <a:t>在借用</a:t>
            </a:r>
            <a:r>
              <a:rPr lang="zh-CN" altLang="en-US" sz="1600" dirty="0">
                <a:solidFill>
                  <a:srgbClr val="FF0000"/>
                </a:solidFill>
              </a:rPr>
              <a:t>数控机床</a:t>
            </a:r>
            <a:r>
              <a:rPr lang="zh-CN" altLang="en-US" sz="1600" dirty="0"/>
              <a:t>进行平台设计的基础上</a:t>
            </a:r>
            <a:r>
              <a:rPr lang="zh-CN" altLang="en-US" sz="1600" dirty="0">
                <a:solidFill>
                  <a:srgbClr val="FF0000"/>
                </a:solidFill>
              </a:rPr>
              <a:t>嫁接机械臂</a:t>
            </a:r>
            <a:r>
              <a:rPr lang="zh-CN" altLang="en-US" sz="1600" dirty="0"/>
              <a:t>进行更高</a:t>
            </a:r>
            <a:r>
              <a:rPr lang="zh-CN" altLang="en-US" sz="1600" dirty="0">
                <a:solidFill>
                  <a:srgbClr val="FF0000"/>
                </a:solidFill>
              </a:rPr>
              <a:t>自动化程度的装置设计</a:t>
            </a:r>
            <a:r>
              <a:rPr lang="zh-CN" altLang="en-US" sz="1600" dirty="0">
                <a:solidFill>
                  <a:schemeClr val="bg1">
                    <a:lumMod val="50000"/>
                  </a:schemeClr>
                </a:solidFill>
              </a:rPr>
              <a:t>，预计设想开发</a:t>
            </a:r>
            <a:r>
              <a:rPr lang="zh-CN" altLang="en-US" sz="1600" dirty="0">
                <a:solidFill>
                  <a:srgbClr val="FF0000"/>
                </a:solidFill>
              </a:rPr>
              <a:t>多自由度</a:t>
            </a:r>
            <a:r>
              <a:rPr lang="zh-CN" altLang="en-US" sz="1600" dirty="0">
                <a:solidFill>
                  <a:schemeClr val="bg1">
                    <a:lumMod val="50000"/>
                  </a:schemeClr>
                </a:solidFill>
              </a:rPr>
              <a:t>磁力研磨自由曲面装置，使其更具</a:t>
            </a:r>
            <a:r>
              <a:rPr lang="zh-CN" altLang="en-US" sz="1600" dirty="0">
                <a:solidFill>
                  <a:srgbClr val="FF0000"/>
                </a:solidFill>
              </a:rPr>
              <a:t>适应性</a:t>
            </a:r>
            <a:r>
              <a:rPr lang="zh-CN" altLang="en-US" sz="1600" dirty="0">
                <a:solidFill>
                  <a:schemeClr val="bg1">
                    <a:lumMod val="50000"/>
                  </a:schemeClr>
                </a:solidFill>
              </a:rPr>
              <a:t>。</a:t>
            </a:r>
            <a:endParaRPr lang="en-US" altLang="zh-CN" sz="1600" dirty="0">
              <a:solidFill>
                <a:schemeClr val="bg1">
                  <a:lumMod val="50000"/>
                </a:schemeClr>
              </a:solidFill>
            </a:endParaRPr>
          </a:p>
          <a:p>
            <a:pPr indent="360045" algn="just">
              <a:lnSpc>
                <a:spcPct val="120000"/>
              </a:lnSpc>
            </a:pPr>
            <a:r>
              <a:rPr lang="zh-CN" altLang="en-US" sz="1600" dirty="0">
                <a:solidFill>
                  <a:srgbClr val="FF0000"/>
                </a:solidFill>
              </a:rPr>
              <a:t>磁极方面</a:t>
            </a:r>
            <a:r>
              <a:rPr lang="zh-CN" altLang="en-US" sz="1600" dirty="0">
                <a:solidFill>
                  <a:schemeClr val="bg1">
                    <a:lumMod val="50000"/>
                  </a:schemeClr>
                </a:solidFill>
              </a:rPr>
              <a:t>，将现有的</a:t>
            </a:r>
            <a:r>
              <a:rPr lang="zh-CN" altLang="en-US" sz="1600" dirty="0">
                <a:solidFill>
                  <a:srgbClr val="FF0000"/>
                </a:solidFill>
              </a:rPr>
              <a:t>磁极设计及评价方法</a:t>
            </a:r>
            <a:r>
              <a:rPr lang="zh-CN" altLang="en-US" sz="1600" dirty="0">
                <a:solidFill>
                  <a:schemeClr val="bg1">
                    <a:lumMod val="50000"/>
                  </a:schemeClr>
                </a:solidFill>
              </a:rPr>
              <a:t>进行</a:t>
            </a:r>
            <a:r>
              <a:rPr lang="zh-CN" altLang="en-US" sz="1600" dirty="0">
                <a:solidFill>
                  <a:srgbClr val="FF0000"/>
                </a:solidFill>
              </a:rPr>
              <a:t>总结</a:t>
            </a:r>
            <a:r>
              <a:rPr lang="zh-CN" altLang="en-US" sz="1600" dirty="0">
                <a:solidFill>
                  <a:schemeClr val="bg1">
                    <a:lumMod val="50000"/>
                  </a:schemeClr>
                </a:solidFill>
              </a:rPr>
              <a:t>，针对不同加工对象时需设计的磁极构建了具有</a:t>
            </a:r>
            <a:r>
              <a:rPr lang="zh-CN" altLang="en-US" sz="1600" dirty="0">
                <a:solidFill>
                  <a:srgbClr val="FF0000"/>
                </a:solidFill>
              </a:rPr>
              <a:t>普适性的磁极设计思路与方法</a:t>
            </a:r>
            <a:r>
              <a:rPr lang="zh-CN" altLang="en-US" sz="1600" dirty="0">
                <a:solidFill>
                  <a:schemeClr val="bg1">
                    <a:lumMod val="50000"/>
                  </a:schemeClr>
                </a:solidFill>
              </a:rPr>
              <a:t>，可有助于在磁极设计方面存在需求时进行辅助参考。</a:t>
            </a:r>
            <a:endParaRPr lang="en-US" altLang="zh-CN" sz="1600" dirty="0">
              <a:solidFill>
                <a:schemeClr val="bg1">
                  <a:lumMod val="50000"/>
                </a:schemeClr>
              </a:solidFill>
            </a:endParaRPr>
          </a:p>
        </p:txBody>
      </p:sp>
      <p:sp>
        <p:nvSpPr>
          <p:cNvPr id="18" name="Freeform 12"/>
          <p:cNvSpPr/>
          <p:nvPr/>
        </p:nvSpPr>
        <p:spPr bwMode="auto">
          <a:xfrm>
            <a:off x="166713" y="892315"/>
            <a:ext cx="335721" cy="239788"/>
          </a:xfrm>
          <a:custGeom>
            <a:avLst/>
            <a:gdLst>
              <a:gd name="T0" fmla="*/ 22 w 138"/>
              <a:gd name="T1" fmla="*/ 89 h 89"/>
              <a:gd name="T2" fmla="*/ 117 w 138"/>
              <a:gd name="T3" fmla="*/ 89 h 89"/>
              <a:gd name="T4" fmla="*/ 138 w 138"/>
              <a:gd name="T5" fmla="*/ 64 h 89"/>
              <a:gd name="T6" fmla="*/ 115 w 138"/>
              <a:gd name="T7" fmla="*/ 45 h 89"/>
              <a:gd name="T8" fmla="*/ 91 w 138"/>
              <a:gd name="T9" fmla="*/ 7 h 89"/>
              <a:gd name="T10" fmla="*/ 49 w 138"/>
              <a:gd name="T11" fmla="*/ 29 h 89"/>
              <a:gd name="T12" fmla="*/ 32 w 138"/>
              <a:gd name="T13" fmla="*/ 25 h 89"/>
              <a:gd name="T14" fmla="*/ 24 w 138"/>
              <a:gd name="T15" fmla="*/ 40 h 89"/>
              <a:gd name="T16" fmla="*/ 3 w 138"/>
              <a:gd name="T17" fmla="*/ 60 h 89"/>
              <a:gd name="T18" fmla="*/ 22 w 138"/>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89">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chemeClr val="accent3"/>
          </a:solidFill>
          <a:ln>
            <a:noFill/>
          </a:ln>
        </p:spPr>
        <p:txBody>
          <a:bodyPr/>
          <a:lstStyle/>
          <a:p>
            <a:endParaRPr lang="zh-CN" altLang="en-US"/>
          </a:p>
        </p:txBody>
      </p:sp>
      <p:sp>
        <p:nvSpPr>
          <p:cNvPr id="1048688" name="Rectangle 3"/>
          <p:cNvSpPr/>
          <p:nvPr/>
        </p:nvSpPr>
        <p:spPr>
          <a:xfrm>
            <a:off x="6388100" y="-635"/>
            <a:ext cx="2755900" cy="51441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n>
                <a:solidFill>
                  <a:sysClr val="windowText" lastClr="000000"/>
                </a:solidFill>
              </a:ln>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07990" y="1203325"/>
            <a:ext cx="2871470" cy="2430145"/>
          </a:xfrm>
          <a:prstGeom prst="rect">
            <a:avLst/>
          </a:prstGeom>
          <a:effectLst>
            <a:outerShdw blurRad="50800" dist="38100" dir="2700000" algn="tl" rotWithShape="0">
              <a:prstClr val="black">
                <a:alpha val="40000"/>
              </a:prstClr>
            </a:outerShdw>
          </a:effectLst>
        </p:spPr>
      </p:pic>
      <p:sp>
        <p:nvSpPr>
          <p:cNvPr id="21" name="Rectangle 40"/>
          <p:cNvSpPr>
            <a:spLocks noChangeArrowheads="1"/>
          </p:cNvSpPr>
          <p:nvPr/>
        </p:nvSpPr>
        <p:spPr bwMode="auto">
          <a:xfrm>
            <a:off x="5364313" y="3796179"/>
            <a:ext cx="3528392"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200" b="1" dirty="0">
                <a:solidFill>
                  <a:schemeClr val="tx1">
                    <a:lumMod val="75000"/>
                    <a:lumOff val="25000"/>
                  </a:schemeClr>
                </a:solidFill>
                <a:latin typeface="+mn-ea"/>
              </a:rPr>
              <a:t>图</a:t>
            </a:r>
            <a:r>
              <a:rPr lang="en-US" altLang="zh-CN" sz="1200" b="1" dirty="0">
                <a:solidFill>
                  <a:schemeClr val="tx1">
                    <a:lumMod val="75000"/>
                    <a:lumOff val="25000"/>
                  </a:schemeClr>
                </a:solidFill>
                <a:latin typeface="+mn-ea"/>
              </a:rPr>
              <a:t>2 </a:t>
            </a:r>
            <a:r>
              <a:rPr lang="zh-CN" altLang="en-US" sz="1200" b="1" dirty="0">
                <a:solidFill>
                  <a:schemeClr val="tx1">
                    <a:lumMod val="75000"/>
                    <a:lumOff val="25000"/>
                  </a:schemeClr>
                </a:solidFill>
                <a:latin typeface="+mn-ea"/>
              </a:rPr>
              <a:t>机器人及其工作台</a:t>
            </a:r>
            <a:endParaRPr lang="en-US" altLang="zh-CN" sz="1600" b="1" dirty="0">
              <a:solidFill>
                <a:schemeClr val="tx1">
                  <a:lumMod val="75000"/>
                  <a:lumOff val="25000"/>
                </a:schemeClr>
              </a:solidFill>
              <a:latin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364088" y="2807310"/>
            <a:ext cx="1925527" cy="959750"/>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rPr>
              <a:t>设计方案内容</a:t>
            </a:r>
            <a:endParaRPr lang="en-US" altLang="zh-CN" sz="2000" dirty="0">
              <a:ln w="6350">
                <a:noFill/>
              </a:ln>
              <a:solidFill>
                <a:schemeClr val="bg1">
                  <a:lumMod val="50000"/>
                </a:schemeClr>
              </a:solidFill>
              <a:latin typeface="Impact" panose="020B0806030902050204" pitchFamily="34" charset="0"/>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rPr>
              <a:t>可行性分析</a:t>
            </a:r>
            <a:endParaRPr lang="zh-CN" altLang="en-US" sz="2000" dirty="0">
              <a:ln w="6350">
                <a:noFill/>
              </a:ln>
              <a:solidFill>
                <a:schemeClr val="bg1">
                  <a:lumMod val="50000"/>
                </a:schemeClr>
              </a:solidFill>
              <a:latin typeface="Impact" panose="020B0806030902050204" pitchFamily="34" charset="0"/>
              <a:ea typeface="微软雅黑" panose="020B0503020204020204" pitchFamily="34" charset="-122"/>
            </a:endParaRPr>
          </a:p>
        </p:txBody>
      </p:sp>
      <p:sp>
        <p:nvSpPr>
          <p:cNvPr id="39" name="矩形 38"/>
          <p:cNvSpPr/>
          <p:nvPr/>
        </p:nvSpPr>
        <p:spPr>
          <a:xfrm>
            <a:off x="5364088" y="1923301"/>
            <a:ext cx="2520280" cy="461665"/>
          </a:xfrm>
          <a:prstGeom prst="rect">
            <a:avLst/>
          </a:prstGeom>
        </p:spPr>
        <p:txBody>
          <a:bodyPr wrap="square">
            <a:spAutoFit/>
          </a:bodyPr>
          <a:lstStyle/>
          <a:p>
            <a:r>
              <a:rPr lang="zh-CN" altLang="en-US" sz="2400" b="1" dirty="0">
                <a:ln w="6350">
                  <a:noFill/>
                </a:ln>
                <a:solidFill>
                  <a:schemeClr val="tx1">
                    <a:lumMod val="50000"/>
                    <a:lumOff val="50000"/>
                  </a:schemeClr>
                </a:solidFill>
                <a:latin typeface="Impact" panose="020B0806030902050204" pitchFamily="34" charset="0"/>
                <a:ea typeface="微软雅黑" panose="020B0503020204020204" pitchFamily="34" charset="-122"/>
              </a:rPr>
              <a:t>整体设计方案</a:t>
            </a:r>
            <a:endParaRPr lang="zh-CN" altLang="en-US" sz="2400" b="1" dirty="0">
              <a:ln w="6350">
                <a:noFill/>
              </a:ln>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41" name="矩形 40"/>
          <p:cNvSpPr/>
          <p:nvPr/>
        </p:nvSpPr>
        <p:spPr>
          <a:xfrm>
            <a:off x="4573570" y="1790523"/>
            <a:ext cx="790518" cy="769441"/>
          </a:xfrm>
          <a:prstGeom prst="rect">
            <a:avLst/>
          </a:prstGeom>
        </p:spPr>
        <p:txBody>
          <a:bodyPr wrap="square">
            <a:spAutoFit/>
          </a:bodyPr>
          <a:lstStyle/>
          <a:p>
            <a:pPr algn="ctr"/>
            <a:r>
              <a:rPr lang="en-US" altLang="zh-CN" sz="4400" dirty="0">
                <a:ln w="6350">
                  <a:noFill/>
                </a:ln>
                <a:solidFill>
                  <a:schemeClr val="bg1">
                    <a:lumMod val="50000"/>
                  </a:schemeClr>
                </a:solidFill>
                <a:latin typeface="Impact" panose="020B0806030902050204" pitchFamily="34" charset="0"/>
                <a:ea typeface="微软雅黑" panose="020B0503020204020204" pitchFamily="34" charset="-122"/>
              </a:rPr>
              <a:t>03</a:t>
            </a:r>
            <a:endParaRPr lang="zh-CN" altLang="en-US" sz="4400" dirty="0">
              <a:ln w="6350">
                <a:noFill/>
              </a:ln>
              <a:solidFill>
                <a:schemeClr val="bg1">
                  <a:lumMod val="50000"/>
                </a:schemeClr>
              </a:solidFill>
              <a:latin typeface="Impact" panose="020B0806030902050204" pitchFamily="34" charset="0"/>
              <a:ea typeface="微软雅黑" panose="020B0503020204020204" pitchFamily="34" charset="-122"/>
            </a:endParaRPr>
          </a:p>
        </p:txBody>
      </p:sp>
      <p:grpSp>
        <p:nvGrpSpPr>
          <p:cNvPr id="47" name="组合 46"/>
          <p:cNvGrpSpPr/>
          <p:nvPr/>
        </p:nvGrpSpPr>
        <p:grpSpPr>
          <a:xfrm>
            <a:off x="0" y="2517744"/>
            <a:ext cx="9144000" cy="54006"/>
            <a:chOff x="2190216" y="0"/>
            <a:chExt cx="7128792" cy="108012"/>
          </a:xfrm>
        </p:grpSpPr>
        <p:sp>
          <p:nvSpPr>
            <p:cNvPr id="50" name="矩形 49"/>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12"/>
          <p:cNvSpPr>
            <a:spLocks noEditPoints="1"/>
          </p:cNvSpPr>
          <p:nvPr/>
        </p:nvSpPr>
        <p:spPr bwMode="auto">
          <a:xfrm>
            <a:off x="1216927" y="339502"/>
            <a:ext cx="1728192" cy="2178242"/>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Freeform: Shape 4"/>
          <p:cNvSpPr/>
          <p:nvPr/>
        </p:nvSpPr>
        <p:spPr>
          <a:xfrm flipH="1" flipV="1">
            <a:off x="5107305" y="0"/>
            <a:ext cx="4036695" cy="5144135"/>
          </a:xfrm>
          <a:custGeom>
            <a:avLst/>
            <a:gdLst>
              <a:gd name="connsiteX0" fmla="*/ 0 w 7778187"/>
              <a:gd name="connsiteY0" fmla="*/ 6858000 h 6858000"/>
              <a:gd name="connsiteX1" fmla="*/ 4099076 w 7778187"/>
              <a:gd name="connsiteY1" fmla="*/ 6858000 h 6858000"/>
              <a:gd name="connsiteX2" fmla="*/ 7778187 w 7778187"/>
              <a:gd name="connsiteY2" fmla="*/ 0 h 6858000"/>
              <a:gd name="connsiteX3" fmla="*/ 2394321 w 7778187"/>
              <a:gd name="connsiteY3" fmla="*/ 0 h 6858000"/>
              <a:gd name="connsiteX4" fmla="*/ 0 w 7778187"/>
              <a:gd name="connsiteY4" fmla="*/ 446310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8187" h="6858000">
                <a:moveTo>
                  <a:pt x="0" y="6858000"/>
                </a:moveTo>
                <a:lnTo>
                  <a:pt x="4099076" y="6858000"/>
                </a:lnTo>
                <a:lnTo>
                  <a:pt x="7778187" y="0"/>
                </a:lnTo>
                <a:lnTo>
                  <a:pt x="2394321" y="0"/>
                </a:lnTo>
                <a:lnTo>
                  <a:pt x="0" y="4463104"/>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Freeform 20"/>
          <p:cNvSpPr>
            <a:spLocks noEditPoints="1"/>
          </p:cNvSpPr>
          <p:nvPr/>
        </p:nvSpPr>
        <p:spPr bwMode="auto">
          <a:xfrm>
            <a:off x="252922" y="1010548"/>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270429" y="1010548"/>
            <a:ext cx="2034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b="1" dirty="0">
                <a:solidFill>
                  <a:schemeClr val="tx1">
                    <a:lumMod val="75000"/>
                    <a:lumOff val="25000"/>
                  </a:schemeClr>
                </a:solidFill>
              </a:rPr>
              <a:t>设计方案内容</a:t>
            </a:r>
            <a:endParaRPr lang="en-US" altLang="zh-CN" b="1" dirty="0">
              <a:solidFill>
                <a:schemeClr val="tx1">
                  <a:lumMod val="75000"/>
                  <a:lumOff val="25000"/>
                </a:schemeClr>
              </a:solidFill>
            </a:endParaRPr>
          </a:p>
        </p:txBody>
      </p:sp>
      <p:sp>
        <p:nvSpPr>
          <p:cNvPr id="29" name="Rectangle 39"/>
          <p:cNvSpPr>
            <a:spLocks noChangeArrowheads="1"/>
          </p:cNvSpPr>
          <p:nvPr/>
        </p:nvSpPr>
        <p:spPr bwMode="auto">
          <a:xfrm>
            <a:off x="416159" y="278281"/>
            <a:ext cx="2778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整体设计</a:t>
            </a:r>
            <a:r>
              <a:rPr lang="zh-CN" altLang="en-US" sz="2000" dirty="0">
                <a:solidFill>
                  <a:schemeClr val="accent1"/>
                </a:solidFill>
                <a:latin typeface="微软雅黑" panose="020B0503020204020204" pitchFamily="34" charset="-122"/>
                <a:ea typeface="微软雅黑" panose="020B0503020204020204" pitchFamily="34" charset="-122"/>
              </a:rPr>
              <a:t>方案</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7504" y="699542"/>
            <a:ext cx="2160240" cy="45719"/>
            <a:chOff x="0" y="2842590"/>
            <a:chExt cx="7054752" cy="89199"/>
          </a:xfrm>
        </p:grpSpPr>
        <p:sp>
          <p:nvSpPr>
            <p:cNvPr id="33" name="矩形 32"/>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12"/>
          <p:cNvSpPr>
            <a:spLocks noEditPoints="1"/>
          </p:cNvSpPr>
          <p:nvPr/>
        </p:nvSpPr>
        <p:spPr bwMode="auto">
          <a:xfrm>
            <a:off x="163324" y="278224"/>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9" name="Rectangle 24"/>
          <p:cNvSpPr>
            <a:spLocks noChangeArrowheads="1"/>
          </p:cNvSpPr>
          <p:nvPr/>
        </p:nvSpPr>
        <p:spPr bwMode="auto">
          <a:xfrm>
            <a:off x="710298" y="1507348"/>
            <a:ext cx="4967840"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20000"/>
              </a:lnSpc>
              <a:spcBef>
                <a:spcPts val="300"/>
              </a:spcBef>
            </a:pPr>
            <a:r>
              <a:rPr lang="zh-CN" altLang="en-US" sz="1600" dirty="0">
                <a:solidFill>
                  <a:schemeClr val="tx1">
                    <a:lumMod val="75000"/>
                    <a:lumOff val="25000"/>
                  </a:schemeClr>
                </a:solidFill>
              </a:rPr>
              <a:t>随着磁力研磨光整加工技术的研究不断深入，许多</a:t>
            </a:r>
            <a:r>
              <a:rPr lang="zh-CN" altLang="en-US" sz="1600" dirty="0">
                <a:solidFill>
                  <a:srgbClr val="FF0000"/>
                </a:solidFill>
              </a:rPr>
              <a:t>发达国家</a:t>
            </a:r>
            <a:r>
              <a:rPr lang="zh-CN" altLang="en-US" sz="1600" dirty="0">
                <a:solidFill>
                  <a:schemeClr val="tx1">
                    <a:lumMod val="75000"/>
                    <a:lumOff val="25000"/>
                  </a:schemeClr>
                </a:solidFill>
              </a:rPr>
              <a:t>正进行自由曲面的工件表面的光整加工。其自上世纪</a:t>
            </a:r>
            <a:r>
              <a:rPr lang="en-US" altLang="zh-CN" sz="1600" dirty="0">
                <a:solidFill>
                  <a:schemeClr val="tx1">
                    <a:lumMod val="75000"/>
                    <a:lumOff val="25000"/>
                  </a:schemeClr>
                </a:solidFill>
              </a:rPr>
              <a:t>80</a:t>
            </a:r>
            <a:r>
              <a:rPr lang="zh-CN" altLang="en-US" sz="1600" dirty="0">
                <a:solidFill>
                  <a:schemeClr val="tx1">
                    <a:lumMod val="75000"/>
                    <a:lumOff val="25000"/>
                  </a:schemeClr>
                </a:solidFill>
              </a:rPr>
              <a:t>年代便在</a:t>
            </a:r>
            <a:r>
              <a:rPr lang="zh-CN" altLang="en-US" sz="1600" dirty="0">
                <a:solidFill>
                  <a:srgbClr val="FF0000"/>
                </a:solidFill>
              </a:rPr>
              <a:t>开发自动化程度更高的自由曲面磁力研磨加工装置</a:t>
            </a:r>
            <a:r>
              <a:rPr lang="zh-CN" altLang="en-US" sz="1600" dirty="0">
                <a:solidFill>
                  <a:schemeClr val="tx1">
                    <a:lumMod val="75000"/>
                    <a:lumOff val="25000"/>
                  </a:schemeClr>
                </a:solidFill>
              </a:rPr>
              <a:t>，我们国家对该方面的研究成果较少，现阶段仍未开发一台专用于磁力研磨的加工机床，大多数将磁极附于数控机床的主轴上进行改装应用。本文的设计方案采用</a:t>
            </a:r>
            <a:r>
              <a:rPr lang="zh-CN" altLang="en-US" sz="1600" dirty="0">
                <a:solidFill>
                  <a:srgbClr val="00B0F0"/>
                </a:solidFill>
              </a:rPr>
              <a:t>六自由度工业机械手臂</a:t>
            </a:r>
            <a:r>
              <a:rPr lang="zh-CN" altLang="en-US" sz="1600" dirty="0">
                <a:solidFill>
                  <a:schemeClr val="tx1">
                    <a:lumMod val="75000"/>
                    <a:lumOff val="25000"/>
                  </a:schemeClr>
                </a:solidFill>
              </a:rPr>
              <a:t>作为</a:t>
            </a:r>
            <a:r>
              <a:rPr lang="zh-CN" altLang="en-US" sz="1600" dirty="0">
                <a:solidFill>
                  <a:srgbClr val="00B0F0"/>
                </a:solidFill>
              </a:rPr>
              <a:t>工具载体</a:t>
            </a:r>
            <a:r>
              <a:rPr lang="zh-CN" altLang="en-US" sz="1600" dirty="0">
                <a:solidFill>
                  <a:schemeClr val="tx1">
                    <a:lumMod val="75000"/>
                    <a:lumOff val="25000"/>
                  </a:schemeClr>
                </a:solidFill>
              </a:rPr>
              <a:t>，配以</a:t>
            </a:r>
            <a:r>
              <a:rPr lang="en-US" altLang="zh-CN" sz="1600" dirty="0">
                <a:solidFill>
                  <a:srgbClr val="7030A0"/>
                </a:solidFill>
              </a:rPr>
              <a:t>X-Y</a:t>
            </a:r>
            <a:r>
              <a:rPr lang="zh-CN" altLang="en-US" sz="1600" dirty="0">
                <a:solidFill>
                  <a:srgbClr val="7030A0"/>
                </a:solidFill>
              </a:rPr>
              <a:t>方向运动的工作台</a:t>
            </a:r>
            <a:r>
              <a:rPr lang="zh-CN" altLang="en-US" sz="1600" dirty="0">
                <a:solidFill>
                  <a:schemeClr val="tx1">
                    <a:lumMod val="75000"/>
                    <a:lumOff val="25000"/>
                  </a:schemeClr>
                </a:solidFill>
              </a:rPr>
              <a:t>作为被加工对象的</a:t>
            </a:r>
            <a:r>
              <a:rPr lang="zh-CN" altLang="en-US" sz="1600" dirty="0">
                <a:solidFill>
                  <a:srgbClr val="7030A0"/>
                </a:solidFill>
              </a:rPr>
              <a:t>平台载体</a:t>
            </a:r>
            <a:r>
              <a:rPr lang="zh-CN" altLang="en-US" sz="1600" dirty="0">
                <a:solidFill>
                  <a:schemeClr val="tx1">
                    <a:lumMod val="75000"/>
                    <a:lumOff val="25000"/>
                  </a:schemeClr>
                </a:solidFill>
              </a:rPr>
              <a:t>。</a:t>
            </a:r>
            <a:endParaRPr lang="en-US" altLang="zh-CN" sz="1600" dirty="0">
              <a:solidFill>
                <a:schemeClr val="tx1">
                  <a:lumMod val="75000"/>
                  <a:lumOff val="25000"/>
                </a:schemeClr>
              </a:solidFill>
            </a:endParaRPr>
          </a:p>
        </p:txBody>
      </p:sp>
      <p:sp>
        <p:nvSpPr>
          <p:cNvPr id="19" name="Rectangle 40"/>
          <p:cNvSpPr>
            <a:spLocks noChangeArrowheads="1"/>
          </p:cNvSpPr>
          <p:nvPr/>
        </p:nvSpPr>
        <p:spPr bwMode="auto">
          <a:xfrm>
            <a:off x="5796141" y="1995833"/>
            <a:ext cx="3528392" cy="19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200" dirty="0">
                <a:solidFill>
                  <a:schemeClr val="tx1">
                    <a:lumMod val="75000"/>
                    <a:lumOff val="25000"/>
                  </a:schemeClr>
                </a:solidFill>
                <a:latin typeface="+mn-ea"/>
              </a:rPr>
              <a:t>图</a:t>
            </a:r>
            <a:r>
              <a:rPr lang="en-US" altLang="zh-CN" sz="1200" dirty="0">
                <a:solidFill>
                  <a:schemeClr val="tx1">
                    <a:lumMod val="75000"/>
                    <a:lumOff val="25000"/>
                  </a:schemeClr>
                </a:solidFill>
                <a:latin typeface="+mn-ea"/>
              </a:rPr>
              <a:t>3 </a:t>
            </a:r>
            <a:r>
              <a:rPr lang="zh-CN" altLang="en-US" sz="1200" dirty="0">
                <a:solidFill>
                  <a:schemeClr val="tx1">
                    <a:lumMod val="75000"/>
                    <a:lumOff val="25000"/>
                  </a:schemeClr>
                </a:solidFill>
                <a:latin typeface="+mn-ea"/>
              </a:rPr>
              <a:t>六自由度机械臂作业图</a:t>
            </a:r>
            <a:endParaRPr lang="en-US" altLang="zh-CN" sz="1600" dirty="0">
              <a:solidFill>
                <a:schemeClr val="tx1">
                  <a:lumMod val="75000"/>
                  <a:lumOff val="25000"/>
                </a:schemeClr>
              </a:solidFill>
              <a:latin typeface="+mn-ea"/>
            </a:endParaRPr>
          </a:p>
        </p:txBody>
      </p:sp>
      <p:sp>
        <p:nvSpPr>
          <p:cNvPr id="21" name="Rectangle 40"/>
          <p:cNvSpPr>
            <a:spLocks noChangeArrowheads="1"/>
          </p:cNvSpPr>
          <p:nvPr/>
        </p:nvSpPr>
        <p:spPr bwMode="auto">
          <a:xfrm>
            <a:off x="5076433" y="4609745"/>
            <a:ext cx="3528392" cy="19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ctr">
              <a:lnSpc>
                <a:spcPct val="120000"/>
              </a:lnSpc>
              <a:spcBef>
                <a:spcPts val="300"/>
              </a:spcBef>
            </a:pPr>
            <a:r>
              <a:rPr lang="zh-CN" altLang="en-US" sz="1200" dirty="0">
                <a:solidFill>
                  <a:schemeClr val="tx1">
                    <a:lumMod val="75000"/>
                    <a:lumOff val="25000"/>
                  </a:schemeClr>
                </a:solidFill>
                <a:latin typeface="+mn-ea"/>
              </a:rPr>
              <a:t>图</a:t>
            </a:r>
            <a:r>
              <a:rPr lang="en-US" altLang="zh-CN" sz="1200" dirty="0">
                <a:solidFill>
                  <a:schemeClr val="tx1">
                    <a:lumMod val="75000"/>
                    <a:lumOff val="25000"/>
                  </a:schemeClr>
                </a:solidFill>
                <a:latin typeface="+mn-ea"/>
              </a:rPr>
              <a:t>4 </a:t>
            </a:r>
            <a:r>
              <a:rPr lang="zh-CN" altLang="en-US" sz="1200" dirty="0">
                <a:solidFill>
                  <a:schemeClr val="tx1">
                    <a:lumMod val="75000"/>
                    <a:lumOff val="25000"/>
                  </a:schemeClr>
                </a:solidFill>
                <a:latin typeface="+mn-ea"/>
              </a:rPr>
              <a:t>数控铣床传动系统图</a:t>
            </a:r>
            <a:endParaRPr lang="en-US" altLang="zh-CN" sz="1600" dirty="0">
              <a:solidFill>
                <a:schemeClr val="tx1">
                  <a:lumMod val="75000"/>
                  <a:lumOff val="25000"/>
                </a:schemeClr>
              </a:solidFill>
              <a:latin typeface="+mn-ea"/>
            </a:endParaRPr>
          </a:p>
        </p:txBody>
      </p:sp>
      <p:pic>
        <p:nvPicPr>
          <p:cNvPr id="1026" name="图片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88125" y="196215"/>
            <a:ext cx="2430780" cy="17506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99331" descr="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028" y="2356011"/>
            <a:ext cx="2459642" cy="22127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p="http://schemas.openxmlformats.org/presentationml/2006/main">
  <p:tag name="commondata" val="eyJoZGlkIjoiOTA3YWViZDM4MjhkMTYwMTczMGQ2ZTFkNTNmNjM0YWYifQ=="/>
</p:tagLst>
</file>

<file path=ppt/theme/theme1.xml><?xml version="1.0" encoding="utf-8"?>
<a:theme xmlns:a="http://schemas.openxmlformats.org/drawingml/2006/main" name="Office 主题​​">
  <a:themeElements>
    <a:clrScheme name="自定义 1">
      <a:dk1>
        <a:srgbClr val="333333"/>
      </a:dk1>
      <a:lt1>
        <a:srgbClr val="FFFFFF"/>
      </a:lt1>
      <a:dk2>
        <a:srgbClr val="333333"/>
      </a:dk2>
      <a:lt2>
        <a:srgbClr val="FFFFFF"/>
      </a:lt2>
      <a:accent1>
        <a:srgbClr val="1D69A3"/>
      </a:accent1>
      <a:accent2>
        <a:srgbClr val="84CBC3"/>
      </a:accent2>
      <a:accent3>
        <a:srgbClr val="F8D158"/>
      </a:accent3>
      <a:accent4>
        <a:srgbClr val="F57365"/>
      </a:accent4>
      <a:accent5>
        <a:srgbClr val="7FC9EC"/>
      </a:accent5>
      <a:accent6>
        <a:srgbClr val="8689D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3209</Words>
  <Application>WPS 演示</Application>
  <PresentationFormat>全屏显示(16:9)</PresentationFormat>
  <Paragraphs>226</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Wingdings</vt:lpstr>
      <vt:lpstr>微软雅黑</vt:lpstr>
      <vt:lpstr>华光仿宋_CNKI</vt:lpstr>
      <vt:lpstr>Impact</vt:lpstr>
      <vt:lpstr>Calibri</vt:lpstr>
      <vt:lpstr>Arial Unicode MS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creator>PPTS</dc:creator>
  <cp:keywords>PPTS</cp:keywords>
  <dc:description>PPTS</dc:description>
  <dc:subject>PPTS</dc:subject>
  <cp:category>PPTS</cp:category>
  <cp:lastModifiedBy>星河鹭起</cp:lastModifiedBy>
  <cp:revision>58</cp:revision>
  <dcterms:created xsi:type="dcterms:W3CDTF">2016-04-09T09:29:00Z</dcterms:created>
  <dcterms:modified xsi:type="dcterms:W3CDTF">2024-11-06T15:38:29Z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A6A554427FD24DF396A25003ABD19198_12</vt:lpwstr>
  </property>
</Properties>
</file>