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60" r:id="rId4"/>
    <p:sldId id="261" r:id="rId5"/>
    <p:sldId id="259" r:id="rId6"/>
    <p:sldId id="263" r:id="rId7"/>
    <p:sldId id="258" r:id="rId8"/>
    <p:sldId id="264" r:id="rId9"/>
    <p:sldId id="276" r:id="rId10"/>
    <p:sldId id="275" r:id="rId11"/>
    <p:sldId id="269" r:id="rId12"/>
    <p:sldId id="272" r:id="rId13"/>
    <p:sldId id="271" r:id="rId14"/>
    <p:sldId id="270" r:id="rId15"/>
    <p:sldId id="273" r:id="rId16"/>
    <p:sldId id="274" r:id="rId17"/>
    <p:sldId id="277" r:id="rId18"/>
    <p:sldId id="278" r:id="rId19"/>
    <p:sldId id="265" r:id="rId20"/>
    <p:sldId id="266" r:id="rId21"/>
    <p:sldId id="267" r:id="rId22"/>
    <p:sldId id="279" r:id="rId23"/>
    <p:sldId id="280"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37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79" autoAdjust="0"/>
  </p:normalViewPr>
  <p:slideViewPr>
    <p:cSldViewPr snapToGrid="0">
      <p:cViewPr varScale="1">
        <p:scale>
          <a:sx n="131" d="100"/>
          <a:sy n="131" d="100"/>
        </p:scale>
        <p:origin x="101" y="202"/>
      </p:cViewPr>
      <p:guideLst>
        <p:guide orient="horz" pos="2168"/>
        <p:guide pos="3795"/>
      </p:guideLst>
    </p:cSldViewPr>
  </p:slideViewPr>
  <p:notesTextViewPr>
    <p:cViewPr>
      <p:scale>
        <a:sx n="75" d="100"/>
        <a:sy n="75" d="100"/>
      </p:scale>
      <p:origin x="0" y="0"/>
    </p:cViewPr>
  </p:notesTextViewPr>
  <p:sorterViewPr>
    <p:cViewPr>
      <p:scale>
        <a:sx n="100" d="100"/>
        <a:sy n="100" d="100"/>
      </p:scale>
      <p:origin x="0" y="-33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defTabSz="914400">
              <a:defRPr lang="zh-CN" sz="1860" b="0" i="0" u="none" strike="noStrike" kern="1200" spc="0" baseline="0">
                <a:solidFill>
                  <a:schemeClr val="bg1"/>
                </a:solidFill>
                <a:latin typeface="微软雅黑" panose="020B0503020204020204" pitchFamily="34" charset="-122"/>
                <a:ea typeface="微软雅黑" panose="020B0503020204020204" pitchFamily="34" charset="-122"/>
                <a:cs typeface="+mn-cs"/>
              </a:defRPr>
            </a:pPr>
            <a:r>
              <a:rPr lang="zh-CN" altLang="en-US">
                <a:solidFill>
                  <a:srgbClr val="FFC000"/>
                </a:solidFill>
                <a:latin typeface="楷体" panose="02010609060101010101" pitchFamily="49" charset="-122"/>
                <a:ea typeface="楷体" panose="02010609060101010101" pitchFamily="49" charset="-122"/>
              </a:rPr>
              <a:t>中国</a:t>
            </a:r>
            <a:r>
              <a:rPr lang="zh-CN" altLang="en-US">
                <a:latin typeface="楷体" panose="02010609060101010101" pitchFamily="49" charset="-122"/>
                <a:ea typeface="楷体" panose="02010609060101010101" pitchFamily="49" charset="-122"/>
              </a:rPr>
              <a:t>智能可穿戴设备行业规模</a:t>
            </a:r>
          </a:p>
        </c:rich>
      </c:tx>
      <c:layout>
        <c:manualLayout>
          <c:xMode val="edge"/>
          <c:yMode val="edge"/>
          <c:x val="0.30620312500000002"/>
          <c:y val="2.34374985582247E-2"/>
        </c:manualLayout>
      </c:layout>
      <c:overlay val="0"/>
      <c:spPr>
        <a:noFill/>
        <a:ln>
          <a:noFill/>
        </a:ln>
        <a:effectLst/>
      </c:spPr>
      <c:txPr>
        <a:bodyPr rot="0" spcFirstLastPara="1" vertOverflow="ellipsis" vert="horz" wrap="square" anchor="ctr" anchorCtr="1"/>
        <a:lstStyle/>
        <a:p>
          <a:pPr defTabSz="914400">
            <a:defRPr lang="zh-CN" sz="1860" b="0" i="0" u="none" strike="noStrike" kern="1200" spc="0" baseline="0">
              <a:solidFill>
                <a:schemeClr val="bg1"/>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6.5416953740157505E-2"/>
          <c:y val="9.5275277111511E-2"/>
          <c:w val="0.91895804625984301"/>
          <c:h val="0.77058010761687301"/>
        </c:manualLayout>
      </c:layout>
      <c:barChart>
        <c:barDir val="col"/>
        <c:grouping val="clustered"/>
        <c:varyColors val="0"/>
        <c:ser>
          <c:idx val="0"/>
          <c:order val="0"/>
          <c:tx>
            <c:strRef>
              <c:f>Sheet1!$B$1</c:f>
              <c:strCache>
                <c:ptCount val="1"/>
                <c:pt idx="0">
                  <c:v>中国智能可穿戴设备行业规模</c:v>
                </c:pt>
              </c:strCache>
            </c:strRef>
          </c:tx>
          <c:spPr>
            <a:solidFill>
              <a:schemeClr val="accent2">
                <a:lumMod val="60000"/>
                <a:lumOff val="40000"/>
              </a:schemeClr>
            </a:solidFill>
            <a:ln>
              <a:noFill/>
            </a:ln>
            <a:effectLst/>
            <a:scene3d>
              <a:camera prst="orthographicFront"/>
              <a:lightRig rig="threePt" dir="t"/>
            </a:scene3d>
            <a:sp3d>
              <a:bevelT w="25400"/>
              <a:bevelB w="25400"/>
            </a:sp3d>
          </c:spPr>
          <c:invertIfNegative val="0"/>
          <c:cat>
            <c:strRef>
              <c:f>Sheet1!$A$2:$A$7</c:f>
              <c:strCache>
                <c:ptCount val="6"/>
                <c:pt idx="0">
                  <c:v>2014</c:v>
                </c:pt>
                <c:pt idx="1">
                  <c:v>2015</c:v>
                </c:pt>
                <c:pt idx="2">
                  <c:v>2016</c:v>
                </c:pt>
                <c:pt idx="3">
                  <c:v>2017</c:v>
                </c:pt>
                <c:pt idx="4">
                  <c:v>2018</c:v>
                </c:pt>
                <c:pt idx="5">
                  <c:v>2025（预测）</c:v>
                </c:pt>
              </c:strCache>
            </c:strRef>
          </c:cat>
          <c:val>
            <c:numRef>
              <c:f>Sheet1!$B$2:$B$7</c:f>
              <c:numCache>
                <c:formatCode>General</c:formatCode>
                <c:ptCount val="6"/>
                <c:pt idx="0">
                  <c:v>64.5</c:v>
                </c:pt>
                <c:pt idx="1">
                  <c:v>102.4</c:v>
                </c:pt>
                <c:pt idx="2">
                  <c:v>147.9</c:v>
                </c:pt>
                <c:pt idx="3">
                  <c:v>212.6</c:v>
                </c:pt>
                <c:pt idx="4">
                  <c:v>304.10000000000002</c:v>
                </c:pt>
                <c:pt idx="5">
                  <c:v>698.5</c:v>
                </c:pt>
              </c:numCache>
            </c:numRef>
          </c:val>
          <c:extLst>
            <c:ext xmlns:c16="http://schemas.microsoft.com/office/drawing/2014/chart" uri="{C3380CC4-5D6E-409C-BE32-E72D297353CC}">
              <c16:uniqueId val="{00000000-C94F-478C-A6E7-C10CD66B8953}"/>
            </c:ext>
          </c:extLst>
        </c:ser>
        <c:dLbls>
          <c:showLegendKey val="0"/>
          <c:showVal val="0"/>
          <c:showCatName val="0"/>
          <c:showSerName val="0"/>
          <c:showPercent val="0"/>
          <c:showBubbleSize val="0"/>
        </c:dLbls>
        <c:gapWidth val="219"/>
        <c:overlap val="-27"/>
        <c:axId val="1768351136"/>
        <c:axId val="1768371520"/>
      </c:barChart>
      <c:catAx>
        <c:axId val="176835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1768371520"/>
        <c:crosses val="autoZero"/>
        <c:auto val="1"/>
        <c:lblAlgn val="ctr"/>
        <c:lblOffset val="100"/>
        <c:noMultiLvlLbl val="0"/>
      </c:catAx>
      <c:valAx>
        <c:axId val="1768371520"/>
        <c:scaling>
          <c:orientation val="minMax"/>
        </c:scaling>
        <c:delete val="1"/>
        <c:axPos val="l"/>
        <c:numFmt formatCode="#,##0.00_);[Red]\(#,##0.00\)" sourceLinked="0"/>
        <c:majorTickMark val="none"/>
        <c:minorTickMark val="none"/>
        <c:tickLblPos val="nextTo"/>
        <c:crossAx val="1768351136"/>
        <c:crosses val="autoZero"/>
        <c:crossBetween val="between"/>
        <c:dispUnits>
          <c:builtInUnit val="thousands"/>
        </c:dispUnits>
      </c:valAx>
      <c:spPr>
        <a:noFill/>
        <a:ln>
          <a:noFill/>
        </a:ln>
        <a:effectLst/>
      </c:spPr>
    </c:plotArea>
    <c:legend>
      <c:legendPos val="b"/>
      <c:layout>
        <c:manualLayout>
          <c:xMode val="edge"/>
          <c:yMode val="edge"/>
          <c:x val="0.324656441394228"/>
          <c:y val="0.93121215061240703"/>
          <c:w val="0.39391960962151101"/>
          <c:h val="5.2220818127495502E-2"/>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0.29227</cdr:x>
      <cdr:y>0.7325</cdr:y>
    </cdr:from>
    <cdr:to>
      <cdr:x>0.4477</cdr:x>
      <cdr:y>0.76717</cdr:y>
    </cdr:to>
    <cdr:cxnSp macro="">
      <cdr:nvCxnSpPr>
        <cdr:cNvPr id="2" name="直接连接符 1">
          <a:extLst xmlns:a="http://schemas.openxmlformats.org/drawingml/2006/main">
            <a:ext uri="{FF2B5EF4-FFF2-40B4-BE49-F238E27FC236}">
              <a16:creationId xmlns:a16="http://schemas.microsoft.com/office/drawing/2014/main" id="{39303822-B811-A499-AFD3-B24882F2669F}"/>
            </a:ext>
          </a:extLst>
        </cdr:cNvPr>
        <cdr:cNvCxnSpPr/>
      </cdr:nvCxnSpPr>
      <cdr:spPr>
        <a:xfrm xmlns:a="http://schemas.openxmlformats.org/drawingml/2006/main" flipV="1">
          <a:off x="1886447" y="3268085"/>
          <a:ext cx="1003198" cy="154684"/>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AE3CA-0316-4626-A990-83FFF3FAC356}" type="datetimeFigureOut">
              <a:rPr lang="zh-CN" altLang="en-US" smtClean="0"/>
              <a:t>2022/9/18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AE2E0-BE02-4EC4-A3AE-656B85C45A8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21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进入二十一世纪以来，随着在生物科技、信息技术及微纳加工技术等领域的突破，以柔性可穿戴智能装备为代表的集成器件成为当下研究的热点。</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2020</a:t>
            </a:r>
            <a:r>
              <a:rPr lang="zh-CN" altLang="en-US" dirty="0"/>
              <a:t>年</a:t>
            </a:r>
            <a:r>
              <a:rPr lang="en-US" altLang="zh-CN" dirty="0"/>
              <a:t>9</a:t>
            </a:r>
            <a:r>
              <a:rPr lang="zh-CN" altLang="en-US" dirty="0"/>
              <a:t>月，国家主席习近平主持召开科学家座谈时时期我国科技事业发展明确将“面向人民生命健康”作为未来科学家和科技工作者研究的四个主战场之一。</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r>
              <a:rPr lang="zh-CN" altLang="en-US" dirty="0"/>
              <a:t>随着科技的迅速发展、新时代应用需求的不断提升，柔性可穿戴智能装备对电极尺寸、电极兼容性等领域有了更高的要求</a:t>
            </a:r>
            <a:r>
              <a:rPr lang="en-US" altLang="zh-CN" dirty="0"/>
              <a:t>[3-8]</a:t>
            </a:r>
            <a:r>
              <a:rPr lang="zh-CN" altLang="en-US" dirty="0"/>
              <a:t>。首先，微型可穿戴装备需要柔性可拉伸透明电极向微米甚至纳米尺度发展，实现信息在纳米尺度的连接与传输。其次，集成化及智能化的可穿戴装备在面向生物医学、集成电路等不同应用需求时，要求柔性透明电极与不同性质材料（半导体、聚合物等）具有良好兼容性。因此，需要寻找一种加工技术实现柔性透明电极对小尺寸与材料兼容性强的要求。</a:t>
            </a:r>
            <a:r>
              <a:rPr lang="en-US" altLang="zh-CN" dirty="0"/>
              <a:t>21 </a:t>
            </a:r>
            <a:r>
              <a:rPr lang="zh-CN" altLang="en-US" dirty="0"/>
              <a:t>世纪以来，随着激光微纳加工技术的日新月异，飞秒烧蚀技术凭借其灵活可控的技术特点成为柔性可拉伸透明电极制备的潜在可行方法</a:t>
            </a:r>
            <a:r>
              <a:rPr lang="en-US" altLang="zh-CN" dirty="0"/>
              <a:t>[9-16]</a:t>
            </a:r>
            <a:r>
              <a:rPr lang="zh-CN" altLang="en-US" dirty="0"/>
              <a:t>：（</a:t>
            </a:r>
            <a:r>
              <a:rPr lang="en-US" altLang="zh-CN" dirty="0"/>
              <a:t>1</a:t>
            </a:r>
            <a:r>
              <a:rPr lang="zh-CN" altLang="en-US" dirty="0"/>
              <a:t>）飞秒激光“冷”加工的优势，适合微小尺度加工，制备尺寸与形状均可控的金属电极；（</a:t>
            </a:r>
            <a:r>
              <a:rPr lang="en-US" altLang="zh-CN" dirty="0"/>
              <a:t>2</a:t>
            </a:r>
            <a:r>
              <a:rPr lang="zh-CN" altLang="en-US" dirty="0"/>
              <a:t>）非接触加工，与半导体工艺理论和工艺技术兼容，对柔性器件中的基底材料和电极材料兼容性强；（</a:t>
            </a:r>
            <a:r>
              <a:rPr lang="en-US" altLang="zh-CN" dirty="0"/>
              <a:t>3</a:t>
            </a:r>
            <a:r>
              <a:rPr lang="zh-CN" altLang="en-US" dirty="0"/>
              <a:t>）只需要一步烧蚀，就可将金属薄膜变为透明金属网格，在不破坏金属薄膜高导电性、延展性的基础上，可以实现柔性可拉伸透明电极对高透射率与高稳定性的要求。因此，飞秒激光烧蚀技术将是未来制备超精细柔性可拉伸透明金属电极的重要研究方向之一。</a:t>
            </a:r>
          </a:p>
        </p:txBody>
      </p:sp>
      <p:sp>
        <p:nvSpPr>
          <p:cNvPr id="4" name="灯片编号占位符 3"/>
          <p:cNvSpPr>
            <a:spLocks noGrp="1"/>
          </p:cNvSpPr>
          <p:nvPr>
            <p:ph type="sldNum" sz="quarter" idx="10"/>
          </p:nvPr>
        </p:nvSpPr>
        <p:spPr/>
        <p:txBody>
          <a:bodyPr/>
          <a:lstStyle/>
          <a:p>
            <a:fld id="{DCEAE2E0-BE02-4EC4-A3AE-656B85C45A85}"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电子产业权威市场调查公司，就“十四五”</a:t>
            </a:r>
            <a:r>
              <a:rPr lang="en-US" altLang="zh-CN" dirty="0"/>
              <a:t> </a:t>
            </a:r>
            <a:r>
              <a:rPr lang="en-US" altLang="zh-CN" dirty="0" err="1"/>
              <a:t>IDTechEx</a:t>
            </a:r>
            <a:r>
              <a:rPr lang="zh-CN" altLang="en-US" dirty="0"/>
              <a:t>发布的有关可穿戴装备市场现状与未来展望调查分析报告显示：到</a:t>
            </a:r>
            <a:r>
              <a:rPr lang="en-US" altLang="zh-CN" dirty="0"/>
              <a:t>2025</a:t>
            </a:r>
            <a:r>
              <a:rPr lang="zh-CN" altLang="en-US" dirty="0"/>
              <a:t>年可穿戴装备相关产业市场规模将达到近</a:t>
            </a:r>
            <a:r>
              <a:rPr lang="en-US" altLang="zh-CN" dirty="0"/>
              <a:t>700</a:t>
            </a:r>
            <a:r>
              <a:rPr lang="zh-CN" altLang="en-US" dirty="0"/>
              <a:t>亿美元。</a:t>
            </a:r>
          </a:p>
        </p:txBody>
      </p:sp>
      <p:sp>
        <p:nvSpPr>
          <p:cNvPr id="4" name="灯片编号占位符 3"/>
          <p:cNvSpPr>
            <a:spLocks noGrp="1"/>
          </p:cNvSpPr>
          <p:nvPr>
            <p:ph type="sldNum" sz="quarter" idx="10"/>
          </p:nvPr>
        </p:nvSpPr>
        <p:spPr/>
        <p:txBody>
          <a:bodyPr/>
          <a:lstStyle/>
          <a:p>
            <a:fld id="{DCEAE2E0-BE02-4EC4-A3AE-656B85C45A85}"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柔性可穿戴智能装备是附着于人体皮肤或组织上的健康监测装置，具有便携、无创、生物相容、保形性和实时监测的优势，可以持续监测和量化特定微环境变化所产生的信号，在监测人体健康、信息传递、通信及人机交互等特定领域具有广阔的应用前景。</a:t>
            </a:r>
          </a:p>
        </p:txBody>
      </p:sp>
      <p:sp>
        <p:nvSpPr>
          <p:cNvPr id="4" name="灯片编号占位符 3"/>
          <p:cNvSpPr>
            <a:spLocks noGrp="1"/>
          </p:cNvSpPr>
          <p:nvPr>
            <p:ph type="sldNum" sz="quarter" idx="10"/>
          </p:nvPr>
        </p:nvSpPr>
        <p:spPr/>
        <p:txBody>
          <a:bodyPr/>
          <a:lstStyle/>
          <a:p>
            <a:fld id="{DCEAE2E0-BE02-4EC4-A3AE-656B85C45A85}"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可穿戴智能装备原理主要是将人体释放的生理标志物和物理化学信号转化为电学信号进行实时监测，柔性可拉伸透明电极作为器件必不可少的结构，是决定可穿戴设备器件性能高低的关键。未来可穿戴智能装备要求电极材料具备兼容性强、轻便、的高精度、透明导电及片上集成等优势。因此，柔性可拉伸透明电极的制备在可穿戴智能装备前沿领域有着重大的应用价值。</a:t>
            </a:r>
            <a:endParaRPr lang="en-US" altLang="zh-CN" sz="1200" b="1" spc="300" dirty="0">
              <a:solidFill>
                <a:srgbClr val="FF0000"/>
              </a:solidFill>
              <a:latin typeface="楷体" panose="02010609060101010101" pitchFamily="49" charset="-122"/>
              <a:ea typeface="楷体" panose="02010609060101010101" pitchFamily="49" charset="-122"/>
              <a:cs typeface="+mn-ea"/>
              <a:sym typeface="站酷快乐体2016修订版"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spc="300" dirty="0">
                <a:solidFill>
                  <a:srgbClr val="FF0000"/>
                </a:solidFill>
                <a:latin typeface="楷体" panose="02010609060101010101" pitchFamily="49" charset="-122"/>
                <a:ea typeface="楷体" panose="02010609060101010101" pitchFamily="49" charset="-122"/>
                <a:cs typeface="+mn-ea"/>
                <a:sym typeface="站酷快乐体2016修订版" panose="02010600030101010101" pitchFamily="2" charset="-122"/>
              </a:rPr>
              <a:t>柔性透明电极材料</a:t>
            </a:r>
            <a:r>
              <a:rPr lang="zh-CN" altLang="en-US" sz="1200" b="1" spc="300" dirty="0">
                <a:solidFill>
                  <a:srgbClr val="3F3F3F"/>
                </a:solidFill>
                <a:latin typeface="楷体" panose="02010609060101010101" pitchFamily="49" charset="-122"/>
                <a:ea typeface="楷体" panose="02010609060101010101" pitchFamily="49" charset="-122"/>
                <a:cs typeface="+mn-ea"/>
                <a:sym typeface="站酷快乐体2016修订版" panose="02010600030101010101" pitchFamily="2" charset="-122"/>
              </a:rPr>
              <a:t>在</a:t>
            </a:r>
            <a:r>
              <a:rPr lang="zh-CN" altLang="en-US" sz="1200" b="1" spc="300" dirty="0">
                <a:solidFill>
                  <a:srgbClr val="FF0000"/>
                </a:solidFill>
                <a:latin typeface="楷体" panose="02010609060101010101" pitchFamily="49" charset="-122"/>
                <a:ea typeface="楷体" panose="02010609060101010101" pitchFamily="49" charset="-122"/>
                <a:cs typeface="+mn-ea"/>
                <a:sym typeface="站酷快乐体2016修订版" panose="02010600030101010101" pitchFamily="2" charset="-122"/>
              </a:rPr>
              <a:t>光电器件</a:t>
            </a:r>
            <a:r>
              <a:rPr lang="zh-CN" altLang="en-US" sz="1200" b="1" spc="300" dirty="0">
                <a:solidFill>
                  <a:srgbClr val="3F3F3F"/>
                </a:solidFill>
                <a:latin typeface="楷体" panose="02010609060101010101" pitchFamily="49" charset="-122"/>
                <a:ea typeface="楷体" panose="02010609060101010101" pitchFamily="49" charset="-122"/>
                <a:cs typeface="+mn-ea"/>
                <a:sym typeface="站酷快乐体2016修订版" panose="02010600030101010101" pitchFamily="2" charset="-122"/>
              </a:rPr>
              <a:t>中已经是不可缺少的部分，应用最广泛的是</a:t>
            </a:r>
            <a:r>
              <a:rPr lang="zh-CN" altLang="en-US" sz="1200" b="1" spc="300" dirty="0">
                <a:solidFill>
                  <a:srgbClr val="FF0000"/>
                </a:solidFill>
                <a:latin typeface="楷体" panose="02010609060101010101" pitchFamily="49" charset="-122"/>
                <a:ea typeface="楷体" panose="02010609060101010101" pitchFamily="49" charset="-122"/>
                <a:cs typeface="+mn-ea"/>
                <a:sym typeface="站酷快乐体2016修订版" panose="02010600030101010101" pitchFamily="2" charset="-122"/>
              </a:rPr>
              <a:t>氧化铟锡</a:t>
            </a:r>
            <a:r>
              <a:rPr lang="en-US" altLang="zh-CN" sz="1200" b="1" spc="300"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sym typeface="站酷快乐体2016修订版" panose="02010600030101010101" pitchFamily="2" charset="-122"/>
              </a:rPr>
              <a:t>(ITO)</a:t>
            </a:r>
            <a:r>
              <a:rPr lang="zh-CN" altLang="en-US" sz="1200" b="1" spc="300" dirty="0">
                <a:solidFill>
                  <a:srgbClr val="3F3F3F"/>
                </a:solidFill>
                <a:latin typeface="楷体" panose="02010609060101010101" pitchFamily="49" charset="-122"/>
                <a:ea typeface="楷体" panose="02010609060101010101" pitchFamily="49" charset="-122"/>
                <a:cs typeface="+mn-ea"/>
                <a:sym typeface="站酷快乐体2016修订版" panose="02010600030101010101" pitchFamily="2" charset="-122"/>
              </a:rPr>
              <a:t>。</a:t>
            </a:r>
            <a:endParaRPr lang="en-US" altLang="zh-CN" sz="1200" b="1" spc="300" dirty="0">
              <a:solidFill>
                <a:srgbClr val="3F3F3F"/>
              </a:solidFill>
              <a:latin typeface="楷体" panose="02010609060101010101" pitchFamily="49" charset="-122"/>
              <a:ea typeface="楷体" panose="02010609060101010101" pitchFamily="49" charset="-122"/>
              <a:cs typeface="+mn-ea"/>
              <a:sym typeface="站酷快乐体2016修订版"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00" dirty="0">
                <a:solidFill>
                  <a:schemeClr val="bg1"/>
                </a:solidFill>
                <a:effectLst/>
                <a:latin typeface="微软雅黑" panose="020B0503020204020204" pitchFamily="34" charset="-122"/>
                <a:ea typeface="微软雅黑" panose="020B0503020204020204" pitchFamily="34" charset="-122"/>
                <a:cs typeface="+mn-cs"/>
              </a:rPr>
              <a:t>脆性高、耐热</a:t>
            </a:r>
            <a:r>
              <a:rPr lang="zh-CN" altLang="en-US" sz="1200" b="1" kern="100" baseline="0" dirty="0">
                <a:solidFill>
                  <a:schemeClr val="bg1"/>
                </a:solidFill>
                <a:effectLst/>
                <a:latin typeface="微软雅黑" panose="020B0503020204020204" pitchFamily="34" charset="-122"/>
                <a:ea typeface="微软雅黑" panose="020B0503020204020204" pitchFamily="34" charset="-122"/>
                <a:cs typeface="+mn-cs"/>
              </a:rPr>
              <a:t>性差，</a:t>
            </a:r>
            <a:r>
              <a:rPr lang="zh-CN" altLang="en-US" sz="1200" b="1" kern="100" dirty="0">
                <a:solidFill>
                  <a:srgbClr val="FF0000"/>
                </a:solidFill>
                <a:effectLst/>
                <a:latin typeface="微软雅黑" panose="020B0503020204020204" pitchFamily="34" charset="-122"/>
                <a:ea typeface="微软雅黑" panose="020B0503020204020204" pitchFamily="34" charset="-122"/>
                <a:cs typeface="+mn-cs"/>
              </a:rPr>
              <a:t>有毒性</a:t>
            </a:r>
            <a:r>
              <a:rPr lang="zh-CN" altLang="en-US" sz="1200" b="1" kern="100" dirty="0">
                <a:solidFill>
                  <a:schemeClr val="bg1"/>
                </a:solidFill>
                <a:effectLst/>
                <a:latin typeface="微软雅黑" panose="020B0503020204020204" pitchFamily="34" charset="-122"/>
                <a:ea typeface="微软雅黑" panose="020B0503020204020204" pitchFamily="34" charset="-122"/>
                <a:cs typeface="+mn-cs"/>
              </a:rPr>
              <a:t>、成本高，已广泛应用、制备工艺成熟</a:t>
            </a:r>
            <a:endParaRPr lang="en-US" altLang="zh-CN" sz="1200" b="1" kern="1200" spc="300" dirty="0">
              <a:solidFill>
                <a:srgbClr val="3F3F3F"/>
              </a:solidFill>
              <a:effectLst/>
              <a:latin typeface="楷体" panose="02010609060101010101" pitchFamily="49" charset="-122"/>
              <a:ea typeface="楷体" panose="02010609060101010101" pitchFamily="49" charset="-122"/>
              <a:cs typeface="+mn-ea"/>
              <a:sym typeface="站酷快乐体2016修订版"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新型（柔性）染料</a:t>
            </a:r>
            <a:r>
              <a:rPr lang="zh-CN" altLang="en-US" sz="1200" b="0" kern="1200" dirty="0">
                <a:solidFill>
                  <a:schemeClr val="tx1"/>
                </a:solidFill>
                <a:effectLst/>
                <a:latin typeface="+mn-lt"/>
                <a:ea typeface="+mn-ea"/>
                <a:cs typeface="+mn-cs"/>
              </a:rPr>
              <a:t>：</a:t>
            </a:r>
            <a:r>
              <a:rPr lang="zh-CN" altLang="en-US" sz="1200" b="1" kern="100" dirty="0">
                <a:solidFill>
                  <a:srgbClr val="00B050"/>
                </a:solidFill>
                <a:effectLst/>
                <a:latin typeface="微软雅黑" panose="020B0503020204020204" pitchFamily="34" charset="-122"/>
                <a:ea typeface="微软雅黑" panose="020B0503020204020204" pitchFamily="34" charset="-122"/>
                <a:cs typeface="Times New Roman" panose="02020603050405020304" pitchFamily="18" charset="0"/>
              </a:rPr>
              <a:t>柔软</a:t>
            </a: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、超薄、</a:t>
            </a:r>
            <a:r>
              <a:rPr lang="zh-CN" altLang="en-US" sz="1200" b="1" kern="100" dirty="0">
                <a:solidFill>
                  <a:srgbClr val="00B050"/>
                </a:solidFill>
                <a:effectLst/>
                <a:latin typeface="微软雅黑" panose="020B0503020204020204" pitchFamily="34" charset="-122"/>
                <a:ea typeface="微软雅黑" panose="020B0503020204020204" pitchFamily="34" charset="-122"/>
                <a:cs typeface="Times New Roman" panose="02020603050405020304" pitchFamily="18" charset="0"/>
              </a:rPr>
              <a:t>可拉伸</a:t>
            </a: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kern="100" dirty="0">
                <a:solidFill>
                  <a:srgbClr val="00B050"/>
                </a:solidFill>
                <a:effectLst/>
                <a:latin typeface="微软雅黑" panose="020B0503020204020204" pitchFamily="34" charset="-122"/>
                <a:ea typeface="微软雅黑" panose="020B0503020204020204" pitchFamily="34" charset="-122"/>
                <a:cs typeface="Times New Roman" panose="02020603050405020304" pitchFamily="18" charset="0"/>
              </a:rPr>
              <a:t>皮肤舒适性好</a:t>
            </a: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、导电性好、</a:t>
            </a:r>
            <a:r>
              <a:rPr lang="zh-CN" altLang="en-US" sz="1200" b="1" kern="100" dirty="0">
                <a:solidFill>
                  <a:srgbClr val="00B050"/>
                </a:solidFill>
                <a:effectLst/>
                <a:latin typeface="微软雅黑" panose="020B0503020204020204" pitchFamily="34" charset="-122"/>
                <a:ea typeface="微软雅黑" panose="020B0503020204020204" pitchFamily="34" charset="-122"/>
                <a:cs typeface="Times New Roman" panose="02020603050405020304" pitchFamily="18" charset="0"/>
              </a:rPr>
              <a:t>快速响应</a:t>
            </a: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、高分辨、制备工艺不成型、没有大范围应用</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CEAE2E0-BE02-4EC4-A3AE-656B85C45A85}"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EAE2E0-BE02-4EC4-A3AE-656B85C45A85}"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158EBE5-0123-4846-BE89-5AC0D31DCD2B}"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BD7BE-5A0A-4F13-9AC3-C2DBD8773ED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8EBE5-0123-4846-BE89-5AC0D31DCD2B}" type="datetimeFigureOut">
              <a:rPr lang="zh-CN" altLang="en-US" smtClean="0"/>
              <a:t>2022/9/18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BD7BE-5A0A-4F13-9AC3-C2DBD8773ED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wmf"/><Relationship Id="rId3" Type="http://schemas.openxmlformats.org/officeDocument/2006/relationships/image" Target="../media/image24.jpeg"/><Relationship Id="rId7" Type="http://schemas.openxmlformats.org/officeDocument/2006/relationships/image" Target="../media/image35.png"/><Relationship Id="rId12"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5" name="矩形 4"/>
          <p:cNvSpPr/>
          <p:nvPr/>
        </p:nvSpPr>
        <p:spPr>
          <a:xfrm>
            <a:off x="0" y="-62830"/>
            <a:ext cx="12192000" cy="6858000"/>
          </a:xfrm>
          <a:prstGeom prst="rect">
            <a:avLst/>
          </a:prstGeom>
          <a:solidFill>
            <a:srgbClr val="1E2327">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a:solidFill>
                <a:srgbClr val="FFFFFF"/>
              </a:solidFill>
            </a:endParaRPr>
          </a:p>
        </p:txBody>
      </p:sp>
      <p:sp>
        <p:nvSpPr>
          <p:cNvPr id="2" name="标题 1"/>
          <p:cNvSpPr>
            <a:spLocks noGrp="1"/>
          </p:cNvSpPr>
          <p:nvPr>
            <p:ph type="ctrTitle"/>
          </p:nvPr>
        </p:nvSpPr>
        <p:spPr>
          <a:xfrm>
            <a:off x="1399092" y="1244023"/>
            <a:ext cx="9144000" cy="2387600"/>
          </a:xfrm>
          <a:noFill/>
          <a:ln>
            <a:noFill/>
          </a:ln>
          <a:effectLst>
            <a:glow rad="101600">
              <a:schemeClr val="accent3">
                <a:satMod val="175000"/>
                <a:alpha val="40000"/>
              </a:schemeClr>
            </a:glow>
          </a:effectLst>
        </p:spPr>
        <p:txBody>
          <a:bodyPr>
            <a:normAutofit/>
          </a:bodyPr>
          <a:lstStyle/>
          <a:p>
            <a:r>
              <a:rPr lang="zh-CN" altLang="en-US" sz="4400" b="1" dirty="0">
                <a:solidFill>
                  <a:schemeClr val="bg1"/>
                </a:solidFill>
                <a:latin typeface="楷体" panose="02010609060101010101" pitchFamily="49" charset="-122"/>
                <a:ea typeface="楷体" panose="02010609060101010101" pitchFamily="49" charset="-122"/>
                <a:cs typeface="楷体" panose="02010609060101010101" pitchFamily="49" charset="-122"/>
              </a:rPr>
              <a:t>基于飞秒激光制备可穿戴</a:t>
            </a:r>
            <a:br>
              <a:rPr lang="en-US" altLang="zh-CN" sz="4400" b="1" dirty="0">
                <a:solidFill>
                  <a:schemeClr val="bg1"/>
                </a:solidFill>
                <a:latin typeface="楷体" panose="02010609060101010101" pitchFamily="49" charset="-122"/>
                <a:ea typeface="楷体" panose="02010609060101010101" pitchFamily="49" charset="-122"/>
                <a:cs typeface="楷体" panose="02010609060101010101" pitchFamily="49" charset="-122"/>
              </a:rPr>
            </a:br>
            <a:r>
              <a:rPr lang="zh-CN" altLang="en-US" sz="4400" b="1" dirty="0">
                <a:solidFill>
                  <a:schemeClr val="bg1"/>
                </a:solidFill>
                <a:latin typeface="楷体" panose="02010609060101010101" pitchFamily="49" charset="-122"/>
                <a:ea typeface="楷体" panose="02010609060101010101" pitchFamily="49" charset="-122"/>
                <a:cs typeface="楷体" panose="02010609060101010101" pitchFamily="49" charset="-122"/>
              </a:rPr>
              <a:t>智能设备</a:t>
            </a:r>
          </a:p>
        </p:txBody>
      </p:sp>
      <p:pic>
        <p:nvPicPr>
          <p:cNvPr id="6" name="图片 2"/>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417744" y="270200"/>
            <a:ext cx="33813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3180015" y="5116195"/>
            <a:ext cx="5940688" cy="707886"/>
          </a:xfrm>
          <a:prstGeom prst="rect">
            <a:avLst/>
          </a:prstGeom>
          <a:noFill/>
        </p:spPr>
        <p:txBody>
          <a:bodyPr wrap="square" rtlCol="0">
            <a:spAutoFit/>
          </a:bodyPr>
          <a:lstStyle/>
          <a:p>
            <a:pPr algn="ctr"/>
            <a:r>
              <a:rPr lang="zh-CN" altLang="en-US" sz="2000" dirty="0">
                <a:solidFill>
                  <a:schemeClr val="bg1"/>
                </a:solidFill>
                <a:latin typeface="楷体" panose="02010609060101010101" pitchFamily="49" charset="-122"/>
                <a:ea typeface="楷体" panose="02010609060101010101" pitchFamily="49" charset="-122"/>
                <a:cs typeface="楷体" panose="02010609060101010101" pitchFamily="49" charset="-122"/>
              </a:rPr>
              <a:t>项目成员；赵文浩</a:t>
            </a:r>
            <a:r>
              <a:rPr lang="en-US" altLang="zh-CN" sz="2000" dirty="0">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en-US" altLang="zh-CN" sz="2000" dirty="0" err="1">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林柠</a:t>
            </a:r>
            <a:r>
              <a:rPr lang="en-US" altLang="zh-CN" sz="200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王泽坤 上官士勇</a:t>
            </a:r>
            <a:r>
              <a:rPr lang="en-US" altLang="zh-CN" sz="200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dirty="0">
                <a:solidFill>
                  <a:schemeClr val="bg1"/>
                </a:solidFill>
                <a:latin typeface="楷体" panose="02010609060101010101" pitchFamily="49" charset="-122"/>
                <a:ea typeface="楷体" panose="02010609060101010101" pitchFamily="49" charset="-122"/>
                <a:cs typeface="楷体" panose="02010609060101010101" pitchFamily="49" charset="-122"/>
                <a:sym typeface="+mn-ea"/>
              </a:rPr>
              <a:t>张建国</a:t>
            </a:r>
            <a:r>
              <a:rPr lang="en-US" altLang="zh-CN" sz="2000" dirty="0">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en-US" altLang="zh-CN" sz="1600" dirty="0">
                <a:solidFill>
                  <a:schemeClr val="bg1"/>
                </a:solidFill>
              </a:rPr>
              <a:t>	</a:t>
            </a:r>
          </a:p>
        </p:txBody>
      </p:sp>
      <p:sp>
        <p:nvSpPr>
          <p:cNvPr id="4" name="文本框 3"/>
          <p:cNvSpPr txBox="1"/>
          <p:nvPr/>
        </p:nvSpPr>
        <p:spPr>
          <a:xfrm>
            <a:off x="3798938" y="4505211"/>
            <a:ext cx="5118847" cy="398780"/>
          </a:xfrm>
          <a:prstGeom prst="rect">
            <a:avLst/>
          </a:prstGeom>
          <a:noFill/>
        </p:spPr>
        <p:txBody>
          <a:bodyPr wrap="square" rtlCol="0">
            <a:spAutoFit/>
          </a:bodyPr>
          <a:lstStyle/>
          <a:p>
            <a:r>
              <a:rPr lang="en-US" altLang="zh-CN" sz="2000" dirty="0">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zh-CN" altLang="en-US" sz="2000" dirty="0">
                <a:solidFill>
                  <a:schemeClr val="bg1"/>
                </a:solidFill>
                <a:latin typeface="楷体" panose="02010609060101010101" pitchFamily="49" charset="-122"/>
                <a:ea typeface="楷体" panose="02010609060101010101" pitchFamily="49" charset="-122"/>
                <a:cs typeface="楷体" panose="02010609060101010101" pitchFamily="49" charset="-122"/>
              </a:rPr>
              <a:t>指导教师：亓东锋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127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pic>
        <p:nvPicPr>
          <p:cNvPr id="7" name="图片 6"/>
          <p:cNvPicPr/>
          <p:nvPr/>
        </p:nvPicPr>
        <p:blipFill rotWithShape="1">
          <a:blip r:embed="rId4" cstate="print">
            <a:extLst>
              <a:ext uri="{28A0092B-C50C-407E-A947-70E740481C1C}">
                <a14:useLocalDpi xmlns:a14="http://schemas.microsoft.com/office/drawing/2010/main" val="0"/>
              </a:ext>
            </a:extLst>
          </a:blip>
          <a:srcRect l="2520" r="4668"/>
          <a:stretch>
            <a:fillRect/>
          </a:stretch>
        </p:blipFill>
        <p:spPr bwMode="auto">
          <a:xfrm>
            <a:off x="986709" y="810663"/>
            <a:ext cx="3799205" cy="1424940"/>
          </a:xfrm>
          <a:prstGeom prst="rect">
            <a:avLst/>
          </a:prstGeom>
          <a:noFill/>
          <a:ln>
            <a:noFill/>
          </a:ln>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7194" t="8760"/>
          <a:stretch>
            <a:fillRect/>
          </a:stretch>
        </p:blipFill>
        <p:spPr>
          <a:xfrm>
            <a:off x="1389321" y="2960773"/>
            <a:ext cx="4980535" cy="2590305"/>
          </a:xfrm>
          <a:prstGeom prst="rect">
            <a:avLst/>
          </a:prstGeom>
        </p:spPr>
      </p:pic>
      <p:sp>
        <p:nvSpPr>
          <p:cNvPr id="8" name="文本框 7"/>
          <p:cNvSpPr txBox="1"/>
          <p:nvPr/>
        </p:nvSpPr>
        <p:spPr>
          <a:xfrm>
            <a:off x="448082" y="3146058"/>
            <a:ext cx="821932" cy="338554"/>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CGH</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45340" y="4011786"/>
            <a:ext cx="924674"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光斑图</a:t>
            </a:r>
          </a:p>
        </p:txBody>
      </p:sp>
      <p:sp>
        <p:nvSpPr>
          <p:cNvPr id="11" name="文本框 10"/>
          <p:cNvSpPr txBox="1"/>
          <p:nvPr/>
        </p:nvSpPr>
        <p:spPr>
          <a:xfrm>
            <a:off x="127592" y="4877514"/>
            <a:ext cx="1483459"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光学形貌图</a:t>
            </a:r>
          </a:p>
        </p:txBody>
      </p:sp>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20724" t="10118"/>
          <a:stretch>
            <a:fillRect/>
          </a:stretch>
        </p:blipFill>
        <p:spPr>
          <a:xfrm>
            <a:off x="6585735" y="2983811"/>
            <a:ext cx="4284323" cy="2579049"/>
          </a:xfrm>
          <a:prstGeom prst="rect">
            <a:avLst/>
          </a:prstGeom>
        </p:spPr>
      </p:pic>
      <p:sp>
        <p:nvSpPr>
          <p:cNvPr id="12" name="文本框 11"/>
          <p:cNvSpPr txBox="1"/>
          <p:nvPr/>
        </p:nvSpPr>
        <p:spPr>
          <a:xfrm>
            <a:off x="1492062" y="5586752"/>
            <a:ext cx="747704" cy="338554"/>
          </a:xfrm>
          <a:prstGeom prst="rect">
            <a:avLst/>
          </a:prstGeom>
          <a:noFill/>
        </p:spPr>
        <p:txBody>
          <a:bodyPr wrap="square" rtlCol="0">
            <a:spAutoFit/>
          </a:bodyPr>
          <a:lstStyle/>
          <a:p>
            <a:r>
              <a:rPr lang="en-US" altLang="zh-CN" sz="1600" b="1" dirty="0">
                <a:solidFill>
                  <a:srgbClr val="92D050"/>
                </a:solidFill>
              </a:rPr>
              <a:t>1X1</a:t>
            </a:r>
            <a:endParaRPr lang="zh-CN" altLang="en-US" sz="1600" b="1" dirty="0">
              <a:solidFill>
                <a:srgbClr val="92D050"/>
              </a:solidFill>
            </a:endParaRPr>
          </a:p>
        </p:txBody>
      </p:sp>
      <p:sp>
        <p:nvSpPr>
          <p:cNvPr id="14" name="文本框 13"/>
          <p:cNvSpPr txBox="1"/>
          <p:nvPr/>
        </p:nvSpPr>
        <p:spPr>
          <a:xfrm>
            <a:off x="2322557" y="5601298"/>
            <a:ext cx="747704" cy="338554"/>
          </a:xfrm>
          <a:prstGeom prst="rect">
            <a:avLst/>
          </a:prstGeom>
          <a:noFill/>
        </p:spPr>
        <p:txBody>
          <a:bodyPr wrap="square" rtlCol="0">
            <a:spAutoFit/>
          </a:bodyPr>
          <a:lstStyle/>
          <a:p>
            <a:r>
              <a:rPr lang="en-US" altLang="zh-CN" sz="1600" b="1" dirty="0">
                <a:solidFill>
                  <a:srgbClr val="92D050"/>
                </a:solidFill>
              </a:rPr>
              <a:t>1X2</a:t>
            </a:r>
            <a:endParaRPr lang="zh-CN" altLang="en-US" sz="1600" b="1" dirty="0">
              <a:solidFill>
                <a:srgbClr val="92D050"/>
              </a:solidFill>
            </a:endParaRPr>
          </a:p>
        </p:txBody>
      </p:sp>
      <p:sp>
        <p:nvSpPr>
          <p:cNvPr id="15" name="文本框 14"/>
          <p:cNvSpPr txBox="1"/>
          <p:nvPr/>
        </p:nvSpPr>
        <p:spPr>
          <a:xfrm>
            <a:off x="3143952" y="5604642"/>
            <a:ext cx="747704" cy="338554"/>
          </a:xfrm>
          <a:prstGeom prst="rect">
            <a:avLst/>
          </a:prstGeom>
          <a:noFill/>
        </p:spPr>
        <p:txBody>
          <a:bodyPr wrap="square" rtlCol="0">
            <a:spAutoFit/>
          </a:bodyPr>
          <a:lstStyle/>
          <a:p>
            <a:r>
              <a:rPr lang="en-US" altLang="zh-CN" sz="1600" b="1" dirty="0">
                <a:solidFill>
                  <a:srgbClr val="92D050"/>
                </a:solidFill>
              </a:rPr>
              <a:t>1X3</a:t>
            </a:r>
            <a:endParaRPr lang="zh-CN" altLang="en-US" sz="1600" b="1" dirty="0">
              <a:solidFill>
                <a:srgbClr val="92D050"/>
              </a:solidFill>
            </a:endParaRPr>
          </a:p>
        </p:txBody>
      </p:sp>
      <p:sp>
        <p:nvSpPr>
          <p:cNvPr id="16" name="文本框 15"/>
          <p:cNvSpPr txBox="1"/>
          <p:nvPr/>
        </p:nvSpPr>
        <p:spPr>
          <a:xfrm>
            <a:off x="4004095" y="5591024"/>
            <a:ext cx="747704" cy="338554"/>
          </a:xfrm>
          <a:prstGeom prst="rect">
            <a:avLst/>
          </a:prstGeom>
          <a:noFill/>
        </p:spPr>
        <p:txBody>
          <a:bodyPr wrap="square" rtlCol="0">
            <a:spAutoFit/>
          </a:bodyPr>
          <a:lstStyle/>
          <a:p>
            <a:r>
              <a:rPr lang="en-US" altLang="zh-CN" sz="1600" b="1" dirty="0">
                <a:solidFill>
                  <a:srgbClr val="92D050"/>
                </a:solidFill>
              </a:rPr>
              <a:t>1X4</a:t>
            </a:r>
            <a:endParaRPr lang="zh-CN" altLang="en-US" sz="1600" b="1" dirty="0">
              <a:solidFill>
                <a:srgbClr val="92D050"/>
              </a:solidFill>
            </a:endParaRPr>
          </a:p>
        </p:txBody>
      </p:sp>
      <p:sp>
        <p:nvSpPr>
          <p:cNvPr id="17" name="文本框 16"/>
          <p:cNvSpPr txBox="1"/>
          <p:nvPr/>
        </p:nvSpPr>
        <p:spPr>
          <a:xfrm>
            <a:off x="4855138" y="5604642"/>
            <a:ext cx="747704" cy="338554"/>
          </a:xfrm>
          <a:prstGeom prst="rect">
            <a:avLst/>
          </a:prstGeom>
          <a:noFill/>
        </p:spPr>
        <p:txBody>
          <a:bodyPr wrap="square" rtlCol="0">
            <a:spAutoFit/>
          </a:bodyPr>
          <a:lstStyle/>
          <a:p>
            <a:r>
              <a:rPr lang="en-US" altLang="zh-CN" sz="1600" b="1" dirty="0">
                <a:solidFill>
                  <a:srgbClr val="92D050"/>
                </a:solidFill>
              </a:rPr>
              <a:t>1X5</a:t>
            </a:r>
            <a:endParaRPr lang="zh-CN" altLang="en-US" sz="1600" b="1" dirty="0">
              <a:solidFill>
                <a:srgbClr val="92D050"/>
              </a:solidFill>
            </a:endParaRPr>
          </a:p>
        </p:txBody>
      </p:sp>
      <p:sp>
        <p:nvSpPr>
          <p:cNvPr id="18" name="文本框 17"/>
          <p:cNvSpPr txBox="1"/>
          <p:nvPr/>
        </p:nvSpPr>
        <p:spPr>
          <a:xfrm>
            <a:off x="5722147" y="5604642"/>
            <a:ext cx="747704" cy="338554"/>
          </a:xfrm>
          <a:prstGeom prst="rect">
            <a:avLst/>
          </a:prstGeom>
          <a:noFill/>
        </p:spPr>
        <p:txBody>
          <a:bodyPr wrap="square" rtlCol="0">
            <a:spAutoFit/>
          </a:bodyPr>
          <a:lstStyle/>
          <a:p>
            <a:r>
              <a:rPr lang="en-US" altLang="zh-CN" sz="1600" b="1" dirty="0">
                <a:solidFill>
                  <a:srgbClr val="92D050"/>
                </a:solidFill>
              </a:rPr>
              <a:t>1X6</a:t>
            </a:r>
            <a:endParaRPr lang="zh-CN" altLang="en-US" sz="1600" b="1" dirty="0">
              <a:solidFill>
                <a:srgbClr val="92D050"/>
              </a:solidFill>
            </a:endParaRPr>
          </a:p>
        </p:txBody>
      </p:sp>
      <p:sp>
        <p:nvSpPr>
          <p:cNvPr id="19" name="文本框 18"/>
          <p:cNvSpPr txBox="1"/>
          <p:nvPr/>
        </p:nvSpPr>
        <p:spPr>
          <a:xfrm>
            <a:off x="6865169" y="5586752"/>
            <a:ext cx="747704" cy="338554"/>
          </a:xfrm>
          <a:prstGeom prst="rect">
            <a:avLst/>
          </a:prstGeom>
          <a:noFill/>
        </p:spPr>
        <p:txBody>
          <a:bodyPr wrap="square" rtlCol="0">
            <a:spAutoFit/>
          </a:bodyPr>
          <a:lstStyle/>
          <a:p>
            <a:r>
              <a:rPr lang="en-US" altLang="zh-CN" sz="1600" b="1" dirty="0">
                <a:solidFill>
                  <a:srgbClr val="92D050"/>
                </a:solidFill>
              </a:rPr>
              <a:t>2X2</a:t>
            </a:r>
            <a:endParaRPr lang="zh-CN" altLang="en-US" sz="1600" b="1" dirty="0">
              <a:solidFill>
                <a:srgbClr val="92D050"/>
              </a:solidFill>
            </a:endParaRPr>
          </a:p>
        </p:txBody>
      </p:sp>
      <p:sp>
        <p:nvSpPr>
          <p:cNvPr id="20" name="文本框 19"/>
          <p:cNvSpPr txBox="1"/>
          <p:nvPr/>
        </p:nvSpPr>
        <p:spPr>
          <a:xfrm>
            <a:off x="7980192" y="5591050"/>
            <a:ext cx="747704" cy="338554"/>
          </a:xfrm>
          <a:prstGeom prst="rect">
            <a:avLst/>
          </a:prstGeom>
          <a:noFill/>
        </p:spPr>
        <p:txBody>
          <a:bodyPr wrap="square" rtlCol="0">
            <a:spAutoFit/>
          </a:bodyPr>
          <a:lstStyle/>
          <a:p>
            <a:r>
              <a:rPr lang="en-US" altLang="zh-CN" sz="1600" b="1" dirty="0">
                <a:solidFill>
                  <a:srgbClr val="92D050"/>
                </a:solidFill>
              </a:rPr>
              <a:t>3X3</a:t>
            </a:r>
            <a:endParaRPr lang="zh-CN" altLang="en-US" sz="1600" b="1" dirty="0">
              <a:solidFill>
                <a:srgbClr val="92D050"/>
              </a:solidFill>
            </a:endParaRPr>
          </a:p>
        </p:txBody>
      </p:sp>
      <p:sp>
        <p:nvSpPr>
          <p:cNvPr id="21" name="文本框 20"/>
          <p:cNvSpPr txBox="1"/>
          <p:nvPr/>
        </p:nvSpPr>
        <p:spPr>
          <a:xfrm>
            <a:off x="9051273" y="5586752"/>
            <a:ext cx="747704" cy="338554"/>
          </a:xfrm>
          <a:prstGeom prst="rect">
            <a:avLst/>
          </a:prstGeom>
          <a:noFill/>
        </p:spPr>
        <p:txBody>
          <a:bodyPr wrap="square" rtlCol="0">
            <a:spAutoFit/>
          </a:bodyPr>
          <a:lstStyle/>
          <a:p>
            <a:r>
              <a:rPr lang="en-US" altLang="zh-CN" sz="1600" b="1" dirty="0">
                <a:solidFill>
                  <a:srgbClr val="92D050"/>
                </a:solidFill>
              </a:rPr>
              <a:t>4X4</a:t>
            </a:r>
            <a:endParaRPr lang="zh-CN" altLang="en-US" sz="1600" b="1" dirty="0">
              <a:solidFill>
                <a:srgbClr val="92D050"/>
              </a:solidFill>
            </a:endParaRPr>
          </a:p>
        </p:txBody>
      </p:sp>
      <p:sp>
        <p:nvSpPr>
          <p:cNvPr id="22" name="文本框 21"/>
          <p:cNvSpPr txBox="1"/>
          <p:nvPr/>
        </p:nvSpPr>
        <p:spPr>
          <a:xfrm>
            <a:off x="10122354" y="5600370"/>
            <a:ext cx="747704" cy="338554"/>
          </a:xfrm>
          <a:prstGeom prst="rect">
            <a:avLst/>
          </a:prstGeom>
          <a:noFill/>
        </p:spPr>
        <p:txBody>
          <a:bodyPr wrap="square" rtlCol="0">
            <a:spAutoFit/>
          </a:bodyPr>
          <a:lstStyle/>
          <a:p>
            <a:r>
              <a:rPr lang="en-US" altLang="zh-CN" sz="1600" b="1" dirty="0">
                <a:solidFill>
                  <a:srgbClr val="92D050"/>
                </a:solidFill>
              </a:rPr>
              <a:t>5X5</a:t>
            </a:r>
            <a:endParaRPr lang="zh-CN" altLang="en-US" sz="1600" b="1" dirty="0">
              <a:solidFill>
                <a:srgbClr val="92D050"/>
              </a:solidFill>
            </a:endParaRPr>
          </a:p>
        </p:txBody>
      </p:sp>
      <p:sp>
        <p:nvSpPr>
          <p:cNvPr id="13" name="文本框 12"/>
          <p:cNvSpPr txBox="1"/>
          <p:nvPr/>
        </p:nvSpPr>
        <p:spPr>
          <a:xfrm>
            <a:off x="5133975" y="1075690"/>
            <a:ext cx="5309870" cy="768350"/>
          </a:xfrm>
          <a:prstGeom prst="rect">
            <a:avLst/>
          </a:prstGeom>
          <a:noFill/>
        </p:spPr>
        <p:txBody>
          <a:bodyPr wrap="square" rtlCol="0">
            <a:spAutoFit/>
          </a:bodyPr>
          <a:lstStyle/>
          <a:p>
            <a:r>
              <a:rPr lang="zh-CN" altLang="en-US" sz="2800" b="1" dirty="0">
                <a:solidFill>
                  <a:srgbClr val="92D050"/>
                </a:solidFill>
                <a:latin typeface="楷体" panose="02010609060101010101" pitchFamily="49" charset="-122"/>
                <a:ea typeface="楷体" panose="02010609060101010101" pitchFamily="49" charset="-122"/>
                <a:cs typeface="楷体" panose="02010609060101010101" pitchFamily="49" charset="-122"/>
                <a:sym typeface="+mn-ea"/>
              </a:rPr>
              <a:t>空间光整形技术</a:t>
            </a:r>
            <a:r>
              <a:rPr lang="en-US" altLang="zh-CN" sz="2800" b="1" dirty="0">
                <a:solidFill>
                  <a:srgbClr val="92D050"/>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4400" dirty="0">
                <a:solidFill>
                  <a:srgbClr val="FF0000"/>
                </a:solidFill>
                <a:latin typeface="楷体" panose="02010609060101010101" pitchFamily="49" charset="-122"/>
                <a:ea typeface="楷体" panose="02010609060101010101" pitchFamily="49" charset="-122"/>
                <a:cs typeface="楷体" panose="02010609060101010101" pitchFamily="49" charset="-122"/>
              </a:rPr>
              <a:t>+ </a:t>
            </a:r>
            <a:r>
              <a:rPr lang="zh-CN" altLang="en-US" sz="2800" b="1" dirty="0">
                <a:solidFill>
                  <a:srgbClr val="FFC000"/>
                </a:solidFill>
                <a:latin typeface="楷体" panose="02010609060101010101" pitchFamily="49" charset="-122"/>
                <a:ea typeface="楷体" panose="02010609060101010101" pitchFamily="49" charset="-122"/>
                <a:cs typeface="楷体" panose="02010609060101010101" pitchFamily="49" charset="-122"/>
                <a:sym typeface="+mn-ea"/>
              </a:rPr>
              <a:t>飞秒激光</a:t>
            </a:r>
            <a:endParaRPr lang="zh-CN" altLang="en-US" sz="2800" b="1" dirty="0">
              <a:solidFill>
                <a:srgbClr val="92D050"/>
              </a:solidFill>
              <a:latin typeface="楷体" panose="02010609060101010101" pitchFamily="49" charset="-122"/>
              <a:ea typeface="楷体" panose="02010609060101010101" pitchFamily="49" charset="-122"/>
              <a:cs typeface="楷体" panose="02010609060101010101" pitchFamily="49" charset="-122"/>
            </a:endParaRPr>
          </a:p>
        </p:txBody>
      </p:sp>
      <p:sp>
        <p:nvSpPr>
          <p:cNvPr id="23" name="文本框 22"/>
          <p:cNvSpPr txBox="1"/>
          <p:nvPr/>
        </p:nvSpPr>
        <p:spPr>
          <a:xfrm>
            <a:off x="7525954" y="2263062"/>
            <a:ext cx="3415868" cy="398780"/>
          </a:xfrm>
          <a:prstGeom prst="rect">
            <a:avLst/>
          </a:prstGeom>
          <a:noFill/>
        </p:spPr>
        <p:txBody>
          <a:bodyPr wrap="square" rtlCol="0">
            <a:spAutoFit/>
          </a:bodyPr>
          <a:lstStyle/>
          <a:p>
            <a:r>
              <a:rPr lang="zh-CN" altLang="en-US" sz="2000" b="1" u="sng" dirty="0">
                <a:solidFill>
                  <a:srgbClr val="92D050"/>
                </a:solidFill>
                <a:latin typeface="楷体" panose="02010609060101010101" pitchFamily="49" charset="-122"/>
                <a:ea typeface="楷体" panose="02010609060101010101" pitchFamily="49" charset="-122"/>
              </a:rPr>
              <a:t>大小位置可控</a:t>
            </a:r>
            <a:r>
              <a:rPr lang="zh-CN" altLang="en-US" sz="2000" b="1" dirty="0">
                <a:solidFill>
                  <a:schemeClr val="bg1"/>
                </a:solidFill>
                <a:latin typeface="楷体" panose="02010609060101010101" pitchFamily="49" charset="-122"/>
                <a:ea typeface="楷体" panose="02010609060101010101" pitchFamily="49" charset="-122"/>
              </a:rPr>
              <a:t>铜网格电极</a:t>
            </a:r>
          </a:p>
        </p:txBody>
      </p:sp>
      <p:sp>
        <p:nvSpPr>
          <p:cNvPr id="24" name="下箭头 23"/>
          <p:cNvSpPr/>
          <p:nvPr/>
        </p:nvSpPr>
        <p:spPr>
          <a:xfrm rot="18284670">
            <a:off x="7000256" y="1646898"/>
            <a:ext cx="398317" cy="730080"/>
          </a:xfrm>
          <a:prstGeom prst="downArrow">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5" name="文本框 4"/>
          <p:cNvSpPr txBox="1"/>
          <p:nvPr/>
        </p:nvSpPr>
        <p:spPr>
          <a:xfrm>
            <a:off x="6410325" y="1923415"/>
            <a:ext cx="1202690" cy="460375"/>
          </a:xfrm>
          <a:prstGeom prst="rect">
            <a:avLst/>
          </a:prstGeom>
          <a:noFill/>
        </p:spPr>
        <p:txBody>
          <a:bodyPr wrap="square" rtlCol="0">
            <a:spAutoFit/>
          </a:bodyPr>
          <a:lstStyle/>
          <a:p>
            <a:r>
              <a:rPr lang="zh-CN" altLang="en-US" sz="2400">
                <a:solidFill>
                  <a:schemeClr val="bg1"/>
                </a:solidFill>
                <a:latin typeface="楷体" panose="02010609060101010101" pitchFamily="49" charset="-122"/>
                <a:ea typeface="楷体" panose="02010609060101010101" pitchFamily="49" charset="-122"/>
              </a:rPr>
              <a:t>制备</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5" name="文本框 4"/>
          <p:cNvSpPr txBox="1"/>
          <p:nvPr/>
        </p:nvSpPr>
        <p:spPr>
          <a:xfrm>
            <a:off x="1254645" y="610170"/>
            <a:ext cx="2019300" cy="521970"/>
          </a:xfrm>
          <a:prstGeom prst="rect">
            <a:avLst/>
          </a:prstGeom>
          <a:noFill/>
        </p:spPr>
        <p:txBody>
          <a:bodyPr wrap="square" rtlCol="0">
            <a:spAutoFit/>
          </a:bodyPr>
          <a:lstStyle/>
          <a:p>
            <a:r>
              <a:rPr lang="zh-CN" altLang="en-US" sz="2800" b="1" dirty="0">
                <a:solidFill>
                  <a:srgbClr val="92D050"/>
                </a:solidFill>
                <a:latin typeface="微软雅黑" panose="020B0503020204020204" pitchFamily="34" charset="-122"/>
                <a:ea typeface="微软雅黑" panose="020B0503020204020204" pitchFamily="34" charset="-122"/>
              </a:rPr>
              <a:t>形貌学</a:t>
            </a:r>
          </a:p>
        </p:txBody>
      </p:sp>
      <p:grpSp>
        <p:nvGrpSpPr>
          <p:cNvPr id="6" name="组合 5"/>
          <p:cNvGrpSpPr/>
          <p:nvPr/>
        </p:nvGrpSpPr>
        <p:grpSpPr>
          <a:xfrm>
            <a:off x="3157187" y="1369299"/>
            <a:ext cx="4715372" cy="2820966"/>
            <a:chOff x="2022172" y="379395"/>
            <a:chExt cx="4043823" cy="2655080"/>
          </a:xfrm>
        </p:grpSpPr>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385" y="379395"/>
              <a:ext cx="4003610" cy="265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605" y="766939"/>
              <a:ext cx="285750" cy="18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69"/>
            <p:cNvSpPr txBox="1"/>
            <p:nvPr/>
          </p:nvSpPr>
          <p:spPr>
            <a:xfrm>
              <a:off x="5355355" y="419939"/>
              <a:ext cx="603250"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  Cu</a:t>
              </a:r>
              <a:endParaRPr lang="zh-CN" altLang="en-US" sz="1400" b="1" dirty="0">
                <a:latin typeface="Arial" panose="020B0604020202020204" pitchFamily="34" charset="0"/>
                <a:cs typeface="Arial" panose="020B0604020202020204" pitchFamily="34" charset="0"/>
              </a:endParaRPr>
            </a:p>
          </p:txBody>
        </p:sp>
        <p:sp>
          <p:nvSpPr>
            <p:cNvPr id="10" name="TextBox 70"/>
            <p:cNvSpPr txBox="1"/>
            <p:nvPr/>
          </p:nvSpPr>
          <p:spPr>
            <a:xfrm>
              <a:off x="5355355" y="703970"/>
              <a:ext cx="710640"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  Cr</a:t>
              </a:r>
              <a:endParaRPr lang="zh-CN" altLang="en-US" sz="1400" b="1" dirty="0">
                <a:latin typeface="Arial" panose="020B0604020202020204" pitchFamily="34" charset="0"/>
                <a:cs typeface="Arial" panose="020B0604020202020204" pitchFamily="34" charset="0"/>
              </a:endParaRPr>
            </a:p>
          </p:txBody>
        </p:sp>
        <p:sp>
          <p:nvSpPr>
            <p:cNvPr id="11" name="TextBox 71"/>
            <p:cNvSpPr txBox="1"/>
            <p:nvPr/>
          </p:nvSpPr>
          <p:spPr>
            <a:xfrm>
              <a:off x="5355355" y="987448"/>
              <a:ext cx="710640"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  PEN</a:t>
              </a:r>
              <a:endParaRPr lang="zh-CN" altLang="en-US" sz="1400" b="1" dirty="0">
                <a:latin typeface="Arial" panose="020B0604020202020204" pitchFamily="34" charset="0"/>
                <a:cs typeface="Arial" panose="020B0604020202020204" pitchFamily="34" charset="0"/>
              </a:endParaRPr>
            </a:p>
          </p:txBody>
        </p:sp>
        <p:sp>
          <p:nvSpPr>
            <p:cNvPr id="12" name="TextBox 72"/>
            <p:cNvSpPr txBox="1"/>
            <p:nvPr/>
          </p:nvSpPr>
          <p:spPr>
            <a:xfrm>
              <a:off x="2022172" y="390366"/>
              <a:ext cx="491661"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(a)</a:t>
              </a:r>
              <a:endParaRPr lang="zh-CN" altLang="en-US" sz="2000" dirty="0">
                <a:latin typeface="Arial" panose="020B0604020202020204" pitchFamily="34" charset="0"/>
                <a:cs typeface="Arial" panose="020B0604020202020204" pitchFamily="34" charset="0"/>
              </a:endParaRPr>
            </a:p>
          </p:txBody>
        </p:sp>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605" y="1048252"/>
              <a:ext cx="285750" cy="18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9605" y="481062"/>
              <a:ext cx="289948" cy="18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81"/>
            <p:cNvSpPr txBox="1"/>
            <p:nvPr/>
          </p:nvSpPr>
          <p:spPr>
            <a:xfrm>
              <a:off x="2395547" y="532501"/>
              <a:ext cx="1338746" cy="523220"/>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Femtosecond</a:t>
              </a:r>
            </a:p>
            <a:p>
              <a:r>
                <a:rPr lang="en-US" altLang="zh-CN" sz="1400" b="1" dirty="0">
                  <a:latin typeface="Arial" panose="020B0604020202020204" pitchFamily="34" charset="0"/>
                  <a:cs typeface="Arial" panose="020B0604020202020204" pitchFamily="34" charset="0"/>
                </a:rPr>
                <a:t>laser pulses</a:t>
              </a:r>
              <a:endParaRPr lang="zh-CN" altLang="en-US" sz="1400" b="1" dirty="0">
                <a:latin typeface="Arial" panose="020B0604020202020204" pitchFamily="34" charset="0"/>
                <a:cs typeface="Arial" panose="020B0604020202020204" pitchFamily="34" charset="0"/>
              </a:endParaRPr>
            </a:p>
          </p:txBody>
        </p:sp>
      </p:grpSp>
      <p:cxnSp>
        <p:nvCxnSpPr>
          <p:cNvPr id="16" name="直接连接符 15"/>
          <p:cNvCxnSpPr>
            <a:stCxn id="18" idx="5"/>
          </p:cNvCxnSpPr>
          <p:nvPr/>
        </p:nvCxnSpPr>
        <p:spPr>
          <a:xfrm>
            <a:off x="3928597" y="3026259"/>
            <a:ext cx="922500" cy="12786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888218" y="3014252"/>
            <a:ext cx="81195" cy="13614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3878982" y="2979137"/>
            <a:ext cx="58128" cy="552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8177068" y="1369299"/>
            <a:ext cx="2720820" cy="2820966"/>
            <a:chOff x="6553364" y="191622"/>
            <a:chExt cx="2095002" cy="2875428"/>
          </a:xfrm>
        </p:grpSpPr>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6430" y="210918"/>
              <a:ext cx="2091936" cy="285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35"/>
            <p:cNvSpPr txBox="1"/>
            <p:nvPr/>
          </p:nvSpPr>
          <p:spPr>
            <a:xfrm>
              <a:off x="6553364" y="191622"/>
              <a:ext cx="416646" cy="43331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(b)</a:t>
              </a:r>
              <a:endParaRPr lang="zh-CN" altLang="en-US" sz="2000" dirty="0">
                <a:latin typeface="Arial" panose="020B0604020202020204" pitchFamily="34" charset="0"/>
                <a:cs typeface="Arial" panose="020B0604020202020204" pitchFamily="34" charset="0"/>
              </a:endParaRPr>
            </a:p>
          </p:txBody>
        </p:sp>
      </p:grpSp>
      <p:grpSp>
        <p:nvGrpSpPr>
          <p:cNvPr id="22" name="组合 21"/>
          <p:cNvGrpSpPr/>
          <p:nvPr/>
        </p:nvGrpSpPr>
        <p:grpSpPr>
          <a:xfrm>
            <a:off x="5144310" y="4287711"/>
            <a:ext cx="1904490" cy="1592738"/>
            <a:chOff x="1260605" y="3312724"/>
            <a:chExt cx="2234845" cy="1676576"/>
          </a:xfrm>
        </p:grpSpPr>
        <p:grpSp>
          <p:nvGrpSpPr>
            <p:cNvPr id="23" name="组合 22"/>
            <p:cNvGrpSpPr/>
            <p:nvPr/>
          </p:nvGrpSpPr>
          <p:grpSpPr>
            <a:xfrm>
              <a:off x="1266759" y="3322876"/>
              <a:ext cx="2228691" cy="1666424"/>
              <a:chOff x="1266759" y="3322876"/>
              <a:chExt cx="2228691" cy="1666424"/>
            </a:xfrm>
          </p:grpSpPr>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V="1">
                <a:off x="1266759" y="3322876"/>
                <a:ext cx="2149056" cy="166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直接连接符 25"/>
              <p:cNvCxnSpPr/>
              <p:nvPr/>
            </p:nvCxnSpPr>
            <p:spPr>
              <a:xfrm>
                <a:off x="3021010" y="4857259"/>
                <a:ext cx="272562"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TextBox 46"/>
              <p:cNvSpPr txBox="1"/>
              <p:nvPr/>
            </p:nvSpPr>
            <p:spPr>
              <a:xfrm>
                <a:off x="2840580" y="4584953"/>
                <a:ext cx="654870" cy="260956"/>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20</a:t>
                </a:r>
                <a:r>
                  <a:rPr lang="el-GR" altLang="zh-CN" sz="900" b="1" dirty="0">
                    <a:latin typeface="Arial" panose="020B0604020202020204" pitchFamily="34" charset="0"/>
                    <a:cs typeface="Arial" panose="020B0604020202020204" pitchFamily="34" charset="0"/>
                  </a:rPr>
                  <a:t>μ</a:t>
                </a:r>
                <a:r>
                  <a:rPr lang="en-US" altLang="zh-CN" sz="900" b="1" dirty="0">
                    <a:latin typeface="Arial" panose="020B0604020202020204" pitchFamily="34" charset="0"/>
                    <a:cs typeface="Arial" panose="020B0604020202020204" pitchFamily="34" charset="0"/>
                  </a:rPr>
                  <a:t>m</a:t>
                </a:r>
              </a:p>
            </p:txBody>
          </p:sp>
          <p:sp>
            <p:nvSpPr>
              <p:cNvPr id="28" name="矩形 27"/>
              <p:cNvSpPr/>
              <p:nvPr/>
            </p:nvSpPr>
            <p:spPr>
              <a:xfrm>
                <a:off x="2656602" y="3795540"/>
                <a:ext cx="362944" cy="3201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grpSp>
        <p:sp>
          <p:nvSpPr>
            <p:cNvPr id="24" name="TextBox 42"/>
            <p:cNvSpPr txBox="1"/>
            <p:nvPr/>
          </p:nvSpPr>
          <p:spPr>
            <a:xfrm>
              <a:off x="1260605" y="3312724"/>
              <a:ext cx="571179" cy="452324"/>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(d)</a:t>
              </a:r>
              <a:endParaRPr lang="zh-CN" altLang="en-US" sz="2000" dirty="0">
                <a:latin typeface="Arial" panose="020B0604020202020204" pitchFamily="34" charset="0"/>
                <a:cs typeface="Arial" panose="020B0604020202020204" pitchFamily="34" charset="0"/>
              </a:endParaRPr>
            </a:p>
          </p:txBody>
        </p:sp>
      </p:grpSp>
      <p:grpSp>
        <p:nvGrpSpPr>
          <p:cNvPr id="29" name="组合 28"/>
          <p:cNvGrpSpPr/>
          <p:nvPr/>
        </p:nvGrpSpPr>
        <p:grpSpPr>
          <a:xfrm>
            <a:off x="7100852" y="4300961"/>
            <a:ext cx="1746391" cy="1561617"/>
            <a:chOff x="3804828" y="3318371"/>
            <a:chExt cx="1916198" cy="1670929"/>
          </a:xfrm>
        </p:grpSpPr>
        <p:grpSp>
          <p:nvGrpSpPr>
            <p:cNvPr id="30" name="组合 29"/>
            <p:cNvGrpSpPr/>
            <p:nvPr/>
          </p:nvGrpSpPr>
          <p:grpSpPr>
            <a:xfrm>
              <a:off x="3804828" y="3318372"/>
              <a:ext cx="1916198" cy="1670928"/>
              <a:chOff x="3614328" y="3318372"/>
              <a:chExt cx="1916198" cy="1670928"/>
            </a:xfrm>
          </p:grpSpPr>
          <p:pic>
            <p:nvPicPr>
              <p:cNvPr id="3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14328" y="3322876"/>
                <a:ext cx="1802196" cy="166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直接连接符 32"/>
              <p:cNvCxnSpPr/>
              <p:nvPr/>
            </p:nvCxnSpPr>
            <p:spPr>
              <a:xfrm>
                <a:off x="5044392" y="4846684"/>
                <a:ext cx="272562"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Box 54"/>
              <p:cNvSpPr txBox="1"/>
              <p:nvPr/>
            </p:nvSpPr>
            <p:spPr>
              <a:xfrm>
                <a:off x="4917409" y="4556181"/>
                <a:ext cx="613117" cy="262422"/>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5</a:t>
                </a:r>
                <a:r>
                  <a:rPr lang="el-GR" altLang="zh-CN" sz="900" b="1" dirty="0">
                    <a:latin typeface="Arial" panose="020B0604020202020204" pitchFamily="34" charset="0"/>
                    <a:cs typeface="Arial" panose="020B0604020202020204" pitchFamily="34" charset="0"/>
                  </a:rPr>
                  <a:t>μ</a:t>
                </a:r>
                <a:r>
                  <a:rPr lang="en-US" altLang="zh-CN" sz="900" b="1" dirty="0">
                    <a:latin typeface="Arial" panose="020B0604020202020204" pitchFamily="34" charset="0"/>
                    <a:cs typeface="Arial" panose="020B0604020202020204" pitchFamily="34" charset="0"/>
                  </a:rPr>
                  <a:t>m</a:t>
                </a:r>
              </a:p>
            </p:txBody>
          </p:sp>
          <p:sp>
            <p:nvSpPr>
              <p:cNvPr id="35" name="矩形 34"/>
              <p:cNvSpPr/>
              <p:nvPr/>
            </p:nvSpPr>
            <p:spPr>
              <a:xfrm>
                <a:off x="3614328" y="3318372"/>
                <a:ext cx="1815363" cy="16534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51"/>
            <p:cNvSpPr txBox="1"/>
            <p:nvPr/>
          </p:nvSpPr>
          <p:spPr>
            <a:xfrm>
              <a:off x="3804828" y="3318371"/>
              <a:ext cx="508710" cy="45486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(e)</a:t>
              </a:r>
              <a:endParaRPr lang="zh-CN" altLang="en-US" sz="2000" dirty="0">
                <a:latin typeface="Arial" panose="020B0604020202020204" pitchFamily="34" charset="0"/>
                <a:cs typeface="Arial" panose="020B0604020202020204" pitchFamily="34" charset="0"/>
              </a:endParaRPr>
            </a:p>
          </p:txBody>
        </p:sp>
      </p:grpSp>
      <p:grpSp>
        <p:nvGrpSpPr>
          <p:cNvPr id="36" name="组合 35"/>
          <p:cNvGrpSpPr/>
          <p:nvPr/>
        </p:nvGrpSpPr>
        <p:grpSpPr>
          <a:xfrm>
            <a:off x="3187584" y="4295552"/>
            <a:ext cx="1971469" cy="1572197"/>
            <a:chOff x="1260817" y="5021812"/>
            <a:chExt cx="2291495" cy="1831263"/>
          </a:xfrm>
        </p:grpSpPr>
        <p:grpSp>
          <p:nvGrpSpPr>
            <p:cNvPr id="37" name="组合 36"/>
            <p:cNvGrpSpPr/>
            <p:nvPr/>
          </p:nvGrpSpPr>
          <p:grpSpPr>
            <a:xfrm>
              <a:off x="1290341" y="5021812"/>
              <a:ext cx="2261971" cy="1831263"/>
              <a:chOff x="1290341" y="5021812"/>
              <a:chExt cx="2261971" cy="1831263"/>
            </a:xfrm>
          </p:grpSpPr>
          <p:pic>
            <p:nvPicPr>
              <p:cNvPr id="3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0341" y="5021812"/>
                <a:ext cx="2154997" cy="183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直接连接符 39"/>
              <p:cNvCxnSpPr/>
              <p:nvPr/>
            </p:nvCxnSpPr>
            <p:spPr>
              <a:xfrm>
                <a:off x="3047708" y="6694665"/>
                <a:ext cx="272562"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TextBox 61"/>
              <p:cNvSpPr txBox="1"/>
              <p:nvPr/>
            </p:nvSpPr>
            <p:spPr>
              <a:xfrm>
                <a:off x="2827865" y="6401902"/>
                <a:ext cx="724447" cy="285667"/>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20</a:t>
                </a:r>
                <a:r>
                  <a:rPr lang="el-GR" altLang="zh-CN" sz="900" b="1" dirty="0">
                    <a:latin typeface="Arial" panose="020B0604020202020204" pitchFamily="34" charset="0"/>
                    <a:cs typeface="Arial" panose="020B0604020202020204" pitchFamily="34" charset="0"/>
                  </a:rPr>
                  <a:t>μ</a:t>
                </a:r>
                <a:r>
                  <a:rPr lang="en-US" altLang="zh-CN" sz="900" b="1" dirty="0">
                    <a:latin typeface="Arial" panose="020B0604020202020204" pitchFamily="34" charset="0"/>
                    <a:cs typeface="Arial" panose="020B0604020202020204" pitchFamily="34" charset="0"/>
                  </a:rPr>
                  <a:t>m</a:t>
                </a:r>
              </a:p>
            </p:txBody>
          </p:sp>
        </p:grpSp>
        <p:sp>
          <p:nvSpPr>
            <p:cNvPr id="38" name="TextBox 58"/>
            <p:cNvSpPr txBox="1"/>
            <p:nvPr/>
          </p:nvSpPr>
          <p:spPr>
            <a:xfrm>
              <a:off x="1260817" y="5021813"/>
              <a:ext cx="570709" cy="495157"/>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(c)</a:t>
              </a:r>
              <a:endParaRPr lang="zh-CN" altLang="en-US" sz="2000" dirty="0">
                <a:latin typeface="Arial" panose="020B0604020202020204" pitchFamily="34" charset="0"/>
                <a:cs typeface="Arial" panose="020B0604020202020204" pitchFamily="34" charset="0"/>
              </a:endParaRPr>
            </a:p>
          </p:txBody>
        </p:sp>
      </p:grpSp>
      <p:grpSp>
        <p:nvGrpSpPr>
          <p:cNvPr id="42" name="组合 41"/>
          <p:cNvGrpSpPr/>
          <p:nvPr/>
        </p:nvGrpSpPr>
        <p:grpSpPr>
          <a:xfrm>
            <a:off x="8817285" y="4222749"/>
            <a:ext cx="2142815" cy="1720851"/>
            <a:chOff x="3721047" y="5021959"/>
            <a:chExt cx="2169114" cy="1831024"/>
          </a:xfrm>
        </p:grpSpPr>
        <p:grpSp>
          <p:nvGrpSpPr>
            <p:cNvPr id="43" name="组合 42"/>
            <p:cNvGrpSpPr/>
            <p:nvPr/>
          </p:nvGrpSpPr>
          <p:grpSpPr>
            <a:xfrm>
              <a:off x="3794654" y="5091215"/>
              <a:ext cx="2095507" cy="1761768"/>
              <a:chOff x="3382775" y="5086202"/>
              <a:chExt cx="2538190" cy="1771797"/>
            </a:xfrm>
          </p:grpSpPr>
          <p:graphicFrame>
            <p:nvGraphicFramePr>
              <p:cNvPr id="45" name="对象 44"/>
              <p:cNvGraphicFramePr>
                <a:graphicFrameLocks noChangeAspect="1"/>
              </p:cNvGraphicFramePr>
              <p:nvPr/>
            </p:nvGraphicFramePr>
            <p:xfrm>
              <a:off x="3382775" y="5086202"/>
              <a:ext cx="2538190" cy="1771797"/>
            </p:xfrm>
            <a:graphic>
              <a:graphicData uri="http://schemas.openxmlformats.org/presentationml/2006/ole">
                <mc:AlternateContent xmlns:mc="http://schemas.openxmlformats.org/markup-compatibility/2006">
                  <mc:Choice xmlns:v="urn:schemas-microsoft-com:vml" Requires="v">
                    <p:oleObj name="Graph" r:id="rId12" imgW="32451675" imgH="22669500" progId="Origin50.Graph">
                      <p:embed/>
                    </p:oleObj>
                  </mc:Choice>
                  <mc:Fallback>
                    <p:oleObj name="Graph" r:id="rId12" imgW="32451675" imgH="22669500" progId="Origin50.Graph">
                      <p:embed/>
                      <p:pic>
                        <p:nvPicPr>
                          <p:cNvPr id="0" name="对象 62"/>
                          <p:cNvPicPr/>
                          <p:nvPr/>
                        </p:nvPicPr>
                        <p:blipFill>
                          <a:blip r:embed="rId13"/>
                          <a:stretch>
                            <a:fillRect/>
                          </a:stretch>
                        </p:blipFill>
                        <p:spPr>
                          <a:xfrm>
                            <a:off x="3382775" y="5086202"/>
                            <a:ext cx="2538190" cy="1771797"/>
                          </a:xfrm>
                          <a:prstGeom prst="rect">
                            <a:avLst/>
                          </a:prstGeom>
                        </p:spPr>
                      </p:pic>
                    </p:oleObj>
                  </mc:Fallback>
                </mc:AlternateContent>
              </a:graphicData>
            </a:graphic>
          </p:graphicFrame>
          <p:pic>
            <p:nvPicPr>
              <p:cNvPr id="46"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50682" y="5284158"/>
                <a:ext cx="1044228" cy="93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直接箭头连接符 46"/>
              <p:cNvCxnSpPr/>
              <p:nvPr/>
            </p:nvCxnSpPr>
            <p:spPr>
              <a:xfrm flipV="1">
                <a:off x="4587338" y="5403093"/>
                <a:ext cx="302122" cy="550669"/>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44" name="TextBox 75"/>
            <p:cNvSpPr txBox="1"/>
            <p:nvPr/>
          </p:nvSpPr>
          <p:spPr>
            <a:xfrm>
              <a:off x="3721047" y="5021959"/>
              <a:ext cx="508710" cy="452325"/>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(f)</a:t>
              </a:r>
              <a:endParaRPr lang="zh-CN" altLang="en-US" sz="2000" dirty="0">
                <a:latin typeface="Arial" panose="020B0604020202020204" pitchFamily="34" charset="0"/>
                <a:cs typeface="Arial" panose="020B0604020202020204" pitchFamily="34" charset="0"/>
              </a:endParaRPr>
            </a:p>
          </p:txBody>
        </p:sp>
      </p:grpSp>
      <p:sp>
        <p:nvSpPr>
          <p:cNvPr id="48" name="下箭头 4"/>
          <p:cNvSpPr/>
          <p:nvPr/>
        </p:nvSpPr>
        <p:spPr>
          <a:xfrm rot="10800000">
            <a:off x="6612571" y="5990839"/>
            <a:ext cx="211728" cy="3606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Box 5"/>
          <p:cNvSpPr txBox="1"/>
          <p:nvPr/>
        </p:nvSpPr>
        <p:spPr>
          <a:xfrm>
            <a:off x="6789323" y="6002446"/>
            <a:ext cx="854892"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SEM</a:t>
            </a:r>
            <a:endParaRPr lang="zh-CN" altLang="en-US" b="1" dirty="0">
              <a:solidFill>
                <a:schemeClr val="bg1"/>
              </a:solidFill>
              <a:latin typeface="Arial" panose="020B0604020202020204" pitchFamily="34" charset="0"/>
              <a:cs typeface="Arial" panose="020B0604020202020204" pitchFamily="34" charset="0"/>
            </a:endParaRPr>
          </a:p>
        </p:txBody>
      </p:sp>
      <p:sp>
        <p:nvSpPr>
          <p:cNvPr id="50" name="下箭头 62"/>
          <p:cNvSpPr/>
          <p:nvPr/>
        </p:nvSpPr>
        <p:spPr>
          <a:xfrm rot="10800000">
            <a:off x="3592568" y="6007111"/>
            <a:ext cx="211728" cy="33621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63"/>
          <p:cNvSpPr txBox="1"/>
          <p:nvPr/>
        </p:nvSpPr>
        <p:spPr>
          <a:xfrm>
            <a:off x="3738086" y="5990839"/>
            <a:ext cx="1104418"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Optical</a:t>
            </a:r>
            <a:endParaRPr lang="zh-CN" altLang="en-US" b="1" dirty="0">
              <a:solidFill>
                <a:schemeClr val="bg1"/>
              </a:solidFill>
              <a:latin typeface="Arial" panose="020B0604020202020204" pitchFamily="34" charset="0"/>
              <a:cs typeface="Arial" panose="020B0604020202020204" pitchFamily="34" charset="0"/>
            </a:endParaRPr>
          </a:p>
        </p:txBody>
      </p:sp>
      <p:sp>
        <p:nvSpPr>
          <p:cNvPr id="52" name="下箭头 64"/>
          <p:cNvSpPr/>
          <p:nvPr/>
        </p:nvSpPr>
        <p:spPr>
          <a:xfrm rot="10800000">
            <a:off x="9474147" y="6010499"/>
            <a:ext cx="227526" cy="34028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65"/>
          <p:cNvSpPr txBox="1"/>
          <p:nvPr/>
        </p:nvSpPr>
        <p:spPr>
          <a:xfrm>
            <a:off x="9659681" y="5991844"/>
            <a:ext cx="854892"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AFM</a:t>
            </a:r>
            <a:endParaRPr lang="zh-CN" altLang="en-US" b="1" dirty="0">
              <a:solidFill>
                <a:schemeClr val="bg1"/>
              </a:solidFill>
              <a:latin typeface="Arial" panose="020B0604020202020204" pitchFamily="34" charset="0"/>
              <a:cs typeface="Arial" panose="020B0604020202020204" pitchFamily="34" charset="0"/>
            </a:endParaRPr>
          </a:p>
        </p:txBody>
      </p:sp>
      <p:cxnSp>
        <p:nvCxnSpPr>
          <p:cNvPr id="54" name="直接连接符 53"/>
          <p:cNvCxnSpPr/>
          <p:nvPr/>
        </p:nvCxnSpPr>
        <p:spPr>
          <a:xfrm flipV="1">
            <a:off x="6643244" y="4304924"/>
            <a:ext cx="445607" cy="4414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6643244" y="5050568"/>
            <a:ext cx="445607" cy="8120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箭头: 右 4"/>
          <p:cNvSpPr/>
          <p:nvPr/>
        </p:nvSpPr>
        <p:spPr>
          <a:xfrm>
            <a:off x="1603564" y="2851735"/>
            <a:ext cx="1482420" cy="17936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C000"/>
                </a:solidFill>
              </a:ln>
              <a:solidFill>
                <a:srgbClr val="92D050"/>
              </a:solidFill>
            </a:endParaRPr>
          </a:p>
        </p:txBody>
      </p:sp>
      <p:sp>
        <p:nvSpPr>
          <p:cNvPr id="57" name="文本框 56"/>
          <p:cNvSpPr txBox="1"/>
          <p:nvPr/>
        </p:nvSpPr>
        <p:spPr>
          <a:xfrm>
            <a:off x="1372453" y="2377370"/>
            <a:ext cx="1784734" cy="461665"/>
          </a:xfrm>
          <a:prstGeom prst="rect">
            <a:avLst/>
          </a:prstGeom>
          <a:noFill/>
        </p:spPr>
        <p:txBody>
          <a:bodyPr wrap="square" rtlCol="0">
            <a:spAutoFit/>
          </a:bodyPr>
          <a:lstStyle/>
          <a:p>
            <a:r>
              <a:rPr lang="zh-CN" altLang="en-US" sz="2400" b="1" dirty="0">
                <a:solidFill>
                  <a:schemeClr val="bg1"/>
                </a:solidFill>
                <a:latin typeface="楷体" panose="02010609060101010101" pitchFamily="49" charset="-122"/>
                <a:ea typeface="楷体" panose="02010609060101010101" pitchFamily="49" charset="-122"/>
              </a:rPr>
              <a:t>图形化加工</a:t>
            </a:r>
          </a:p>
        </p:txBody>
      </p:sp>
      <p:sp>
        <p:nvSpPr>
          <p:cNvPr id="58" name="箭头: 右 80"/>
          <p:cNvSpPr/>
          <p:nvPr/>
        </p:nvSpPr>
        <p:spPr>
          <a:xfrm>
            <a:off x="1523610" y="4999220"/>
            <a:ext cx="1482420" cy="17936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1493758" y="4502563"/>
            <a:ext cx="1710021" cy="461665"/>
          </a:xfrm>
          <a:prstGeom prst="rect">
            <a:avLst/>
          </a:prstGeom>
          <a:noFill/>
        </p:spPr>
        <p:txBody>
          <a:bodyPr wrap="square" rtlCol="0">
            <a:spAutoFit/>
          </a:bodyPr>
          <a:lstStyle/>
          <a:p>
            <a:r>
              <a:rPr lang="zh-CN" altLang="en-US" sz="2400" b="1" dirty="0">
                <a:solidFill>
                  <a:schemeClr val="bg1"/>
                </a:solidFill>
                <a:latin typeface="楷体" panose="02010609060101010101" pitchFamily="49" charset="-122"/>
                <a:ea typeface="楷体" panose="02010609060101010101" pitchFamily="49" charset="-122"/>
              </a:rPr>
              <a:t>表面形貌</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5" name="文本框 4"/>
          <p:cNvSpPr txBox="1"/>
          <p:nvPr/>
        </p:nvSpPr>
        <p:spPr>
          <a:xfrm>
            <a:off x="1193685" y="575245"/>
            <a:ext cx="2019300" cy="523220"/>
          </a:xfrm>
          <a:prstGeom prst="rect">
            <a:avLst/>
          </a:prstGeom>
          <a:noFill/>
        </p:spPr>
        <p:txBody>
          <a:bodyPr wrap="square" rtlCol="0">
            <a:spAutoFit/>
          </a:bodyPr>
          <a:lstStyle/>
          <a:p>
            <a:r>
              <a:rPr lang="zh-CN" altLang="en-US" sz="2800" b="1" dirty="0">
                <a:solidFill>
                  <a:srgbClr val="92D050"/>
                </a:solidFill>
                <a:latin typeface="微软雅黑" panose="020B0503020204020204" pitchFamily="34" charset="-122"/>
                <a:ea typeface="微软雅黑" panose="020B0503020204020204" pitchFamily="34" charset="-122"/>
              </a:rPr>
              <a:t>光电性能</a:t>
            </a:r>
          </a:p>
        </p:txBody>
      </p:sp>
      <p:pic>
        <p:nvPicPr>
          <p:cNvPr id="60" name="图片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019" y="1250865"/>
            <a:ext cx="8450581" cy="501438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5" name="文本框 4"/>
          <p:cNvSpPr txBox="1"/>
          <p:nvPr/>
        </p:nvSpPr>
        <p:spPr>
          <a:xfrm>
            <a:off x="1193685" y="537145"/>
            <a:ext cx="2019300" cy="523220"/>
          </a:xfrm>
          <a:prstGeom prst="rect">
            <a:avLst/>
          </a:prstGeom>
          <a:noFill/>
        </p:spPr>
        <p:txBody>
          <a:bodyPr wrap="square" rtlCol="0">
            <a:spAutoFit/>
          </a:bodyPr>
          <a:lstStyle/>
          <a:p>
            <a:r>
              <a:rPr lang="zh-CN" altLang="en-US" sz="2800" b="1" dirty="0">
                <a:solidFill>
                  <a:srgbClr val="92D050"/>
                </a:solidFill>
                <a:latin typeface="微软雅黑" panose="020B0503020204020204" pitchFamily="34" charset="-122"/>
                <a:ea typeface="微软雅黑" panose="020B0503020204020204" pitchFamily="34" charset="-122"/>
              </a:rPr>
              <a:t>机械性能</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435" y="1149265"/>
            <a:ext cx="8312266" cy="53150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5" name="文本框 4"/>
          <p:cNvSpPr txBox="1"/>
          <p:nvPr/>
        </p:nvSpPr>
        <p:spPr>
          <a:xfrm>
            <a:off x="1193685" y="575245"/>
            <a:ext cx="2019300" cy="523220"/>
          </a:xfrm>
          <a:prstGeom prst="rect">
            <a:avLst/>
          </a:prstGeom>
          <a:noFill/>
        </p:spPr>
        <p:txBody>
          <a:bodyPr wrap="square" rtlCol="0">
            <a:spAutoFit/>
          </a:bodyPr>
          <a:lstStyle/>
          <a:p>
            <a:r>
              <a:rPr lang="zh-CN" altLang="en-US" sz="2800" b="1" dirty="0">
                <a:solidFill>
                  <a:srgbClr val="92D050"/>
                </a:solidFill>
                <a:latin typeface="微软雅黑" panose="020B0503020204020204" pitchFamily="34" charset="-122"/>
                <a:ea typeface="微软雅黑" panose="020B0503020204020204" pitchFamily="34" charset="-122"/>
              </a:rPr>
              <a:t>电热性能</a:t>
            </a:r>
          </a:p>
        </p:txBody>
      </p:sp>
      <p:pic>
        <p:nvPicPr>
          <p:cNvPr id="60" name="Picture 30"/>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12632" y="1091004"/>
            <a:ext cx="6602044" cy="2180197"/>
          </a:xfrm>
          <a:prstGeom prst="rect">
            <a:avLst/>
          </a:prstGeom>
          <a:noFill/>
          <a:ln>
            <a:noFill/>
          </a:ln>
          <a:effectLst/>
        </p:spPr>
      </p:pic>
      <p:pic>
        <p:nvPicPr>
          <p:cNvPr id="61" name="Picture 211"/>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12631" y="3258837"/>
            <a:ext cx="3148220" cy="219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7"/>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b="17585"/>
          <a:stretch>
            <a:fillRect/>
          </a:stretch>
        </p:blipFill>
        <p:spPr bwMode="auto">
          <a:xfrm rot="10800000">
            <a:off x="6404157" y="3260708"/>
            <a:ext cx="3171642" cy="2180198"/>
          </a:xfrm>
          <a:prstGeom prst="rect">
            <a:avLst/>
          </a:prstGeom>
          <a:noFill/>
          <a:ln>
            <a:noFill/>
          </a:ln>
          <a:effectLst/>
        </p:spPr>
      </p:pic>
      <p:sp>
        <p:nvSpPr>
          <p:cNvPr id="3" name="文本框 2"/>
          <p:cNvSpPr txBox="1"/>
          <p:nvPr/>
        </p:nvSpPr>
        <p:spPr>
          <a:xfrm>
            <a:off x="2105282" y="5660089"/>
            <a:ext cx="8416743" cy="1050925"/>
          </a:xfrm>
          <a:prstGeom prst="rect">
            <a:avLst/>
          </a:prstGeom>
          <a:noFill/>
        </p:spPr>
        <p:txBody>
          <a:bodyPr wrap="square" rtlCol="0">
            <a:spAutoFit/>
          </a:bodyPr>
          <a:lstStyle/>
          <a:p>
            <a:pPr>
              <a:lnSpc>
                <a:spcPct val="120000"/>
              </a:lnSpc>
            </a:pPr>
            <a:r>
              <a:rPr lang="zh-CN" altLang="en-US" sz="2400" b="1" dirty="0">
                <a:solidFill>
                  <a:schemeClr val="bg1"/>
                </a:solidFill>
                <a:latin typeface="楷体" panose="02010609060101010101" pitchFamily="49" charset="-122"/>
                <a:ea typeface="楷体" panose="02010609060101010101" pitchFamily="49" charset="-122"/>
              </a:rPr>
              <a:t>在</a:t>
            </a:r>
            <a:r>
              <a:rPr lang="en-US" altLang="zh-CN" sz="2400" b="1" u="sng"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LED</a:t>
            </a:r>
            <a:r>
              <a:rPr lang="zh-CN" altLang="en-US" sz="2400" b="1" u="sng"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阵列电路</a:t>
            </a:r>
            <a:r>
              <a:rPr lang="zh-CN" altLang="en-US" sz="2400" b="1" dirty="0">
                <a:solidFill>
                  <a:schemeClr val="bg1"/>
                </a:solidFill>
                <a:latin typeface="楷体" panose="02010609060101010101" pitchFamily="49" charset="-122"/>
                <a:ea typeface="楷体" panose="02010609060101010101" pitchFamily="49" charset="-122"/>
              </a:rPr>
              <a:t>中，在</a:t>
            </a:r>
            <a:r>
              <a:rPr lang="zh-CN" altLang="en-US" sz="2400" b="1" dirty="0">
                <a:solidFill>
                  <a:srgbClr val="FFFF00"/>
                </a:solidFill>
                <a:latin typeface="楷体" panose="02010609060101010101" pitchFamily="49" charset="-122"/>
                <a:ea typeface="楷体" panose="02010609060101010101" pitchFamily="49" charset="-122"/>
              </a:rPr>
              <a:t>平直</a:t>
            </a:r>
            <a:r>
              <a:rPr lang="zh-CN" altLang="en-US" sz="2400" b="1" dirty="0">
                <a:solidFill>
                  <a:schemeClr val="bg1"/>
                </a:solidFill>
                <a:latin typeface="楷体" panose="02010609060101010101" pitchFamily="49" charset="-122"/>
                <a:ea typeface="楷体" panose="02010609060101010101" pitchFamily="49" charset="-122"/>
              </a:rPr>
              <a:t>、</a:t>
            </a:r>
            <a:r>
              <a:rPr lang="zh-CN" altLang="en-US" sz="2400" b="1" dirty="0">
                <a:solidFill>
                  <a:srgbClr val="FFFF00"/>
                </a:solidFill>
                <a:latin typeface="楷体" panose="02010609060101010101" pitchFamily="49" charset="-122"/>
                <a:ea typeface="楷体" panose="02010609060101010101" pitchFamily="49" charset="-122"/>
              </a:rPr>
              <a:t>弯曲</a:t>
            </a:r>
            <a:r>
              <a:rPr lang="zh-CN" altLang="en-US" sz="2400" b="1" dirty="0">
                <a:solidFill>
                  <a:schemeClr val="bg1"/>
                </a:solidFill>
                <a:latin typeface="楷体" panose="02010609060101010101" pitchFamily="49" charset="-122"/>
                <a:ea typeface="楷体" panose="02010609060101010101" pitchFamily="49" charset="-122"/>
              </a:rPr>
              <a:t>、</a:t>
            </a:r>
            <a:r>
              <a:rPr lang="zh-CN" altLang="en-US" sz="2400" b="1" dirty="0">
                <a:solidFill>
                  <a:srgbClr val="FFFF00"/>
                </a:solidFill>
                <a:latin typeface="楷体" panose="02010609060101010101" pitchFamily="49" charset="-122"/>
                <a:ea typeface="楷体" panose="02010609060101010101" pitchFamily="49" charset="-122"/>
              </a:rPr>
              <a:t>扭曲状态</a:t>
            </a:r>
            <a:r>
              <a:rPr lang="zh-CN" altLang="en-US" sz="2400" b="1" dirty="0">
                <a:solidFill>
                  <a:schemeClr val="bg1"/>
                </a:solidFill>
                <a:latin typeface="楷体" panose="02010609060101010101" pitchFamily="49" charset="-122"/>
                <a:ea typeface="楷体" panose="02010609060101010101" pitchFamily="49" charset="-122"/>
              </a:rPr>
              <a:t>下的透明加热器表现出了</a:t>
            </a:r>
            <a:r>
              <a:rPr lang="zh-CN" altLang="en-US" sz="2800" b="1" u="sng" dirty="0">
                <a:solidFill>
                  <a:srgbClr val="FFC000"/>
                </a:solidFill>
                <a:latin typeface="楷体" panose="02010609060101010101" pitchFamily="49" charset="-122"/>
                <a:ea typeface="楷体" panose="02010609060101010101" pitchFamily="49" charset="-122"/>
              </a:rPr>
              <a:t>较强的稳定性</a:t>
            </a:r>
            <a:r>
              <a:rPr lang="zh-CN" altLang="en-US" sz="2400" b="1" dirty="0">
                <a:solidFill>
                  <a:schemeClr val="bg1"/>
                </a:solidFill>
                <a:latin typeface="楷体" panose="02010609060101010101" pitchFamily="49" charset="-122"/>
                <a:ea typeface="楷体" panose="02010609060101010101" pitchFamily="49" charset="-122"/>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5" name="文本框 4"/>
          <p:cNvSpPr txBox="1"/>
          <p:nvPr/>
        </p:nvSpPr>
        <p:spPr>
          <a:xfrm>
            <a:off x="1193685" y="575245"/>
            <a:ext cx="2019300" cy="523220"/>
          </a:xfrm>
          <a:prstGeom prst="rect">
            <a:avLst/>
          </a:prstGeom>
          <a:noFill/>
        </p:spPr>
        <p:txBody>
          <a:bodyPr wrap="square" rtlCol="0">
            <a:spAutoFit/>
          </a:bodyPr>
          <a:lstStyle/>
          <a:p>
            <a:r>
              <a:rPr lang="zh-CN" altLang="en-US" sz="2800" b="1" dirty="0">
                <a:solidFill>
                  <a:srgbClr val="92D050"/>
                </a:solidFill>
                <a:latin typeface="微软雅黑" panose="020B0503020204020204" pitchFamily="34" charset="-122"/>
                <a:ea typeface="微软雅黑" panose="020B0503020204020204" pitchFamily="34" charset="-122"/>
              </a:rPr>
              <a:t>电热性能</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670" y="1034965"/>
            <a:ext cx="5994630" cy="2690327"/>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9679" r="10977"/>
          <a:stretch>
            <a:fillRect/>
          </a:stretch>
        </p:blipFill>
        <p:spPr>
          <a:xfrm>
            <a:off x="4406670" y="3814192"/>
            <a:ext cx="5994630" cy="2727390"/>
          </a:xfrm>
          <a:prstGeom prst="rect">
            <a:avLst/>
          </a:prstGeom>
        </p:spPr>
      </p:pic>
      <p:sp>
        <p:nvSpPr>
          <p:cNvPr id="8" name="文本框 7"/>
          <p:cNvSpPr txBox="1"/>
          <p:nvPr/>
        </p:nvSpPr>
        <p:spPr>
          <a:xfrm>
            <a:off x="520469" y="1930400"/>
            <a:ext cx="3886200"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弯曲角度</a:t>
            </a: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0-90°</a:t>
            </a:r>
            <a:r>
              <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的温度变化</a:t>
            </a:r>
            <a:r>
              <a:rPr lang="zh-CN" altLang="en-US" sz="20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约</a:t>
            </a:r>
            <a:r>
              <a:rPr lang="en-US" altLang="zh-CN" sz="20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69900" y="4318000"/>
            <a:ext cx="3771900" cy="707886"/>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用</a:t>
            </a: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ITO</a:t>
            </a:r>
            <a:r>
              <a:rPr lang="zh-CN" altLang="en-US" sz="2000" b="1" dirty="0">
                <a:solidFill>
                  <a:schemeClr val="bg1"/>
                </a:solidFill>
                <a:latin typeface="微软雅黑" panose="020B0503020204020204" pitchFamily="34" charset="-122"/>
                <a:ea typeface="微软雅黑" panose="020B0503020204020204" pitchFamily="34" charset="-122"/>
              </a:rPr>
              <a:t>材料在</a:t>
            </a:r>
            <a:r>
              <a:rPr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10V</a:t>
            </a:r>
            <a:r>
              <a:rPr lang="zh-CN" altLang="en-US" sz="2000" b="1" dirty="0">
                <a:solidFill>
                  <a:schemeClr val="bg1"/>
                </a:solidFill>
                <a:latin typeface="微软雅黑" panose="020B0503020204020204" pitchFamily="34" charset="-122"/>
                <a:ea typeface="微软雅黑" panose="020B0503020204020204" pitchFamily="34" charset="-122"/>
              </a:rPr>
              <a:t>电压下耐用性测试，</a:t>
            </a: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FTCE</a:t>
            </a:r>
            <a:r>
              <a:rPr lang="zh-CN" altLang="en-US" sz="2000" b="1" dirty="0">
                <a:solidFill>
                  <a:srgbClr val="FF0000"/>
                </a:solidFill>
                <a:latin typeface="微软雅黑" panose="020B0503020204020204" pitchFamily="34" charset="-122"/>
                <a:ea typeface="微软雅黑" panose="020B0503020204020204" pitchFamily="34" charset="-122"/>
              </a:rPr>
              <a:t>的耐用性更强</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427"/>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6" name="文本框 5"/>
          <p:cNvSpPr txBox="1"/>
          <p:nvPr/>
        </p:nvSpPr>
        <p:spPr>
          <a:xfrm>
            <a:off x="1111321" y="3010947"/>
            <a:ext cx="2044557"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触摸屏面板</a:t>
            </a:r>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r="790"/>
          <a:stretch>
            <a:fillRect/>
          </a:stretch>
        </p:blipFill>
        <p:spPr>
          <a:xfrm>
            <a:off x="3763215" y="1094020"/>
            <a:ext cx="6214503" cy="46953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470" y="1457650"/>
            <a:ext cx="7226689" cy="4614375"/>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223" y="1457649"/>
            <a:ext cx="7769321" cy="4614375"/>
          </a:xfrm>
          <a:prstGeom prst="rect">
            <a:avLst/>
          </a:prstGeom>
        </p:spPr>
      </p:pic>
      <p:sp>
        <p:nvSpPr>
          <p:cNvPr id="6" name="文本框 5"/>
          <p:cNvSpPr txBox="1"/>
          <p:nvPr/>
        </p:nvSpPr>
        <p:spPr>
          <a:xfrm>
            <a:off x="267798" y="2992735"/>
            <a:ext cx="2085654"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加热除雾器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0"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270" y="1414766"/>
            <a:ext cx="8032433" cy="4669099"/>
          </a:xfrm>
          <a:prstGeom prst="rect">
            <a:avLst/>
          </a:prstGeom>
        </p:spPr>
      </p:pic>
      <p:sp>
        <p:nvSpPr>
          <p:cNvPr id="5" name="文本框 4"/>
          <p:cNvSpPr txBox="1"/>
          <p:nvPr/>
        </p:nvSpPr>
        <p:spPr>
          <a:xfrm>
            <a:off x="617429" y="2582952"/>
            <a:ext cx="1664413"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智能窗口</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3440"/>
          </a:xfrm>
          <a:prstGeom prst="rect">
            <a:avLst/>
          </a:prstGeom>
        </p:spPr>
      </p:pic>
      <p:sp>
        <p:nvSpPr>
          <p:cNvPr id="5" name="文本框 4"/>
          <p:cNvSpPr txBox="1"/>
          <p:nvPr/>
        </p:nvSpPr>
        <p:spPr>
          <a:xfrm>
            <a:off x="486383" y="2790583"/>
            <a:ext cx="4854103" cy="2122805"/>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依托</a:t>
            </a:r>
            <a:r>
              <a:rPr lang="en-US" altLang="zh-CN" sz="2800" b="1" dirty="0">
                <a:solidFill>
                  <a:srgbClr val="FFC000"/>
                </a:solidFill>
                <a:latin typeface="楷体" panose="02010609060101010101" pitchFamily="49" charset="-122"/>
                <a:ea typeface="楷体" panose="02010609060101010101" pitchFamily="49" charset="-122"/>
                <a:cs typeface="楷体" panose="02010609060101010101" pitchFamily="49" charset="-122"/>
              </a:rPr>
              <a:t>山东理工大学</a:t>
            </a:r>
            <a:endPar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a:p>
            <a:r>
              <a:rPr lang="en-US" altLang="zh-CN" sz="2800" b="1" dirty="0">
                <a:solidFill>
                  <a:srgbClr val="FFC000"/>
                </a:solidFill>
                <a:latin typeface="楷体" panose="02010609060101010101" pitchFamily="49" charset="-122"/>
                <a:ea typeface="楷体" panose="02010609060101010101" pitchFamily="49" charset="-122"/>
                <a:cs typeface="楷体" panose="02010609060101010101" pitchFamily="49" charset="-122"/>
              </a:rPr>
              <a:t>   </a:t>
            </a:r>
            <a:r>
              <a:rPr lang="zh-CN" altLang="en-US" sz="2800" b="1" dirty="0">
                <a:solidFill>
                  <a:srgbClr val="FFC000"/>
                </a:solidFill>
                <a:latin typeface="楷体" panose="02010609060101010101" pitchFamily="49" charset="-122"/>
                <a:ea typeface="楷体" panose="02010609060101010101" pitchFamily="49" charset="-122"/>
                <a:cs typeface="楷体" panose="02010609060101010101" pitchFamily="49" charset="-122"/>
              </a:rPr>
              <a:t>激光高端制造研究中心</a:t>
            </a:r>
            <a:endParaRPr lang="en-US" altLang="zh-CN" sz="2800" b="1" dirty="0">
              <a:solidFill>
                <a:srgbClr val="FFC000"/>
              </a:solidFill>
              <a:latin typeface="楷体" panose="02010609060101010101" pitchFamily="49" charset="-122"/>
              <a:ea typeface="楷体" panose="02010609060101010101" pitchFamily="49" charset="-122"/>
              <a:cs typeface="楷体" panose="02010609060101010101" pitchFamily="49" charset="-122"/>
            </a:endParaRPr>
          </a:p>
          <a:p>
            <a:pPr algn="ctr"/>
            <a:r>
              <a:rPr lang="zh-CN" altLang="en-US" sz="2800" b="1" dirty="0">
                <a:solidFill>
                  <a:srgbClr val="FFC000"/>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rgbClr val="FFC000"/>
                </a:solidFill>
                <a:latin typeface="楷体" panose="02010609060101010101" pitchFamily="49" charset="-122"/>
                <a:ea typeface="楷体" panose="02010609060101010101" pitchFamily="49" charset="-122"/>
                <a:cs typeface="楷体" panose="02010609060101010101" pitchFamily="49" charset="-122"/>
              </a:rPr>
              <a:t>CALM</a:t>
            </a:r>
            <a:r>
              <a:rPr lang="zh-CN" altLang="en-US" sz="2800" b="1" dirty="0">
                <a:solidFill>
                  <a:srgbClr val="FFC000"/>
                </a:solidFill>
                <a:latin typeface="楷体" panose="02010609060101010101" pitchFamily="49" charset="-122"/>
                <a:ea typeface="楷体" panose="02010609060101010101" pitchFamily="49" charset="-122"/>
                <a:cs typeface="楷体" panose="02010609060101010101" pitchFamily="49" charset="-122"/>
              </a:rPr>
              <a:t>）</a:t>
            </a:r>
            <a:endParaRPr lang="en-US" altLang="zh-CN" sz="2800" b="1" dirty="0">
              <a:solidFill>
                <a:srgbClr val="FFC000"/>
              </a:solidFill>
              <a:latin typeface="楷体" panose="02010609060101010101" pitchFamily="49" charset="-122"/>
              <a:ea typeface="楷体" panose="02010609060101010101" pitchFamily="49" charset="-122"/>
              <a:cs typeface="楷体" panose="02010609060101010101" pitchFamily="49" charset="-122"/>
            </a:endParaRPr>
          </a:p>
          <a:p>
            <a:pPr algn="ct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拥有一流的研究团队和设备</a:t>
            </a:r>
            <a:endParaRPr lang="en-US" altLang="zh-CN" sz="2400"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algn="ct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专业的指导教师</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869" y="444500"/>
            <a:ext cx="4946318" cy="2944302"/>
          </a:xfrm>
          <a:prstGeom prst="rect">
            <a:avLst/>
          </a:prstGeom>
          <a:ln>
            <a:noFill/>
          </a:ln>
          <a:effectLst>
            <a:softEdge rad="112500"/>
          </a:effec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5151" y="3454773"/>
            <a:ext cx="5280402" cy="29683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97000"/>
          </a:blip>
          <a:tile tx="0" ty="0" sx="100000" sy="100000" flip="none" algn="tl"/>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40080" t="293" r="25591"/>
          <a:stretch>
            <a:fillRect/>
          </a:stretch>
        </p:blipFill>
        <p:spPr>
          <a:xfrm>
            <a:off x="0" y="1"/>
            <a:ext cx="2954215" cy="6858000"/>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48544" t="147" r="23022" b="-147"/>
          <a:stretch>
            <a:fillRect/>
          </a:stretch>
        </p:blipFill>
        <p:spPr>
          <a:xfrm>
            <a:off x="2954215" y="-1"/>
            <a:ext cx="3165231" cy="6858001"/>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46901" r="28760"/>
          <a:stretch>
            <a:fillRect/>
          </a:stretch>
        </p:blipFill>
        <p:spPr>
          <a:xfrm>
            <a:off x="6099349" y="0"/>
            <a:ext cx="3165231" cy="6858000"/>
          </a:xfrm>
          <a:prstGeom prst="rect">
            <a:avLst/>
          </a:prstGeom>
          <a:effec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4580" y="0"/>
            <a:ext cx="2927420" cy="6858000"/>
          </a:xfrm>
          <a:prstGeom prst="rect">
            <a:avLst/>
          </a:prstGeom>
        </p:spPr>
      </p:pic>
      <p:sp>
        <p:nvSpPr>
          <p:cNvPr id="8" name="Прямоугольник 10"/>
          <p:cNvSpPr/>
          <p:nvPr/>
        </p:nvSpPr>
        <p:spPr>
          <a:xfrm>
            <a:off x="-10274" y="-10274"/>
            <a:ext cx="2954215" cy="6858000"/>
          </a:xfrm>
          <a:prstGeom prst="rect">
            <a:avLst/>
          </a:prstGeom>
          <a:solidFill>
            <a:schemeClr val="bg2">
              <a:lumMod val="1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kern="0" dirty="0">
              <a:solidFill>
                <a:sysClr val="windowText" lastClr="000000"/>
              </a:solidFill>
            </a:endParaRPr>
          </a:p>
        </p:txBody>
      </p:sp>
      <p:sp>
        <p:nvSpPr>
          <p:cNvPr id="9" name="Прямоугольник 10"/>
          <p:cNvSpPr/>
          <p:nvPr/>
        </p:nvSpPr>
        <p:spPr>
          <a:xfrm>
            <a:off x="2940818" y="10272"/>
            <a:ext cx="3155182" cy="6858000"/>
          </a:xfrm>
          <a:prstGeom prst="rect">
            <a:avLst/>
          </a:prstGeom>
          <a:solidFill>
            <a:schemeClr val="bg2">
              <a:lumMod val="1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kern="0" dirty="0">
              <a:solidFill>
                <a:sysClr val="windowText" lastClr="000000"/>
              </a:solidFill>
            </a:endParaRPr>
          </a:p>
        </p:txBody>
      </p:sp>
      <p:sp>
        <p:nvSpPr>
          <p:cNvPr id="10" name="Прямоугольник 10"/>
          <p:cNvSpPr/>
          <p:nvPr/>
        </p:nvSpPr>
        <p:spPr>
          <a:xfrm>
            <a:off x="6102698" y="-2"/>
            <a:ext cx="3168583" cy="6858000"/>
          </a:xfrm>
          <a:prstGeom prst="rect">
            <a:avLst/>
          </a:prstGeom>
          <a:solidFill>
            <a:schemeClr val="bg2">
              <a:lumMod val="1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kern="0" dirty="0">
              <a:solidFill>
                <a:sysClr val="windowText" lastClr="000000"/>
              </a:solidFill>
            </a:endParaRPr>
          </a:p>
        </p:txBody>
      </p:sp>
      <p:sp>
        <p:nvSpPr>
          <p:cNvPr id="11" name="Прямоугольник 10"/>
          <p:cNvSpPr/>
          <p:nvPr/>
        </p:nvSpPr>
        <p:spPr>
          <a:xfrm>
            <a:off x="9271281" y="0"/>
            <a:ext cx="2920720" cy="6858000"/>
          </a:xfrm>
          <a:prstGeom prst="rect">
            <a:avLst/>
          </a:prstGeom>
          <a:solidFill>
            <a:schemeClr val="bg2">
              <a:lumMod val="1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ru-RU" kern="0" dirty="0">
              <a:solidFill>
                <a:sysClr val="windowText" lastClr="000000"/>
              </a:solidFill>
            </a:endParaRPr>
          </a:p>
        </p:txBody>
      </p:sp>
      <p:sp>
        <p:nvSpPr>
          <p:cNvPr id="12" name="文本框 11"/>
          <p:cNvSpPr txBox="1"/>
          <p:nvPr/>
        </p:nvSpPr>
        <p:spPr>
          <a:xfrm>
            <a:off x="498309" y="2839814"/>
            <a:ext cx="2219217" cy="1260475"/>
          </a:xfrm>
          <a:prstGeom prst="rect">
            <a:avLst/>
          </a:prstGeom>
          <a:noFill/>
        </p:spPr>
        <p:txBody>
          <a:bodyPr wrap="square" rtlCol="0">
            <a:spAutoFit/>
          </a:bodyPr>
          <a:lstStyle/>
          <a:p>
            <a:pPr algn="ctr"/>
            <a:r>
              <a:rPr lang="zh-CN" altLang="en-US" sz="2400" u="sng" dirty="0">
                <a:solidFill>
                  <a:schemeClr val="bg1"/>
                </a:solidFill>
                <a:latin typeface="楷体" panose="02010609060101010101" pitchFamily="49" charset="-122"/>
                <a:ea typeface="楷体" panose="02010609060101010101" pitchFamily="49" charset="-122"/>
              </a:rPr>
              <a:t>现状背景</a:t>
            </a:r>
            <a:endParaRPr lang="en-US" altLang="zh-CN" sz="2400" u="sng" dirty="0">
              <a:solidFill>
                <a:schemeClr val="bg1"/>
              </a:solidFill>
              <a:latin typeface="楷体" panose="02010609060101010101" pitchFamily="49" charset="-122"/>
              <a:ea typeface="楷体" panose="02010609060101010101" pitchFamily="49" charset="-122"/>
            </a:endParaRPr>
          </a:p>
          <a:p>
            <a:pPr algn="ctr"/>
            <a:endParaRPr lang="en-US" altLang="zh-CN" sz="2400" u="sng" dirty="0">
              <a:solidFill>
                <a:schemeClr val="bg1"/>
              </a:solidFill>
              <a:latin typeface="微软雅黑" panose="020B0503020204020204" pitchFamily="34" charset="-122"/>
              <a:ea typeface="微软雅黑" panose="020B0503020204020204" pitchFamily="34" charset="-122"/>
            </a:endParaRPr>
          </a:p>
          <a:p>
            <a:pPr algn="ctr"/>
            <a:r>
              <a:rPr lang="en-US" altLang="zh-CN" sz="2800" dirty="0">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zh-CN" altLang="en-US" sz="2800" dirty="0">
                <a:solidFill>
                  <a:schemeClr val="bg1"/>
                </a:solidFill>
                <a:latin typeface="楷体" panose="02010609060101010101" pitchFamily="49" charset="-122"/>
                <a:ea typeface="楷体" panose="02010609060101010101" pitchFamily="49" charset="-122"/>
                <a:cs typeface="楷体" panose="02010609060101010101" pitchFamily="49" charset="-122"/>
              </a:rPr>
              <a:t>是什么？</a:t>
            </a:r>
          </a:p>
        </p:txBody>
      </p:sp>
      <p:sp>
        <p:nvSpPr>
          <p:cNvPr id="13" name="文本框 12"/>
          <p:cNvSpPr txBox="1"/>
          <p:nvPr/>
        </p:nvSpPr>
        <p:spPr>
          <a:xfrm>
            <a:off x="3418622" y="2869885"/>
            <a:ext cx="2219217" cy="1260475"/>
          </a:xfrm>
          <a:prstGeom prst="rect">
            <a:avLst/>
          </a:prstGeom>
          <a:noFill/>
        </p:spPr>
        <p:txBody>
          <a:bodyPr wrap="square" rtlCol="0">
            <a:spAutoFit/>
          </a:bodyPr>
          <a:lstStyle/>
          <a:p>
            <a:pPr algn="ctr">
              <a:buClrTx/>
              <a:buSzTx/>
              <a:buFontTx/>
            </a:pPr>
            <a:r>
              <a:rPr lang="zh-CN" altLang="en-US" sz="2400" u="sng" dirty="0">
                <a:solidFill>
                  <a:schemeClr val="bg1"/>
                </a:solidFill>
                <a:latin typeface="楷体" panose="02010609060101010101" pitchFamily="49" charset="-122"/>
                <a:ea typeface="楷体" panose="02010609060101010101" pitchFamily="49" charset="-122"/>
              </a:rPr>
              <a:t>技术与产品</a:t>
            </a:r>
          </a:p>
          <a:p>
            <a:pPr algn="ctr"/>
            <a:endParaRPr lang="en-US" altLang="zh-CN" sz="2400" u="sng" dirty="0">
              <a:solidFill>
                <a:schemeClr val="bg1"/>
              </a:solidFill>
              <a:latin typeface="微软雅黑" panose="020B0503020204020204" pitchFamily="34" charset="-122"/>
              <a:ea typeface="微软雅黑" panose="020B0503020204020204" pitchFamily="34" charset="-122"/>
            </a:endParaRPr>
          </a:p>
          <a:p>
            <a:pPr algn="ctr">
              <a:buClrTx/>
              <a:buSzTx/>
              <a:buFontTx/>
            </a:pPr>
            <a:r>
              <a:rPr lang="en-US" altLang="zh-CN" sz="2800" dirty="0">
                <a:solidFill>
                  <a:schemeClr val="bg1"/>
                </a:solidFill>
                <a:latin typeface="楷体" panose="02010609060101010101" pitchFamily="49" charset="-122"/>
                <a:ea typeface="楷体" panose="02010609060101010101" pitchFamily="49" charset="-122"/>
                <a:cs typeface="楷体" panose="02010609060101010101" pitchFamily="49" charset="-122"/>
              </a:rPr>
              <a:t>怎么做？</a:t>
            </a:r>
          </a:p>
        </p:txBody>
      </p:sp>
      <p:sp>
        <p:nvSpPr>
          <p:cNvPr id="14" name="文本框 13"/>
          <p:cNvSpPr txBox="1"/>
          <p:nvPr/>
        </p:nvSpPr>
        <p:spPr>
          <a:xfrm>
            <a:off x="6292215" y="2808605"/>
            <a:ext cx="2779395" cy="1322070"/>
          </a:xfrm>
          <a:prstGeom prst="rect">
            <a:avLst/>
          </a:prstGeom>
          <a:noFill/>
        </p:spPr>
        <p:txBody>
          <a:bodyPr wrap="square" rtlCol="0">
            <a:spAutoFit/>
          </a:bodyPr>
          <a:lstStyle/>
          <a:p>
            <a:pPr algn="ctr">
              <a:buClrTx/>
              <a:buSzTx/>
              <a:buFontTx/>
            </a:pPr>
            <a:r>
              <a:rPr lang="zh-CN" altLang="en-US" sz="2400" u="sng" dirty="0">
                <a:solidFill>
                  <a:schemeClr val="bg1"/>
                </a:solidFill>
                <a:latin typeface="楷体" panose="02010609060101010101" pitchFamily="49" charset="-122"/>
                <a:ea typeface="楷体" panose="02010609060101010101" pitchFamily="49" charset="-122"/>
              </a:rPr>
              <a:t>团队与人才</a:t>
            </a:r>
          </a:p>
          <a:p>
            <a:pPr algn="ctr"/>
            <a:endParaRPr lang="en-US" altLang="zh-CN" sz="2800" dirty="0">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algn="ctr"/>
            <a:r>
              <a:rPr lang="en-US" altLang="zh-CN" sz="2800" dirty="0">
                <a:solidFill>
                  <a:schemeClr val="bg1"/>
                </a:solidFill>
                <a:latin typeface="楷体" panose="02010609060101010101" pitchFamily="49" charset="-122"/>
                <a:ea typeface="楷体" panose="02010609060101010101" pitchFamily="49" charset="-122"/>
                <a:cs typeface="楷体" panose="02010609060101010101" pitchFamily="49" charset="-122"/>
              </a:rPr>
              <a:t>为什么我们能做？</a:t>
            </a:r>
          </a:p>
        </p:txBody>
      </p:sp>
      <p:sp>
        <p:nvSpPr>
          <p:cNvPr id="15" name="文本框 14"/>
          <p:cNvSpPr txBox="1"/>
          <p:nvPr/>
        </p:nvSpPr>
        <p:spPr>
          <a:xfrm>
            <a:off x="9745322" y="2849336"/>
            <a:ext cx="2219217" cy="1260475"/>
          </a:xfrm>
          <a:prstGeom prst="rect">
            <a:avLst/>
          </a:prstGeom>
          <a:noFill/>
        </p:spPr>
        <p:txBody>
          <a:bodyPr wrap="square" rtlCol="0">
            <a:spAutoFit/>
          </a:bodyPr>
          <a:lstStyle/>
          <a:p>
            <a:pPr algn="ctr">
              <a:buClrTx/>
              <a:buSzTx/>
              <a:buFontTx/>
            </a:pPr>
            <a:r>
              <a:rPr lang="zh-CN" altLang="en-US" sz="2400" u="sng" dirty="0">
                <a:solidFill>
                  <a:schemeClr val="bg1"/>
                </a:solidFill>
                <a:latin typeface="楷体" panose="02010609060101010101" pitchFamily="49" charset="-122"/>
                <a:ea typeface="楷体" panose="02010609060101010101" pitchFamily="49" charset="-122"/>
              </a:rPr>
              <a:t>未来发展</a:t>
            </a:r>
          </a:p>
          <a:p>
            <a:pPr algn="ctr">
              <a:buClrTx/>
              <a:buSzTx/>
              <a:buFontTx/>
            </a:pPr>
            <a:endParaRPr lang="zh-CN" altLang="en-US" sz="2400" u="sng" dirty="0">
              <a:solidFill>
                <a:schemeClr val="bg1"/>
              </a:solidFill>
              <a:latin typeface="楷体" panose="02010609060101010101" pitchFamily="49" charset="-122"/>
              <a:ea typeface="楷体" panose="02010609060101010101" pitchFamily="49" charset="-122"/>
            </a:endParaRPr>
          </a:p>
          <a:p>
            <a:pPr algn="ctr">
              <a:buClrTx/>
              <a:buSzTx/>
              <a:buFontTx/>
            </a:pPr>
            <a:r>
              <a:rPr lang="en-US" altLang="zh-CN" sz="2800" dirty="0">
                <a:solidFill>
                  <a:schemeClr val="bg1"/>
                </a:solidFill>
                <a:latin typeface="楷体" panose="02010609060101010101" pitchFamily="49" charset="-122"/>
                <a:ea typeface="楷体" panose="02010609060101010101" pitchFamily="49" charset="-122"/>
                <a:cs typeface="楷体" panose="02010609060101010101" pitchFamily="49" charset="-122"/>
              </a:rPr>
              <a:t>我们的价值!</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63"/>
            <a:ext cx="12192000" cy="6873440"/>
          </a:xfrm>
          <a:prstGeom prst="rect">
            <a:avLst/>
          </a:prstGeom>
        </p:spPr>
      </p:pic>
      <p:sp>
        <p:nvSpPr>
          <p:cNvPr id="5" name="文本框 4"/>
          <p:cNvSpPr txBox="1"/>
          <p:nvPr/>
        </p:nvSpPr>
        <p:spPr>
          <a:xfrm>
            <a:off x="5033702" y="1456618"/>
            <a:ext cx="3735422" cy="1631216"/>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山东理工大学</a:t>
            </a:r>
            <a:r>
              <a:rPr lang="zh-CN" altLang="en-US" sz="2000" b="1" dirty="0">
                <a:solidFill>
                  <a:schemeClr val="accent1"/>
                </a:solidFill>
                <a:latin typeface="微软雅黑" panose="020B0503020204020204" pitchFamily="34" charset="-122"/>
                <a:ea typeface="微软雅黑" panose="020B0503020204020204" pitchFamily="34" charset="-122"/>
              </a:rPr>
              <a:t>特聘教授</a:t>
            </a:r>
            <a:endParaRPr lang="en-US" altLang="zh-CN" sz="2000" b="1" dirty="0">
              <a:solidFill>
                <a:srgbClr val="FF0000"/>
              </a:solidFill>
              <a:latin typeface="微软雅黑" panose="020B0503020204020204" pitchFamily="34" charset="-122"/>
              <a:ea typeface="微软雅黑" panose="020B0503020204020204" pitchFamily="34" charset="-122"/>
            </a:endParaRPr>
          </a:p>
          <a:p>
            <a:pPr algn="ctr"/>
            <a:r>
              <a:rPr lang="zh-CN" altLang="en-US" sz="2000" b="1" dirty="0">
                <a:solidFill>
                  <a:srgbClr val="FFC000"/>
                </a:solidFill>
                <a:latin typeface="微软雅黑" panose="020B0503020204020204" pitchFamily="34" charset="-122"/>
                <a:ea typeface="微软雅黑" panose="020B0503020204020204" pitchFamily="34" charset="-122"/>
              </a:rPr>
              <a:t>国家重点人才工程</a:t>
            </a:r>
            <a:endParaRPr lang="en-US" altLang="zh-CN" sz="2000" b="1" dirty="0">
              <a:solidFill>
                <a:srgbClr val="FFC000"/>
              </a:solidFill>
              <a:latin typeface="微软雅黑" panose="020B0503020204020204" pitchFamily="34" charset="-122"/>
              <a:ea typeface="微软雅黑" panose="020B0503020204020204" pitchFamily="34" charset="-122"/>
            </a:endParaRPr>
          </a:p>
          <a:p>
            <a:pPr algn="ctr"/>
            <a:r>
              <a:rPr lang="zh-CN" altLang="en-US" sz="2000" b="1" dirty="0">
                <a:solidFill>
                  <a:srgbClr val="00B050"/>
                </a:solidFill>
                <a:latin typeface="微软雅黑" panose="020B0503020204020204" pitchFamily="34" charset="-122"/>
                <a:ea typeface="微软雅黑" panose="020B0503020204020204" pitchFamily="34" charset="-122"/>
              </a:rPr>
              <a:t>山东泰山学者</a:t>
            </a:r>
            <a:r>
              <a:rPr lang="zh-CN" altLang="en-US" sz="2000" b="1" dirty="0">
                <a:solidFill>
                  <a:schemeClr val="bg1"/>
                </a:solidFill>
                <a:latin typeface="微软雅黑" panose="020B0503020204020204" pitchFamily="34" charset="-122"/>
                <a:ea typeface="微软雅黑" panose="020B0503020204020204" pitchFamily="34" charset="-122"/>
              </a:rPr>
              <a:t>特聘专家</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机械工程学院</a:t>
            </a:r>
            <a:r>
              <a:rPr lang="zh-CN" altLang="en-US" sz="2000" b="1" dirty="0">
                <a:solidFill>
                  <a:srgbClr val="00B050"/>
                </a:solidFill>
                <a:latin typeface="微软雅黑" panose="020B0503020204020204" pitchFamily="34" charset="-122"/>
                <a:ea typeface="微软雅黑" panose="020B0503020204020204" pitchFamily="34" charset="-122"/>
              </a:rPr>
              <a:t>院长</a:t>
            </a:r>
            <a:endParaRPr lang="en-US" altLang="zh-CN" sz="2000" b="1" dirty="0">
              <a:solidFill>
                <a:srgbClr val="00B050"/>
              </a:solidFill>
              <a:latin typeface="微软雅黑" panose="020B0503020204020204" pitchFamily="34" charset="-122"/>
              <a:ea typeface="微软雅黑" panose="020B0503020204020204" pitchFamily="34" charset="-122"/>
            </a:endParaRPr>
          </a:p>
          <a:p>
            <a:pPr algn="ctr"/>
            <a:endParaRPr lang="zh-CN" altLang="en-US" sz="2000" b="1" dirty="0">
              <a:solidFill>
                <a:srgbClr val="00B05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7679" y="726132"/>
            <a:ext cx="2140489" cy="2734789"/>
          </a:xfrm>
          <a:prstGeom prst="rect">
            <a:avLst/>
          </a:prstGeom>
          <a:ln>
            <a:noFill/>
          </a:ln>
          <a:effectLst>
            <a:outerShdw blurRad="190500" algn="tl" rotWithShape="0">
              <a:srgbClr val="000000">
                <a:alpha val="70000"/>
              </a:srgbClr>
            </a:outerShdw>
          </a:effec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397" y="3302779"/>
            <a:ext cx="2058209" cy="2880099"/>
          </a:xfrm>
          <a:prstGeom prst="rect">
            <a:avLst/>
          </a:prstGeom>
          <a:ln>
            <a:noFill/>
          </a:ln>
          <a:effectLst>
            <a:outerShdw blurRad="190500" algn="tl" rotWithShape="0">
              <a:srgbClr val="000000">
                <a:alpha val="70000"/>
              </a:srgbClr>
            </a:outerShdw>
          </a:effectLst>
        </p:spPr>
      </p:pic>
      <p:sp>
        <p:nvSpPr>
          <p:cNvPr id="7" name="矩形 6"/>
          <p:cNvSpPr/>
          <p:nvPr/>
        </p:nvSpPr>
        <p:spPr>
          <a:xfrm>
            <a:off x="8156835" y="3511722"/>
            <a:ext cx="3044233" cy="984885"/>
          </a:xfrm>
          <a:prstGeom prst="rect">
            <a:avLst/>
          </a:prstGeom>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山东理工大学副教授</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rgbClr val="FFC000"/>
                </a:solidFill>
                <a:latin typeface="微软雅黑" panose="020B0503020204020204" pitchFamily="34" charset="-122"/>
                <a:ea typeface="微软雅黑" panose="020B0503020204020204" pitchFamily="34" charset="-122"/>
              </a:rPr>
              <a:t>国家级</a:t>
            </a:r>
            <a:r>
              <a:rPr lang="zh-CN" altLang="en-US" dirty="0">
                <a:solidFill>
                  <a:schemeClr val="bg1"/>
                </a:solidFill>
                <a:latin typeface="微软雅黑" panose="020B0503020204020204" pitchFamily="34" charset="-122"/>
                <a:ea typeface="微软雅黑" panose="020B0503020204020204" pitchFamily="34" charset="-122"/>
              </a:rPr>
              <a:t>基金两项</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rgbClr val="92D050"/>
                </a:solidFill>
                <a:latin typeface="微软雅黑" panose="020B0503020204020204" pitchFamily="34" charset="-122"/>
                <a:ea typeface="微软雅黑" panose="020B0503020204020204" pitchFamily="34" charset="-122"/>
              </a:rPr>
              <a:t>省部级</a:t>
            </a:r>
            <a:r>
              <a:rPr lang="zh-CN" altLang="en-US" dirty="0">
                <a:solidFill>
                  <a:schemeClr val="bg1"/>
                </a:solidFill>
                <a:latin typeface="微软雅黑" panose="020B0503020204020204" pitchFamily="34" charset="-122"/>
                <a:ea typeface="微软雅黑" panose="020B0503020204020204" pitchFamily="34" charset="-122"/>
              </a:rPr>
              <a:t>项目两项</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8156835" y="4496607"/>
            <a:ext cx="2794000" cy="1476375"/>
          </a:xfrm>
          <a:prstGeom prst="rect">
            <a:avLst/>
          </a:prstGeom>
        </p:spPr>
        <p:txBody>
          <a:bodyPr wrap="square">
            <a:spAutoFit/>
          </a:bodyPr>
          <a:lstStyle/>
          <a:p>
            <a:pPr algn="just"/>
            <a:r>
              <a:rPr lang="zh-CN" altLang="en-US" dirty="0">
                <a:solidFill>
                  <a:schemeClr val="bg1"/>
                </a:solidFill>
                <a:latin typeface="微软雅黑" panose="020B0503020204020204" pitchFamily="34" charset="-122"/>
                <a:ea typeface="微软雅黑" panose="020B0503020204020204" pitchFamily="34" charset="-122"/>
              </a:rPr>
              <a:t>从事激光微纳加工、超快激光</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物质相互作用瞬态作用机制的研究；以第一作者和通讯作者发表</a:t>
            </a:r>
            <a:r>
              <a:rPr lang="en-US" altLang="zh-CN" b="1" dirty="0">
                <a:solidFill>
                  <a:srgbClr val="FFC000"/>
                </a:solidFill>
                <a:latin typeface="微软雅黑" panose="020B0503020204020204" pitchFamily="34" charset="-122"/>
                <a:ea typeface="微软雅黑" panose="020B0503020204020204" pitchFamily="34" charset="-122"/>
              </a:rPr>
              <a:t>SCI</a:t>
            </a:r>
            <a:r>
              <a:rPr lang="zh-CN" altLang="en-US" b="1" dirty="0">
                <a:solidFill>
                  <a:srgbClr val="FFC000"/>
                </a:solidFill>
                <a:latin typeface="微软雅黑" panose="020B0503020204020204" pitchFamily="34" charset="-122"/>
                <a:ea typeface="微软雅黑" panose="020B0503020204020204" pitchFamily="34" charset="-122"/>
              </a:rPr>
              <a:t>论文</a:t>
            </a:r>
            <a:r>
              <a:rPr lang="en-US" altLang="zh-CN" b="1" dirty="0">
                <a:solidFill>
                  <a:srgbClr val="FFC000"/>
                </a:solidFill>
                <a:latin typeface="微软雅黑" panose="020B0503020204020204" pitchFamily="34" charset="-122"/>
                <a:ea typeface="微软雅黑" panose="020B0503020204020204" pitchFamily="34" charset="-122"/>
              </a:rPr>
              <a:t>20</a:t>
            </a:r>
            <a:r>
              <a:rPr lang="zh-CN" altLang="en-US" b="1" dirty="0">
                <a:solidFill>
                  <a:srgbClr val="FFC000"/>
                </a:solidFill>
                <a:latin typeface="微软雅黑" panose="020B0503020204020204" pitchFamily="34" charset="-122"/>
                <a:ea typeface="微软雅黑" panose="020B0503020204020204" pitchFamily="34" charset="-122"/>
              </a:rPr>
              <a:t>余篇</a:t>
            </a:r>
            <a:r>
              <a:rPr lang="zh-CN" altLang="en-US" dirty="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708435" y="4372008"/>
            <a:ext cx="4321129" cy="523220"/>
          </a:xfrm>
          <a:prstGeom prst="rect">
            <a:avLst/>
          </a:prstGeom>
          <a:noFill/>
        </p:spPr>
        <p:txBody>
          <a:bodyPr wrap="square" rtlCol="0">
            <a:spAutoFit/>
          </a:bodyPr>
          <a:lstStyle/>
          <a:p>
            <a:r>
              <a:rPr lang="zh-CN" altLang="en-US" sz="2800" b="1" dirty="0">
                <a:solidFill>
                  <a:schemeClr val="bg1"/>
                </a:solidFill>
              </a:rPr>
              <a:t>专业指导，一流学术大咖</a:t>
            </a:r>
          </a:p>
        </p:txBody>
      </p:sp>
      <p:sp>
        <p:nvSpPr>
          <p:cNvPr id="9" name="文本框 8"/>
          <p:cNvSpPr txBox="1"/>
          <p:nvPr/>
        </p:nvSpPr>
        <p:spPr>
          <a:xfrm>
            <a:off x="8281951" y="3226333"/>
            <a:ext cx="2794000" cy="40011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亓东锋</a:t>
            </a:r>
            <a:endParaRPr lang="zh-CN" altLang="en-US" dirty="0">
              <a:solidFill>
                <a:schemeClr val="bg1"/>
              </a:solidFill>
            </a:endParaRPr>
          </a:p>
        </p:txBody>
      </p:sp>
      <p:sp>
        <p:nvSpPr>
          <p:cNvPr id="11" name="文本框 10"/>
          <p:cNvSpPr txBox="1"/>
          <p:nvPr/>
        </p:nvSpPr>
        <p:spPr>
          <a:xfrm>
            <a:off x="5633431" y="1156590"/>
            <a:ext cx="2535964" cy="40011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郑宏宇</a:t>
            </a:r>
            <a:endParaRPr lang="zh-CN" altLang="en-US"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30"/>
            <a:ext cx="12192000" cy="6873440"/>
          </a:xfrm>
          <a:prstGeom prst="rect">
            <a:avLst/>
          </a:prstGeom>
        </p:spPr>
      </p:pic>
      <p:sp>
        <p:nvSpPr>
          <p:cNvPr id="2" name="文本框 1"/>
          <p:cNvSpPr txBox="1"/>
          <p:nvPr/>
        </p:nvSpPr>
        <p:spPr>
          <a:xfrm>
            <a:off x="382102" y="3959062"/>
            <a:ext cx="2410141" cy="584775"/>
          </a:xfrm>
          <a:prstGeom prst="rect">
            <a:avLst/>
          </a:prstGeom>
          <a:noFill/>
        </p:spPr>
        <p:txBody>
          <a:bodyPr wrap="square" rtlCol="0">
            <a:spAutoFit/>
          </a:bodyPr>
          <a:lstStyle/>
          <a:p>
            <a:pPr algn="ctr"/>
            <a:r>
              <a:rPr lang="zh-CN" altLang="en-US" sz="1600" dirty="0">
                <a:solidFill>
                  <a:schemeClr val="bg1"/>
                </a:solidFill>
              </a:rPr>
              <a:t>王政皓</a:t>
            </a:r>
            <a:endParaRPr lang="en-US" altLang="zh-CN" sz="1600" dirty="0">
              <a:solidFill>
                <a:schemeClr val="bg1"/>
              </a:solidFill>
            </a:endParaRPr>
          </a:p>
          <a:p>
            <a:pPr algn="ctr"/>
            <a:r>
              <a:rPr lang="zh-CN" altLang="en-US" sz="1600" dirty="0">
                <a:solidFill>
                  <a:schemeClr val="bg1"/>
                </a:solidFill>
              </a:rPr>
              <a:t>山东理工大学博士生</a:t>
            </a:r>
            <a:endParaRPr lang="en-US" altLang="zh-CN" sz="1600" dirty="0">
              <a:solidFill>
                <a:schemeClr val="bg1"/>
              </a:solidFill>
            </a:endParaRPr>
          </a:p>
        </p:txBody>
      </p:sp>
      <p:sp>
        <p:nvSpPr>
          <p:cNvPr id="3" name="文本框 2"/>
          <p:cNvSpPr txBox="1"/>
          <p:nvPr/>
        </p:nvSpPr>
        <p:spPr>
          <a:xfrm>
            <a:off x="7394827" y="3935789"/>
            <a:ext cx="1924621" cy="584775"/>
          </a:xfrm>
          <a:prstGeom prst="rect">
            <a:avLst/>
          </a:prstGeom>
          <a:noFill/>
        </p:spPr>
        <p:txBody>
          <a:bodyPr wrap="square" rtlCol="0">
            <a:spAutoFit/>
          </a:bodyPr>
          <a:lstStyle/>
          <a:p>
            <a:pPr algn="ctr"/>
            <a:r>
              <a:rPr lang="zh-CN" altLang="en-US" sz="1600" dirty="0">
                <a:solidFill>
                  <a:schemeClr val="bg1"/>
                </a:solidFill>
              </a:rPr>
              <a:t>张庆伟</a:t>
            </a:r>
            <a:endParaRPr lang="en-US" altLang="zh-CN" sz="1600" dirty="0">
              <a:solidFill>
                <a:schemeClr val="bg1"/>
              </a:solidFill>
            </a:endParaRPr>
          </a:p>
          <a:p>
            <a:pPr algn="ctr"/>
            <a:r>
              <a:rPr lang="zh-CN" altLang="en-US" sz="1600" dirty="0">
                <a:solidFill>
                  <a:schemeClr val="bg1"/>
                </a:solidFill>
              </a:rPr>
              <a:t>宁波大学研究生</a:t>
            </a:r>
          </a:p>
        </p:txBody>
      </p:sp>
      <p:sp>
        <p:nvSpPr>
          <p:cNvPr id="7" name="文本框 6"/>
          <p:cNvSpPr txBox="1"/>
          <p:nvPr/>
        </p:nvSpPr>
        <p:spPr>
          <a:xfrm>
            <a:off x="2745022" y="3950097"/>
            <a:ext cx="2402584" cy="584775"/>
          </a:xfrm>
          <a:prstGeom prst="rect">
            <a:avLst/>
          </a:prstGeom>
          <a:noFill/>
        </p:spPr>
        <p:txBody>
          <a:bodyPr wrap="square" rtlCol="0">
            <a:spAutoFit/>
          </a:bodyPr>
          <a:lstStyle/>
          <a:p>
            <a:pPr algn="ctr"/>
            <a:r>
              <a:rPr lang="zh-CN" altLang="en-US" sz="1600" dirty="0">
                <a:solidFill>
                  <a:schemeClr val="bg1"/>
                </a:solidFill>
              </a:rPr>
              <a:t>上官士勇</a:t>
            </a:r>
            <a:endParaRPr lang="en-US" altLang="zh-CN" sz="1600" dirty="0">
              <a:solidFill>
                <a:schemeClr val="bg1"/>
              </a:solidFill>
            </a:endParaRPr>
          </a:p>
          <a:p>
            <a:pPr algn="ctr"/>
            <a:r>
              <a:rPr lang="zh-CN" altLang="en-US" sz="1600" dirty="0">
                <a:solidFill>
                  <a:schemeClr val="bg1"/>
                </a:solidFill>
              </a:rPr>
              <a:t>山东理工大学研究生</a:t>
            </a:r>
          </a:p>
        </p:txBody>
      </p:sp>
      <p:pic>
        <p:nvPicPr>
          <p:cNvPr id="8" name="图片 7"/>
          <p:cNvPicPr>
            <a:picLocks noChangeAspect="1"/>
          </p:cNvPicPr>
          <p:nvPr/>
        </p:nvPicPr>
        <p:blipFill>
          <a:blip r:embed="rId4"/>
          <a:stretch>
            <a:fillRect/>
          </a:stretch>
        </p:blipFill>
        <p:spPr>
          <a:xfrm>
            <a:off x="7786739" y="2207665"/>
            <a:ext cx="1174446" cy="164551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1213" y="2181962"/>
            <a:ext cx="1221618" cy="1702206"/>
          </a:xfrm>
          <a:prstGeom prst="rect">
            <a:avLst/>
          </a:prstGeom>
        </p:spPr>
      </p:pic>
      <p:sp>
        <p:nvSpPr>
          <p:cNvPr id="10" name="文本框 9"/>
          <p:cNvSpPr txBox="1"/>
          <p:nvPr/>
        </p:nvSpPr>
        <p:spPr>
          <a:xfrm>
            <a:off x="9696034" y="3930591"/>
            <a:ext cx="1906893" cy="584775"/>
          </a:xfrm>
          <a:prstGeom prst="rect">
            <a:avLst/>
          </a:prstGeom>
          <a:noFill/>
        </p:spPr>
        <p:txBody>
          <a:bodyPr wrap="square" rtlCol="0">
            <a:spAutoFit/>
          </a:bodyPr>
          <a:lstStyle/>
          <a:p>
            <a:pPr algn="ctr"/>
            <a:r>
              <a:rPr lang="zh-CN" altLang="en-US" sz="1600" dirty="0">
                <a:solidFill>
                  <a:schemeClr val="bg1"/>
                </a:solidFill>
              </a:rPr>
              <a:t>邓昊天</a:t>
            </a:r>
            <a:endParaRPr lang="en-US" altLang="zh-CN" sz="1600" dirty="0">
              <a:solidFill>
                <a:schemeClr val="bg1"/>
              </a:solidFill>
            </a:endParaRPr>
          </a:p>
          <a:p>
            <a:pPr algn="ctr"/>
            <a:r>
              <a:rPr lang="zh-CN" altLang="en-US" sz="1600" dirty="0">
                <a:solidFill>
                  <a:schemeClr val="bg1"/>
                </a:solidFill>
              </a:rPr>
              <a:t>宁波大学研究生</a:t>
            </a:r>
          </a:p>
        </p:txBody>
      </p:sp>
      <p:pic>
        <p:nvPicPr>
          <p:cNvPr id="11" name="图片 10"/>
          <p:cNvPicPr>
            <a:picLocks noChangeAspect="1"/>
          </p:cNvPicPr>
          <p:nvPr/>
        </p:nvPicPr>
        <p:blipFill>
          <a:blip r:embed="rId6"/>
          <a:stretch>
            <a:fillRect/>
          </a:stretch>
        </p:blipFill>
        <p:spPr>
          <a:xfrm>
            <a:off x="10024406" y="2171688"/>
            <a:ext cx="1191605" cy="1681487"/>
          </a:xfrm>
          <a:prstGeom prst="rect">
            <a:avLst/>
          </a:prstGeom>
        </p:spPr>
      </p:pic>
      <p:sp>
        <p:nvSpPr>
          <p:cNvPr id="12" name="文本框 11"/>
          <p:cNvSpPr txBox="1"/>
          <p:nvPr/>
        </p:nvSpPr>
        <p:spPr>
          <a:xfrm>
            <a:off x="9828215" y="4588532"/>
            <a:ext cx="1664539" cy="954107"/>
          </a:xfrm>
          <a:prstGeom prst="rect">
            <a:avLst/>
          </a:prstGeom>
          <a:noFill/>
        </p:spPr>
        <p:txBody>
          <a:bodyPr wrap="square" rtlCol="0">
            <a:spAutoFit/>
          </a:bodyPr>
          <a:lstStyle/>
          <a:p>
            <a:r>
              <a:rPr lang="zh-CN" altLang="en-US" sz="1400" dirty="0">
                <a:solidFill>
                  <a:schemeClr val="bg1"/>
                </a:solidFill>
              </a:rPr>
              <a:t>研究方向：基于空间光调制器实现空间光整形的基本理论研究</a:t>
            </a:r>
          </a:p>
        </p:txBody>
      </p:sp>
      <p:sp>
        <p:nvSpPr>
          <p:cNvPr id="13" name="文本框 12"/>
          <p:cNvSpPr txBox="1"/>
          <p:nvPr/>
        </p:nvSpPr>
        <p:spPr>
          <a:xfrm>
            <a:off x="2958557" y="4552672"/>
            <a:ext cx="2033140" cy="307777"/>
          </a:xfrm>
          <a:prstGeom prst="rect">
            <a:avLst/>
          </a:prstGeom>
          <a:noFill/>
        </p:spPr>
        <p:txBody>
          <a:bodyPr wrap="square" rtlCol="0">
            <a:spAutoFit/>
          </a:bodyPr>
          <a:lstStyle/>
          <a:p>
            <a:pPr algn="ctr"/>
            <a:r>
              <a:rPr lang="zh-CN" altLang="en-US" sz="1400" dirty="0">
                <a:solidFill>
                  <a:schemeClr val="bg1"/>
                </a:solidFill>
              </a:rPr>
              <a:t>研究方向：</a:t>
            </a:r>
            <a:r>
              <a:rPr lang="en-US" altLang="zh-CN" sz="1400" dirty="0">
                <a:solidFill>
                  <a:schemeClr val="bg1"/>
                </a:solidFill>
              </a:rPr>
              <a:t>LIBS</a:t>
            </a:r>
            <a:endParaRPr lang="zh-CN" altLang="en-US" sz="1400" dirty="0">
              <a:solidFill>
                <a:schemeClr val="bg1"/>
              </a:solidFill>
            </a:endParaRPr>
          </a:p>
        </p:txBody>
      </p:sp>
      <p:sp>
        <p:nvSpPr>
          <p:cNvPr id="14" name="文本框 13"/>
          <p:cNvSpPr txBox="1"/>
          <p:nvPr/>
        </p:nvSpPr>
        <p:spPr>
          <a:xfrm>
            <a:off x="7614660" y="4581418"/>
            <a:ext cx="1616951" cy="738664"/>
          </a:xfrm>
          <a:prstGeom prst="rect">
            <a:avLst/>
          </a:prstGeom>
          <a:noFill/>
        </p:spPr>
        <p:txBody>
          <a:bodyPr wrap="square" rtlCol="0">
            <a:spAutoFit/>
          </a:bodyPr>
          <a:lstStyle/>
          <a:p>
            <a:r>
              <a:rPr lang="zh-CN" altLang="en-US" sz="1400" dirty="0">
                <a:solidFill>
                  <a:schemeClr val="bg1"/>
                </a:solidFill>
              </a:rPr>
              <a:t>研究方向：基于飞秒激光制备柔性透明电极</a:t>
            </a: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1784" y="2171688"/>
            <a:ext cx="1214736" cy="1702206"/>
          </a:xfrm>
          <a:prstGeom prst="rect">
            <a:avLst/>
          </a:prstGeom>
        </p:spPr>
      </p:pic>
      <p:sp>
        <p:nvSpPr>
          <p:cNvPr id="16" name="文本框 15"/>
          <p:cNvSpPr txBox="1"/>
          <p:nvPr/>
        </p:nvSpPr>
        <p:spPr>
          <a:xfrm>
            <a:off x="4987860" y="3962684"/>
            <a:ext cx="2402584" cy="584775"/>
          </a:xfrm>
          <a:prstGeom prst="rect">
            <a:avLst/>
          </a:prstGeom>
          <a:noFill/>
        </p:spPr>
        <p:txBody>
          <a:bodyPr wrap="square" rtlCol="0">
            <a:spAutoFit/>
          </a:bodyPr>
          <a:lstStyle/>
          <a:p>
            <a:pPr algn="ctr"/>
            <a:r>
              <a:rPr lang="zh-CN" altLang="en-US" sz="1600" dirty="0">
                <a:solidFill>
                  <a:schemeClr val="bg1"/>
                </a:solidFill>
              </a:rPr>
              <a:t>张建国</a:t>
            </a:r>
            <a:endParaRPr lang="en-US" altLang="zh-CN" sz="1600" dirty="0">
              <a:solidFill>
                <a:schemeClr val="bg1"/>
              </a:solidFill>
            </a:endParaRPr>
          </a:p>
          <a:p>
            <a:pPr algn="ctr"/>
            <a:r>
              <a:rPr lang="zh-CN" altLang="en-US" sz="1600" dirty="0">
                <a:solidFill>
                  <a:schemeClr val="bg1"/>
                </a:solidFill>
              </a:rPr>
              <a:t>山东理工大学研究生</a:t>
            </a:r>
          </a:p>
        </p:txBody>
      </p:sp>
      <p:sp>
        <p:nvSpPr>
          <p:cNvPr id="17" name="文本框 16"/>
          <p:cNvSpPr txBox="1"/>
          <p:nvPr/>
        </p:nvSpPr>
        <p:spPr>
          <a:xfrm>
            <a:off x="5424421" y="4588796"/>
            <a:ext cx="1647425" cy="738664"/>
          </a:xfrm>
          <a:prstGeom prst="rect">
            <a:avLst/>
          </a:prstGeom>
          <a:noFill/>
        </p:spPr>
        <p:txBody>
          <a:bodyPr wrap="square" rtlCol="0">
            <a:spAutoFit/>
          </a:bodyPr>
          <a:lstStyle/>
          <a:p>
            <a:r>
              <a:rPr lang="zh-CN" altLang="en-US" sz="1400" dirty="0">
                <a:solidFill>
                  <a:schemeClr val="bg1"/>
                </a:solidFill>
              </a:rPr>
              <a:t>研究方向：基于飞秒激光制备柔性透明电极</a:t>
            </a:r>
          </a:p>
        </p:txBody>
      </p:sp>
      <p:pic>
        <p:nvPicPr>
          <p:cNvPr id="4" name="图片 3"/>
          <p:cNvPicPr>
            <a:picLocks noChangeAspect="1"/>
          </p:cNvPicPr>
          <p:nvPr/>
        </p:nvPicPr>
        <p:blipFill>
          <a:blip r:embed="rId8"/>
          <a:stretch>
            <a:fillRect/>
          </a:stretch>
        </p:blipFill>
        <p:spPr>
          <a:xfrm>
            <a:off x="894080" y="2291715"/>
            <a:ext cx="1467485" cy="1602740"/>
          </a:xfrm>
          <a:prstGeom prst="rect">
            <a:avLst/>
          </a:prstGeom>
        </p:spPr>
      </p:pic>
      <p:sp>
        <p:nvSpPr>
          <p:cNvPr id="6" name="文本框 5"/>
          <p:cNvSpPr txBox="1"/>
          <p:nvPr/>
        </p:nvSpPr>
        <p:spPr>
          <a:xfrm>
            <a:off x="756024" y="4554248"/>
            <a:ext cx="1644299" cy="954107"/>
          </a:xfrm>
          <a:prstGeom prst="rect">
            <a:avLst/>
          </a:prstGeom>
          <a:noFill/>
        </p:spPr>
        <p:txBody>
          <a:bodyPr wrap="square" rtlCol="0">
            <a:spAutoFit/>
          </a:bodyPr>
          <a:lstStyle/>
          <a:p>
            <a:r>
              <a:rPr lang="zh-CN" altLang="en-US" sz="1400" dirty="0">
                <a:solidFill>
                  <a:schemeClr val="bg1"/>
                </a:solidFill>
              </a:rPr>
              <a:t>研究方向：激光微纳加工、激光在非金属表面诱导微纳结构</a:t>
            </a:r>
          </a:p>
        </p:txBody>
      </p:sp>
      <p:sp>
        <p:nvSpPr>
          <p:cNvPr id="18" name="文本框 17"/>
          <p:cNvSpPr txBox="1"/>
          <p:nvPr/>
        </p:nvSpPr>
        <p:spPr>
          <a:xfrm>
            <a:off x="2958465" y="996950"/>
            <a:ext cx="6913880" cy="460375"/>
          </a:xfrm>
          <a:prstGeom prst="rect">
            <a:avLst/>
          </a:prstGeom>
          <a:noFill/>
        </p:spPr>
        <p:txBody>
          <a:bodyPr wrap="square" rtlCol="0">
            <a:spAutoFit/>
          </a:bodyPr>
          <a:lstStyle/>
          <a:p>
            <a:r>
              <a:rPr lang="zh-CN" altLang="en-US" sz="2400" dirty="0">
                <a:solidFill>
                  <a:srgbClr val="FFC000"/>
                </a:solidFill>
                <a:latin typeface="微软雅黑" panose="020B0503020204020204" pitchFamily="34" charset="-122"/>
                <a:ea typeface="微软雅黑" panose="020B0503020204020204" pitchFamily="34" charset="-122"/>
              </a:rPr>
              <a:t>硕博</a:t>
            </a:r>
            <a:r>
              <a:rPr lang="zh-CN" altLang="en-US" sz="2400" dirty="0">
                <a:solidFill>
                  <a:schemeClr val="bg1"/>
                </a:solidFill>
                <a:latin typeface="微软雅黑" panose="020B0503020204020204" pitchFamily="34" charset="-122"/>
                <a:ea typeface="微软雅黑" panose="020B0503020204020204" pitchFamily="34" charset="-122"/>
              </a:rPr>
              <a:t>团队，方向交互，提供学术支支持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3440"/>
          </a:xfrm>
          <a:prstGeom prst="rect">
            <a:avLst/>
          </a:prstGeom>
        </p:spPr>
      </p:pic>
      <p:sp>
        <p:nvSpPr>
          <p:cNvPr id="4" name="文本框 3"/>
          <p:cNvSpPr txBox="1"/>
          <p:nvPr/>
        </p:nvSpPr>
        <p:spPr>
          <a:xfrm>
            <a:off x="1876583" y="1872208"/>
            <a:ext cx="6472720" cy="737235"/>
          </a:xfrm>
          <a:prstGeom prst="rect">
            <a:avLst/>
          </a:prstGeom>
          <a:noFill/>
        </p:spPr>
        <p:txBody>
          <a:bodyPr wrap="square" rtlCol="0">
            <a:spAutoFit/>
          </a:bodyPr>
          <a:lstStyle/>
          <a:p>
            <a:r>
              <a:rPr lang="zh-CN" altLang="en-US" dirty="0">
                <a:solidFill>
                  <a:schemeClr val="bg1"/>
                </a:solidFill>
              </a:rPr>
              <a:t>以</a:t>
            </a:r>
            <a:r>
              <a:rPr lang="zh-CN" altLang="en-US" sz="2400" b="1" dirty="0">
                <a:solidFill>
                  <a:srgbClr val="FFC000"/>
                </a:solidFill>
                <a:latin typeface="微软雅黑" panose="020B0503020204020204" pitchFamily="34" charset="-122"/>
                <a:ea typeface="微软雅黑" panose="020B0503020204020204" pitchFamily="34" charset="-122"/>
              </a:rPr>
              <a:t>飞秒激光</a:t>
            </a:r>
            <a:r>
              <a:rPr lang="zh-CN" altLang="en-US" dirty="0">
                <a:solidFill>
                  <a:schemeClr val="bg1"/>
                </a:solidFill>
              </a:rPr>
              <a:t>制备</a:t>
            </a:r>
            <a:r>
              <a:rPr lang="zh-CN" altLang="en-US" sz="2000" b="1" u="sng" dirty="0">
                <a:solidFill>
                  <a:srgbClr val="FFC000"/>
                </a:solidFill>
              </a:rPr>
              <a:t>超精细柔性可拉伸透明金属电极</a:t>
            </a:r>
            <a:r>
              <a:rPr lang="zh-CN" altLang="en-US" dirty="0">
                <a:solidFill>
                  <a:schemeClr val="bg1"/>
                </a:solidFill>
              </a:rPr>
              <a:t>出发</a:t>
            </a:r>
            <a:endParaRPr lang="en-US" altLang="zh-CN" dirty="0">
              <a:solidFill>
                <a:schemeClr val="bg1"/>
              </a:solidFill>
            </a:endParaRPr>
          </a:p>
          <a:p>
            <a:endParaRPr lang="en-US" altLang="zh-CN" dirty="0">
              <a:solidFill>
                <a:schemeClr val="bg1"/>
              </a:solidFill>
            </a:endParaRPr>
          </a:p>
        </p:txBody>
      </p:sp>
      <p:sp>
        <p:nvSpPr>
          <p:cNvPr id="5" name="文本框 4"/>
          <p:cNvSpPr txBox="1"/>
          <p:nvPr/>
        </p:nvSpPr>
        <p:spPr>
          <a:xfrm>
            <a:off x="3217361" y="2869649"/>
            <a:ext cx="2830532" cy="369332"/>
          </a:xfrm>
          <a:prstGeom prst="rect">
            <a:avLst/>
          </a:prstGeom>
          <a:noFill/>
        </p:spPr>
        <p:txBody>
          <a:bodyPr wrap="square" rtlCol="0">
            <a:spAutoFit/>
          </a:bodyPr>
          <a:lstStyle/>
          <a:p>
            <a:r>
              <a:rPr lang="zh-CN" altLang="en-US" dirty="0">
                <a:solidFill>
                  <a:schemeClr val="bg1"/>
                </a:solidFill>
              </a:rPr>
              <a:t>深化加工可穿戴智能设备</a:t>
            </a:r>
          </a:p>
        </p:txBody>
      </p:sp>
      <p:sp>
        <p:nvSpPr>
          <p:cNvPr id="6" name="文本框 5"/>
          <p:cNvSpPr txBox="1"/>
          <p:nvPr/>
        </p:nvSpPr>
        <p:spPr>
          <a:xfrm>
            <a:off x="2367174" y="3690910"/>
            <a:ext cx="4769778" cy="400110"/>
          </a:xfrm>
          <a:prstGeom prst="rect">
            <a:avLst/>
          </a:prstGeom>
          <a:noFill/>
        </p:spPr>
        <p:txBody>
          <a:bodyPr wrap="square" rtlCol="0">
            <a:spAutoFit/>
          </a:bodyPr>
          <a:lstStyle/>
          <a:p>
            <a:r>
              <a:rPr lang="zh-CN" altLang="en-US" dirty="0">
                <a:solidFill>
                  <a:schemeClr val="bg1"/>
                </a:solidFill>
              </a:rPr>
              <a:t>扩展到</a:t>
            </a:r>
            <a:r>
              <a:rPr lang="zh-CN" altLang="en-US" sz="2000" b="1" dirty="0">
                <a:solidFill>
                  <a:srgbClr val="00B050"/>
                </a:solidFill>
              </a:rPr>
              <a:t>生物医疗</a:t>
            </a:r>
            <a:r>
              <a:rPr lang="zh-CN" altLang="en-US" dirty="0">
                <a:solidFill>
                  <a:schemeClr val="bg1"/>
                </a:solidFill>
              </a:rPr>
              <a:t>、</a:t>
            </a:r>
            <a:r>
              <a:rPr lang="zh-CN" altLang="en-US" sz="2000" b="1" dirty="0">
                <a:solidFill>
                  <a:srgbClr val="00B050"/>
                </a:solidFill>
              </a:rPr>
              <a:t>电子信息</a:t>
            </a:r>
            <a:r>
              <a:rPr lang="zh-CN" altLang="en-US" dirty="0">
                <a:solidFill>
                  <a:schemeClr val="bg1"/>
                </a:solidFill>
              </a:rPr>
              <a:t>、</a:t>
            </a:r>
            <a:r>
              <a:rPr lang="zh-CN" altLang="en-US" sz="2000" b="1" dirty="0">
                <a:solidFill>
                  <a:srgbClr val="00B050"/>
                </a:solidFill>
              </a:rPr>
              <a:t>智能微装备</a:t>
            </a:r>
          </a:p>
        </p:txBody>
      </p:sp>
      <p:sp>
        <p:nvSpPr>
          <p:cNvPr id="7" name="文本框 6"/>
          <p:cNvSpPr txBox="1"/>
          <p:nvPr/>
        </p:nvSpPr>
        <p:spPr>
          <a:xfrm>
            <a:off x="2880884" y="4709393"/>
            <a:ext cx="3958119"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达到世界一流的行列！</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alpha val="94000"/>
          </a:schemeClr>
        </a:solidFill>
        <a:effectLst/>
      </p:bgPr>
    </p:bg>
    <p:spTree>
      <p:nvGrpSpPr>
        <p:cNvPr id="1" name=""/>
        <p:cNvGrpSpPr/>
        <p:nvPr/>
      </p:nvGrpSpPr>
      <p:grpSpPr>
        <a:xfrm>
          <a:off x="0" y="0"/>
          <a:ext cx="0" cy="0"/>
          <a:chOff x="0" y="0"/>
          <a:chExt cx="0" cy="0"/>
        </a:xfrm>
      </p:grpSpPr>
      <p:sp>
        <p:nvSpPr>
          <p:cNvPr id="2" name="文本框 1"/>
          <p:cNvSpPr txBox="1"/>
          <p:nvPr/>
        </p:nvSpPr>
        <p:spPr>
          <a:xfrm>
            <a:off x="4017196" y="3020601"/>
            <a:ext cx="6148780" cy="1200329"/>
          </a:xfrm>
          <a:prstGeom prst="rect">
            <a:avLst/>
          </a:prstGeom>
          <a:noFill/>
        </p:spPr>
        <p:txBody>
          <a:bodyPr wrap="square" rtlCol="0">
            <a:spAutoFit/>
          </a:bodyPr>
          <a:lstStyle/>
          <a:p>
            <a:r>
              <a:rPr lang="zh-CN" altLang="en-US" sz="7200" b="1" dirty="0">
                <a:solidFill>
                  <a:schemeClr val="bg1"/>
                </a:solidFill>
                <a:latin typeface="微软雅黑" panose="020B0503020204020204" pitchFamily="34" charset="-122"/>
                <a:ea typeface="微软雅黑" panose="020B0503020204020204" pitchFamily="34" charset="-122"/>
              </a:rPr>
              <a:t>谢谢观看！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85"/>
            <a:ext cx="12192000" cy="6858000"/>
          </a:xfrm>
          <a:prstGeom prst="rect">
            <a:avLst/>
          </a:prstGeom>
        </p:spPr>
      </p:pic>
      <p:sp>
        <p:nvSpPr>
          <p:cNvPr id="5" name="矩形 4"/>
          <p:cNvSpPr/>
          <p:nvPr/>
        </p:nvSpPr>
        <p:spPr>
          <a:xfrm>
            <a:off x="0" y="12885"/>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bodyPr>
          <a:lstStyle/>
          <a:p>
            <a:pPr algn="ctr" defTabSz="609600">
              <a:defRPr/>
            </a:pPr>
            <a:endParaRPr kumimoji="1" lang="zh-CN" altLang="en-US" sz="2400">
              <a:solidFill>
                <a:schemeClr val="accent1"/>
              </a:solidFill>
              <a:effectLst>
                <a:outerShdw blurRad="38100" dist="25400" dir="5400000" algn="ctr" rotWithShape="0">
                  <a:srgbClr val="6E747A">
                    <a:alpha val="43000"/>
                  </a:srgbClr>
                </a:outerShdw>
              </a:effectLst>
            </a:endParaRPr>
          </a:p>
        </p:txBody>
      </p:sp>
      <p:sp>
        <p:nvSpPr>
          <p:cNvPr id="6" name="文本框 5"/>
          <p:cNvSpPr txBox="1"/>
          <p:nvPr/>
        </p:nvSpPr>
        <p:spPr>
          <a:xfrm>
            <a:off x="5800436" y="1236017"/>
            <a:ext cx="5702157" cy="1383665"/>
          </a:xfrm>
          <a:prstGeom prst="rect">
            <a:avLst/>
          </a:prstGeom>
          <a:noFill/>
        </p:spPr>
        <p:txBody>
          <a:bodyPr wrap="square" rtlCol="0">
            <a:spAutoFit/>
          </a:bodyPr>
          <a:lstStyle/>
          <a:p>
            <a:pPr algn="ctr"/>
            <a:r>
              <a:rPr lang="zh-CN" altLang="en-US" sz="2800" dirty="0">
                <a:solidFill>
                  <a:srgbClr val="00B050"/>
                </a:solidFill>
                <a:latin typeface="楷体" panose="02010609060101010101" pitchFamily="49" charset="-122"/>
                <a:ea typeface="楷体" panose="02010609060101010101" pitchFamily="49" charset="-122"/>
              </a:rPr>
              <a:t>生物科技</a:t>
            </a:r>
            <a:r>
              <a:rPr lang="zh-CN" altLang="en-US" sz="2400" dirty="0">
                <a:solidFill>
                  <a:schemeClr val="bg1"/>
                </a:solidFill>
                <a:latin typeface="楷体" panose="02010609060101010101" pitchFamily="49" charset="-122"/>
                <a:ea typeface="楷体" panose="02010609060101010101" pitchFamily="49" charset="-122"/>
              </a:rPr>
              <a:t>、</a:t>
            </a:r>
            <a:r>
              <a:rPr lang="zh-CN" altLang="en-US" sz="2800" dirty="0">
                <a:solidFill>
                  <a:srgbClr val="00B0F0"/>
                </a:solidFill>
                <a:latin typeface="楷体" panose="02010609060101010101" pitchFamily="49" charset="-122"/>
                <a:ea typeface="楷体" panose="02010609060101010101" pitchFamily="49" charset="-122"/>
              </a:rPr>
              <a:t>信息技术</a:t>
            </a:r>
            <a:r>
              <a:rPr lang="zh-CN" altLang="en-US" sz="2400" dirty="0">
                <a:solidFill>
                  <a:schemeClr val="bg1"/>
                </a:solidFill>
                <a:latin typeface="楷体" panose="02010609060101010101" pitchFamily="49" charset="-122"/>
                <a:ea typeface="楷体" panose="02010609060101010101" pitchFamily="49" charset="-122"/>
              </a:rPr>
              <a:t>及</a:t>
            </a:r>
            <a:r>
              <a:rPr lang="zh-CN" altLang="en-US" sz="2800" dirty="0">
                <a:solidFill>
                  <a:srgbClr val="FFC000"/>
                </a:solidFill>
                <a:latin typeface="楷体" panose="02010609060101010101" pitchFamily="49" charset="-122"/>
                <a:ea typeface="楷体" panose="02010609060101010101" pitchFamily="49" charset="-122"/>
              </a:rPr>
              <a:t>微纳加工</a:t>
            </a:r>
            <a:r>
              <a:rPr lang="zh-CN" altLang="en-US" sz="2400" dirty="0">
                <a:solidFill>
                  <a:schemeClr val="bg1"/>
                </a:solidFill>
                <a:latin typeface="楷体" panose="02010609060101010101" pitchFamily="49" charset="-122"/>
                <a:ea typeface="楷体" panose="02010609060101010101" pitchFamily="49" charset="-122"/>
              </a:rPr>
              <a:t>发展</a:t>
            </a:r>
            <a:endParaRPr lang="en-US" altLang="zh-CN" sz="2400" dirty="0">
              <a:solidFill>
                <a:schemeClr val="bg1"/>
              </a:solidFill>
              <a:latin typeface="楷体" panose="02010609060101010101" pitchFamily="49" charset="-122"/>
              <a:ea typeface="楷体" panose="02010609060101010101" pitchFamily="49" charset="-122"/>
            </a:endParaRPr>
          </a:p>
          <a:p>
            <a:pPr algn="ctr"/>
            <a:r>
              <a:rPr lang="zh-CN" altLang="en-US" sz="2400" dirty="0">
                <a:solidFill>
                  <a:schemeClr val="bg1"/>
                </a:solidFill>
                <a:latin typeface="楷体" panose="02010609060101010101" pitchFamily="49" charset="-122"/>
                <a:ea typeface="楷体" panose="02010609060101010101" pitchFamily="49" charset="-122"/>
              </a:rPr>
              <a:t>推动面向人体</a:t>
            </a:r>
            <a:r>
              <a:rPr lang="zh-CN" altLang="en-US" sz="2800" dirty="0">
                <a:solidFill>
                  <a:srgbClr val="FFC000"/>
                </a:solidFill>
                <a:latin typeface="楷体" panose="02010609060101010101" pitchFamily="49" charset="-122"/>
                <a:ea typeface="楷体" panose="02010609060101010101" pitchFamily="49" charset="-122"/>
              </a:rPr>
              <a:t>可穿戴设备</a:t>
            </a:r>
            <a:r>
              <a:rPr lang="zh-CN" altLang="en-US" sz="2400" dirty="0">
                <a:solidFill>
                  <a:schemeClr val="bg1"/>
                </a:solidFill>
                <a:latin typeface="楷体" panose="02010609060101010101" pitchFamily="49" charset="-122"/>
                <a:ea typeface="楷体" panose="02010609060101010101" pitchFamily="49" charset="-122"/>
              </a:rPr>
              <a:t>的</a:t>
            </a:r>
          </a:p>
          <a:p>
            <a:pPr algn="ctr"/>
            <a:r>
              <a:rPr lang="zh-CN" altLang="en-US" sz="2800" u="sng" dirty="0">
                <a:solidFill>
                  <a:srgbClr val="FFC000"/>
                </a:solidFill>
                <a:latin typeface="楷体" panose="02010609060101010101" pitchFamily="49" charset="-122"/>
                <a:ea typeface="楷体" panose="02010609060101010101" pitchFamily="49" charset="-122"/>
              </a:rPr>
              <a:t>柔性化、微型化</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069" y="493839"/>
            <a:ext cx="3837948" cy="2559882"/>
          </a:xfrm>
          <a:prstGeom prst="ellipse">
            <a:avLst/>
          </a:prstGeom>
          <a:ln>
            <a:noFill/>
          </a:ln>
          <a:effectLst>
            <a:softEdge rad="112500"/>
          </a:effec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709" y="3859881"/>
            <a:ext cx="3626724" cy="2166188"/>
          </a:xfrm>
          <a:prstGeom prst="rect">
            <a:avLst/>
          </a:prstGeom>
          <a:ln>
            <a:noFill/>
          </a:ln>
          <a:effectLst>
            <a:softEdge rad="112500"/>
          </a:effectLst>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8268" y="3336533"/>
            <a:ext cx="4190523" cy="2262883"/>
          </a:xfrm>
          <a:prstGeom prst="rect">
            <a:avLst/>
          </a:prstGeom>
          <a:ln w="127000" cap="rnd">
            <a:noFill/>
          </a:ln>
          <a:effectLst>
            <a:glow rad="139700">
              <a:schemeClr val="accent1">
                <a:satMod val="175000"/>
                <a:alpha val="40000"/>
              </a:schemeClr>
            </a:glow>
            <a:softEdge rad="635000"/>
          </a:effectLst>
          <a:scene3d>
            <a:camera prst="orthographicFront"/>
            <a:lightRig rig="twoPt" dir="t">
              <a:rot lat="0" lon="0" rev="7800000"/>
            </a:lightRig>
          </a:scene3d>
          <a:sp3d contourW="6350">
            <a:bevelT w="50800" h="16510"/>
            <a:contourClr>
              <a:srgbClr val="C0C0C0"/>
            </a:contourClr>
          </a:sp3d>
        </p:spPr>
      </p:pic>
      <p:sp>
        <p:nvSpPr>
          <p:cNvPr id="11" name="Chevron 28"/>
          <p:cNvSpPr/>
          <p:nvPr/>
        </p:nvSpPr>
        <p:spPr>
          <a:xfrm rot="13187511" flipH="1">
            <a:off x="3047016" y="3267470"/>
            <a:ext cx="1110791" cy="322673"/>
          </a:xfrm>
          <a:prstGeom prst="chevron">
            <a:avLst/>
          </a:prstGeom>
          <a:gradFill>
            <a:gsLst>
              <a:gs pos="0">
                <a:srgbClr val="FE4444"/>
              </a:gs>
              <a:gs pos="100000">
                <a:srgbClr val="832B2B"/>
              </a:gs>
            </a:gsLst>
            <a:lin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80000"/>
                </a:schemeClr>
              </a:solidFill>
            </a:endParaRPr>
          </a:p>
        </p:txBody>
      </p:sp>
      <p:sp>
        <p:nvSpPr>
          <p:cNvPr id="12" name="Chevron 28"/>
          <p:cNvSpPr/>
          <p:nvPr/>
        </p:nvSpPr>
        <p:spPr>
          <a:xfrm rot="10076037" flipH="1">
            <a:off x="6263949" y="4518800"/>
            <a:ext cx="890006" cy="347547"/>
          </a:xfrm>
          <a:prstGeom prst="chevron">
            <a:avLst/>
          </a:prstGeom>
          <a:gradFill>
            <a:gsLst>
              <a:gs pos="0">
                <a:srgbClr val="FE4444"/>
              </a:gs>
              <a:gs pos="100000">
                <a:srgbClr val="832B2B"/>
              </a:gs>
            </a:gsLst>
            <a:lin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80000"/>
                </a:schemeClr>
              </a:solidFill>
            </a:endParaRPr>
          </a:p>
        </p:txBody>
      </p:sp>
      <p:sp>
        <p:nvSpPr>
          <p:cNvPr id="2" name="文本框 1"/>
          <p:cNvSpPr txBox="1"/>
          <p:nvPr/>
        </p:nvSpPr>
        <p:spPr>
          <a:xfrm>
            <a:off x="6538595" y="562610"/>
            <a:ext cx="5080000" cy="521970"/>
          </a:xfrm>
          <a:prstGeom prst="rect">
            <a:avLst/>
          </a:prstGeom>
          <a:noFill/>
        </p:spPr>
        <p:txBody>
          <a:bodyPr wrap="square" rtlCol="0">
            <a:spAutoFit/>
          </a:bodyPr>
          <a:lstStyle/>
          <a:p>
            <a:r>
              <a:rPr lang="zh-CN" altLang="en-US" sz="28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楷体" panose="02010609060101010101" pitchFamily="49" charset="-122"/>
                <a:ea typeface="楷体" panose="02010609060101010101" pitchFamily="49" charset="-122"/>
              </a:rPr>
              <a:t>十四五</a:t>
            </a:r>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楷体" panose="02010609060101010101" pitchFamily="49" charset="-122"/>
                <a:ea typeface="楷体" panose="02010609060101010101" pitchFamily="49" charset="-122"/>
                <a:cs typeface="楷体" panose="02010609060101010101" pitchFamily="49" charset="-122"/>
              </a:rPr>
              <a:t>“面向</a:t>
            </a:r>
            <a:r>
              <a:rPr lang="zh-CN" altLang="en-US" b="1" dirty="0">
                <a:solidFill>
                  <a:srgbClr val="00B050"/>
                </a:solidFill>
                <a:latin typeface="楷体" panose="02010609060101010101" pitchFamily="49" charset="-122"/>
                <a:ea typeface="楷体" panose="02010609060101010101" pitchFamily="49" charset="-122"/>
                <a:cs typeface="楷体" panose="02010609060101010101" pitchFamily="49" charset="-122"/>
              </a:rPr>
              <a:t>人民生命健康</a:t>
            </a:r>
            <a:r>
              <a:rPr lang="zh-CN" altLang="en-US" dirty="0">
                <a:solidFill>
                  <a:schemeClr val="bg1"/>
                </a:solidFill>
                <a:latin typeface="楷体" panose="02010609060101010101" pitchFamily="49" charset="-122"/>
                <a:ea typeface="楷体" panose="02010609060101010101" pitchFamily="49" charset="-122"/>
                <a:cs typeface="楷体" panose="02010609060101010101" pitchFamily="49" charset="-122"/>
              </a:rPr>
              <a:t>”的主战场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p:cNvSpPr/>
          <p:nvPr/>
        </p:nvSpPr>
        <p:spPr>
          <a:xfrm>
            <a:off x="42" y="-236"/>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graphicFrame>
        <p:nvGraphicFramePr>
          <p:cNvPr id="8" name="图表 7"/>
          <p:cNvGraphicFramePr/>
          <p:nvPr/>
        </p:nvGraphicFramePr>
        <p:xfrm>
          <a:off x="5323579" y="755932"/>
          <a:ext cx="6454454" cy="4461554"/>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10"/>
          <p:cNvSpPr txBox="1"/>
          <p:nvPr/>
        </p:nvSpPr>
        <p:spPr>
          <a:xfrm>
            <a:off x="5972205" y="4051323"/>
            <a:ext cx="750014" cy="276999"/>
          </a:xfrm>
          <a:prstGeom prst="rect">
            <a:avLst/>
          </a:prstGeom>
          <a:noFill/>
        </p:spPr>
        <p:txBody>
          <a:bodyPr wrap="square" rtlCol="0">
            <a:spAutoFit/>
          </a:bodyPr>
          <a:lstStyle/>
          <a:p>
            <a:r>
              <a:rPr lang="en-US" altLang="zh-CN" sz="1200" dirty="0">
                <a:solidFill>
                  <a:schemeClr val="bg1"/>
                </a:solidFill>
              </a:rPr>
              <a:t>64.5</a:t>
            </a:r>
            <a:endParaRPr lang="zh-CN" altLang="en-US" sz="1200" dirty="0">
              <a:solidFill>
                <a:schemeClr val="bg1"/>
              </a:solidFill>
            </a:endParaRPr>
          </a:p>
        </p:txBody>
      </p:sp>
      <p:sp>
        <p:nvSpPr>
          <p:cNvPr id="12" name="文本框 11"/>
          <p:cNvSpPr txBox="1"/>
          <p:nvPr/>
        </p:nvSpPr>
        <p:spPr>
          <a:xfrm>
            <a:off x="6911147" y="3912823"/>
            <a:ext cx="750014" cy="276999"/>
          </a:xfrm>
          <a:prstGeom prst="rect">
            <a:avLst/>
          </a:prstGeom>
          <a:noFill/>
        </p:spPr>
        <p:txBody>
          <a:bodyPr wrap="square" rtlCol="0">
            <a:spAutoFit/>
          </a:bodyPr>
          <a:lstStyle/>
          <a:p>
            <a:r>
              <a:rPr lang="en-US" altLang="zh-CN" sz="1200" dirty="0">
                <a:solidFill>
                  <a:schemeClr val="bg1"/>
                </a:solidFill>
              </a:rPr>
              <a:t>102.4</a:t>
            </a:r>
            <a:endParaRPr lang="zh-CN" altLang="en-US" sz="1200" dirty="0">
              <a:solidFill>
                <a:schemeClr val="bg1"/>
              </a:solidFill>
            </a:endParaRPr>
          </a:p>
        </p:txBody>
      </p:sp>
      <p:sp>
        <p:nvSpPr>
          <p:cNvPr id="13" name="文本框 12"/>
          <p:cNvSpPr txBox="1"/>
          <p:nvPr/>
        </p:nvSpPr>
        <p:spPr>
          <a:xfrm>
            <a:off x="7908305" y="3678885"/>
            <a:ext cx="750014" cy="276999"/>
          </a:xfrm>
          <a:prstGeom prst="rect">
            <a:avLst/>
          </a:prstGeom>
          <a:noFill/>
        </p:spPr>
        <p:txBody>
          <a:bodyPr wrap="square" rtlCol="0">
            <a:spAutoFit/>
          </a:bodyPr>
          <a:lstStyle/>
          <a:p>
            <a:r>
              <a:rPr lang="en-US" altLang="zh-CN" sz="1200" dirty="0">
                <a:solidFill>
                  <a:schemeClr val="bg1"/>
                </a:solidFill>
              </a:rPr>
              <a:t>147.9</a:t>
            </a:r>
            <a:endParaRPr lang="zh-CN" altLang="en-US" sz="1200" dirty="0">
              <a:solidFill>
                <a:schemeClr val="bg1"/>
              </a:solidFill>
            </a:endParaRPr>
          </a:p>
        </p:txBody>
      </p:sp>
      <p:sp>
        <p:nvSpPr>
          <p:cNvPr id="14" name="文本框 13"/>
          <p:cNvSpPr txBox="1"/>
          <p:nvPr/>
        </p:nvSpPr>
        <p:spPr>
          <a:xfrm>
            <a:off x="8926595" y="3392628"/>
            <a:ext cx="750014" cy="276999"/>
          </a:xfrm>
          <a:prstGeom prst="rect">
            <a:avLst/>
          </a:prstGeom>
          <a:noFill/>
        </p:spPr>
        <p:txBody>
          <a:bodyPr wrap="square" rtlCol="0">
            <a:spAutoFit/>
          </a:bodyPr>
          <a:lstStyle/>
          <a:p>
            <a:r>
              <a:rPr lang="en-US" altLang="zh-CN" sz="1200" dirty="0">
                <a:solidFill>
                  <a:schemeClr val="bg1"/>
                </a:solidFill>
              </a:rPr>
              <a:t>212.6</a:t>
            </a:r>
            <a:endParaRPr lang="zh-CN" altLang="en-US" sz="1200" dirty="0">
              <a:solidFill>
                <a:schemeClr val="bg1"/>
              </a:solidFill>
            </a:endParaRPr>
          </a:p>
        </p:txBody>
      </p:sp>
      <p:sp>
        <p:nvSpPr>
          <p:cNvPr id="15" name="文本框 14"/>
          <p:cNvSpPr txBox="1"/>
          <p:nvPr/>
        </p:nvSpPr>
        <p:spPr>
          <a:xfrm>
            <a:off x="9922627" y="3023639"/>
            <a:ext cx="750014" cy="276999"/>
          </a:xfrm>
          <a:prstGeom prst="rect">
            <a:avLst/>
          </a:prstGeom>
          <a:noFill/>
        </p:spPr>
        <p:txBody>
          <a:bodyPr wrap="square" rtlCol="0">
            <a:spAutoFit/>
          </a:bodyPr>
          <a:lstStyle/>
          <a:p>
            <a:r>
              <a:rPr lang="en-US" altLang="zh-CN" sz="1200" dirty="0">
                <a:solidFill>
                  <a:schemeClr val="bg1"/>
                </a:solidFill>
              </a:rPr>
              <a:t>304.1</a:t>
            </a:r>
            <a:endParaRPr lang="zh-CN" altLang="en-US" sz="1200" dirty="0">
              <a:solidFill>
                <a:schemeClr val="bg1"/>
              </a:solidFill>
            </a:endParaRPr>
          </a:p>
        </p:txBody>
      </p:sp>
      <p:sp>
        <p:nvSpPr>
          <p:cNvPr id="16" name="文本框 15"/>
          <p:cNvSpPr txBox="1"/>
          <p:nvPr/>
        </p:nvSpPr>
        <p:spPr>
          <a:xfrm>
            <a:off x="10885805" y="1322705"/>
            <a:ext cx="758190" cy="337185"/>
          </a:xfrm>
          <a:prstGeom prst="rect">
            <a:avLst/>
          </a:prstGeom>
          <a:noFill/>
        </p:spPr>
        <p:txBody>
          <a:bodyPr wrap="square" rtlCol="0">
            <a:spAutoFit/>
          </a:bodyPr>
          <a:lstStyle/>
          <a:p>
            <a:r>
              <a:rPr lang="en-US" altLang="zh-CN" sz="1600" dirty="0">
                <a:solidFill>
                  <a:schemeClr val="accent4">
                    <a:lumMod val="60000"/>
                    <a:lumOff val="40000"/>
                  </a:schemeClr>
                </a:solidFill>
              </a:rPr>
              <a:t>698.5</a:t>
            </a:r>
          </a:p>
        </p:txBody>
      </p:sp>
      <p:sp>
        <p:nvSpPr>
          <p:cNvPr id="17" name="文本框 16"/>
          <p:cNvSpPr txBox="1"/>
          <p:nvPr/>
        </p:nvSpPr>
        <p:spPr>
          <a:xfrm>
            <a:off x="5842635" y="1462101"/>
            <a:ext cx="1335641" cy="307777"/>
          </a:xfrm>
          <a:prstGeom prst="rect">
            <a:avLst/>
          </a:prstGeom>
          <a:noFill/>
        </p:spPr>
        <p:txBody>
          <a:bodyPr wrap="square" rtlCol="0">
            <a:spAutoFit/>
          </a:bodyPr>
          <a:lstStyle/>
          <a:p>
            <a:r>
              <a:rPr lang="zh-CN" altLang="en-US" sz="1400" dirty="0">
                <a:solidFill>
                  <a:schemeClr val="bg1"/>
                </a:solidFill>
              </a:rPr>
              <a:t>单位（亿）</a:t>
            </a:r>
          </a:p>
        </p:txBody>
      </p:sp>
      <p:sp>
        <p:nvSpPr>
          <p:cNvPr id="18" name="文本框 17"/>
          <p:cNvSpPr txBox="1"/>
          <p:nvPr/>
        </p:nvSpPr>
        <p:spPr>
          <a:xfrm>
            <a:off x="689976" y="3786983"/>
            <a:ext cx="4633645" cy="1430020"/>
          </a:xfrm>
          <a:prstGeom prst="rect">
            <a:avLst/>
          </a:prstGeom>
          <a:noFill/>
        </p:spPr>
        <p:txBody>
          <a:bodyPr wrap="square" rtlCol="0">
            <a:spAutoFit/>
          </a:bodyPr>
          <a:lstStyle/>
          <a:p>
            <a:pPr algn="ctr"/>
            <a:r>
              <a:rPr lang="zh-CN" altLang="en-US" sz="2400" b="1" dirty="0">
                <a:solidFill>
                  <a:srgbClr val="FFC000"/>
                </a:solidFill>
                <a:latin typeface="楷体" panose="02010609060101010101" pitchFamily="49" charset="-122"/>
                <a:ea typeface="楷体" panose="02010609060101010101" pitchFamily="49" charset="-122"/>
              </a:rPr>
              <a:t>预测</a:t>
            </a:r>
            <a:endParaRPr lang="en-US" altLang="zh-CN" sz="2400" b="1" dirty="0">
              <a:solidFill>
                <a:srgbClr val="FFC000"/>
              </a:solidFill>
              <a:latin typeface="楷体" panose="02010609060101010101" pitchFamily="49" charset="-122"/>
              <a:ea typeface="楷体" panose="02010609060101010101" pitchFamily="49" charset="-122"/>
            </a:endParaRPr>
          </a:p>
          <a:p>
            <a:pPr algn="ctr">
              <a:lnSpc>
                <a:spcPts val="1800"/>
              </a:lnSpc>
            </a:pPr>
            <a:endParaRPr lang="en-US" altLang="zh-CN" sz="2400" b="1" dirty="0">
              <a:solidFill>
                <a:srgbClr val="FFC000"/>
              </a:solidFill>
            </a:endParaRPr>
          </a:p>
          <a:p>
            <a:pPr algn="l">
              <a:buClrTx/>
              <a:buSzTx/>
              <a:buFontTx/>
            </a:pP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在未来五年可穿戴设备相关市场将会达到</a:t>
            </a:r>
            <a:r>
              <a:rPr lang="zh-CN" altLang="en-US" sz="2400" b="1" u="sng" dirty="0">
                <a:solidFill>
                  <a:srgbClr val="FFC000"/>
                </a:solidFill>
                <a:latin typeface="楷体" panose="02010609060101010101" pitchFamily="49" charset="-122"/>
                <a:ea typeface="楷体" panose="02010609060101010101" pitchFamily="49" charset="-122"/>
                <a:cs typeface="楷体" panose="02010609060101010101" pitchFamily="49" charset="-122"/>
              </a:rPr>
              <a:t>700+亿</a:t>
            </a: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美元</a:t>
            </a:r>
          </a:p>
        </p:txBody>
      </p:sp>
      <p:sp>
        <p:nvSpPr>
          <p:cNvPr id="19" name="任意多边形 4"/>
          <p:cNvSpPr/>
          <p:nvPr/>
        </p:nvSpPr>
        <p:spPr>
          <a:xfrm>
            <a:off x="2658110" y="2202180"/>
            <a:ext cx="543560" cy="671195"/>
          </a:xfrm>
          <a:custGeom>
            <a:avLst/>
            <a:gdLst>
              <a:gd name="connsiteX0" fmla="*/ 121947 w 920004"/>
              <a:gd name="connsiteY0" fmla="*/ 351810 h 920004"/>
              <a:gd name="connsiteX1" fmla="*/ 351810 w 920004"/>
              <a:gd name="connsiteY1" fmla="*/ 351810 h 920004"/>
              <a:gd name="connsiteX2" fmla="*/ 351810 w 920004"/>
              <a:gd name="connsiteY2" fmla="*/ 121947 h 920004"/>
              <a:gd name="connsiteX3" fmla="*/ 568194 w 920004"/>
              <a:gd name="connsiteY3" fmla="*/ 121947 h 920004"/>
              <a:gd name="connsiteX4" fmla="*/ 568194 w 920004"/>
              <a:gd name="connsiteY4" fmla="*/ 351810 h 920004"/>
              <a:gd name="connsiteX5" fmla="*/ 798057 w 920004"/>
              <a:gd name="connsiteY5" fmla="*/ 351810 h 920004"/>
              <a:gd name="connsiteX6" fmla="*/ 798057 w 920004"/>
              <a:gd name="connsiteY6" fmla="*/ 568194 h 920004"/>
              <a:gd name="connsiteX7" fmla="*/ 568194 w 920004"/>
              <a:gd name="connsiteY7" fmla="*/ 568194 h 920004"/>
              <a:gd name="connsiteX8" fmla="*/ 568194 w 920004"/>
              <a:gd name="connsiteY8" fmla="*/ 798057 h 920004"/>
              <a:gd name="connsiteX9" fmla="*/ 351810 w 920004"/>
              <a:gd name="connsiteY9" fmla="*/ 798057 h 920004"/>
              <a:gd name="connsiteX10" fmla="*/ 351810 w 920004"/>
              <a:gd name="connsiteY10" fmla="*/ 568194 h 920004"/>
              <a:gd name="connsiteX11" fmla="*/ 121947 w 920004"/>
              <a:gd name="connsiteY11" fmla="*/ 568194 h 920004"/>
              <a:gd name="connsiteX12" fmla="*/ 121947 w 920004"/>
              <a:gd name="connsiteY12" fmla="*/ 351810 h 92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004" h="920004">
                <a:moveTo>
                  <a:pt x="121947" y="351810"/>
                </a:moveTo>
                <a:lnTo>
                  <a:pt x="351810" y="351810"/>
                </a:lnTo>
                <a:lnTo>
                  <a:pt x="351810" y="121947"/>
                </a:lnTo>
                <a:lnTo>
                  <a:pt x="568194" y="121947"/>
                </a:lnTo>
                <a:lnTo>
                  <a:pt x="568194" y="351810"/>
                </a:lnTo>
                <a:lnTo>
                  <a:pt x="798057" y="351810"/>
                </a:lnTo>
                <a:lnTo>
                  <a:pt x="798057" y="568194"/>
                </a:lnTo>
                <a:lnTo>
                  <a:pt x="568194" y="568194"/>
                </a:lnTo>
                <a:lnTo>
                  <a:pt x="568194" y="798057"/>
                </a:lnTo>
                <a:lnTo>
                  <a:pt x="351810" y="798057"/>
                </a:lnTo>
                <a:lnTo>
                  <a:pt x="351810" y="568194"/>
                </a:lnTo>
                <a:lnTo>
                  <a:pt x="121947" y="568194"/>
                </a:lnTo>
                <a:lnTo>
                  <a:pt x="121947" y="351810"/>
                </a:lnTo>
                <a:close/>
              </a:path>
            </a:pathLst>
          </a:custGeom>
          <a:solidFill>
            <a:schemeClr val="bg1"/>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91460" tIns="263858" rIns="91460" bIns="263858" numCol="1" spcCol="953" anchor="ctr" anchorCtr="0">
            <a:noAutofit/>
          </a:bodyPr>
          <a:lstStyle/>
          <a:p>
            <a:pPr algn="ctr" defTabSz="500380">
              <a:lnSpc>
                <a:spcPct val="90000"/>
              </a:lnSpc>
              <a:spcBef>
                <a:spcPct val="0"/>
              </a:spcBef>
              <a:spcAft>
                <a:spcPct val="35000"/>
              </a:spcAft>
            </a:pPr>
            <a:endParaRPr lang="en-US" sz="1100">
              <a:solidFill>
                <a:sysClr val="window" lastClr="FFFFFF"/>
              </a:solidFill>
              <a:latin typeface="Calibri" panose="020F0502020204030204"/>
            </a:endParaRPr>
          </a:p>
        </p:txBody>
      </p:sp>
      <p:sp>
        <p:nvSpPr>
          <p:cNvPr id="20" name="文本框 19"/>
          <p:cNvSpPr txBox="1"/>
          <p:nvPr/>
        </p:nvSpPr>
        <p:spPr>
          <a:xfrm>
            <a:off x="815340" y="2873375"/>
            <a:ext cx="5827395" cy="706755"/>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楷体" panose="02010609060101010101" pitchFamily="49" charset="-122"/>
                <a:ea typeface="楷体" panose="02010609060101010101" pitchFamily="49" charset="-122"/>
                <a:cs typeface="楷体" panose="02010609060101010101" pitchFamily="49" charset="-122"/>
              </a:rPr>
              <a:t>巨量引擎2021智能穿戴设备行业白皮书”</a:t>
            </a:r>
          </a:p>
          <a:p>
            <a:endParaRPr lang="zh-CN" altLang="en-US" sz="2000"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sp>
        <p:nvSpPr>
          <p:cNvPr id="21" name="文本框 20"/>
          <p:cNvSpPr txBox="1"/>
          <p:nvPr/>
        </p:nvSpPr>
        <p:spPr>
          <a:xfrm>
            <a:off x="815340" y="1789430"/>
            <a:ext cx="5830570" cy="398780"/>
          </a:xfrm>
          <a:prstGeom prst="rect">
            <a:avLst/>
          </a:prstGeom>
          <a:noFill/>
        </p:spPr>
        <p:txBody>
          <a:bodyPr wrap="square" rtlCol="0">
            <a:spAutoFit/>
          </a:bodyPr>
          <a:lstStyle/>
          <a:p>
            <a:r>
              <a:rPr lang="zh-CN" altLang="en-US" sz="2000" b="1" dirty="0">
                <a:solidFill>
                  <a:schemeClr val="bg1"/>
                </a:solidFill>
                <a:latin typeface="楷体" panose="02010609060101010101" pitchFamily="49" charset="-122"/>
                <a:ea typeface="楷体" panose="02010609060101010101" pitchFamily="49" charset="-122"/>
                <a:cs typeface="楷体" panose="02010609060101010101" pitchFamily="49" charset="-122"/>
              </a:rPr>
              <a:t>电子产业权威市场调查公司</a:t>
            </a:r>
            <a:r>
              <a:rPr lang="en-US" altLang="zh-CN" sz="2000" b="1" dirty="0">
                <a:solidFill>
                  <a:schemeClr val="bg1"/>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dirty="0" err="1">
                <a:solidFill>
                  <a:schemeClr val="bg1"/>
                </a:solidFill>
                <a:latin typeface="楷体" panose="02010609060101010101" pitchFamily="49" charset="-122"/>
                <a:ea typeface="楷体" panose="02010609060101010101" pitchFamily="49" charset="-122"/>
                <a:cs typeface="楷体" panose="02010609060101010101" pitchFamily="49" charset="-122"/>
              </a:rPr>
              <a:t>IDTech</a:t>
            </a:r>
            <a:r>
              <a:rPr lang="en-US" altLang="zh-CN" sz="2000" b="1" dirty="0">
                <a:solidFill>
                  <a:schemeClr val="bg1"/>
                </a:solidFill>
                <a:latin typeface="楷体" panose="02010609060101010101" pitchFamily="49" charset="-122"/>
                <a:ea typeface="楷体" panose="02010609060101010101" pitchFamily="49" charset="-122"/>
                <a:cs typeface="楷体" panose="02010609060101010101" pitchFamily="49" charset="-122"/>
              </a:rPr>
              <a:t>”</a:t>
            </a:r>
          </a:p>
        </p:txBody>
      </p:sp>
      <p:sp>
        <p:nvSpPr>
          <p:cNvPr id="22" name="文本框 21"/>
          <p:cNvSpPr txBox="1"/>
          <p:nvPr/>
        </p:nvSpPr>
        <p:spPr>
          <a:xfrm>
            <a:off x="7113497" y="5180996"/>
            <a:ext cx="3772047" cy="261610"/>
          </a:xfrm>
          <a:prstGeom prst="rect">
            <a:avLst/>
          </a:prstGeom>
          <a:noFill/>
        </p:spPr>
        <p:txBody>
          <a:bodyPr wrap="square" rtlCol="0">
            <a:spAutoFit/>
          </a:bodyPr>
          <a:lstStyle/>
          <a:p>
            <a:r>
              <a:rPr lang="zh-CN" altLang="en-US" sz="1100" dirty="0">
                <a:solidFill>
                  <a:schemeClr val="bg1"/>
                </a:solidFill>
              </a:rPr>
              <a:t>数据来源：</a:t>
            </a:r>
            <a:r>
              <a:rPr lang="zh-CN" altLang="en-US" sz="1100" b="1" dirty="0">
                <a:solidFill>
                  <a:schemeClr val="bg1"/>
                </a:solidFill>
                <a:ea typeface="微软雅黑" panose="020B0503020204020204" pitchFamily="34" charset="-122"/>
              </a:rPr>
              <a:t>巨量引擎</a:t>
            </a:r>
            <a:r>
              <a:rPr lang="en-US" altLang="zh-CN" sz="1100" b="1" dirty="0">
                <a:solidFill>
                  <a:schemeClr val="bg1"/>
                </a:solidFill>
                <a:ea typeface="微软雅黑" panose="020B0503020204020204" pitchFamily="34" charset="-122"/>
              </a:rPr>
              <a:t>2021</a:t>
            </a:r>
            <a:r>
              <a:rPr lang="zh-CN" altLang="en-US" sz="1100" b="1" dirty="0">
                <a:solidFill>
                  <a:schemeClr val="bg1"/>
                </a:solidFill>
                <a:ea typeface="微软雅黑" panose="020B0503020204020204" pitchFamily="34" charset="-122"/>
              </a:rPr>
              <a:t>智能穿戴设备行业白皮书</a:t>
            </a:r>
            <a:endParaRPr lang="zh-CN" altLang="en-US" sz="1100" dirty="0">
              <a:solidFill>
                <a:schemeClr val="bg1"/>
              </a:solidFill>
            </a:endParaRPr>
          </a:p>
        </p:txBody>
      </p:sp>
      <p:cxnSp>
        <p:nvCxnSpPr>
          <p:cNvPr id="24" name="直接连接符 23"/>
          <p:cNvCxnSpPr/>
          <p:nvPr/>
        </p:nvCxnSpPr>
        <p:spPr>
          <a:xfrm flipV="1">
            <a:off x="6180144" y="4206006"/>
            <a:ext cx="998132" cy="1534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191500" y="3765602"/>
            <a:ext cx="993760" cy="285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9193444" y="3348038"/>
            <a:ext cx="960093" cy="4175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10165571" y="1636494"/>
            <a:ext cx="983442" cy="17262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6137896" y="4315830"/>
            <a:ext cx="82550" cy="876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7147499" y="4153187"/>
            <a:ext cx="82550" cy="876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8136552" y="3998786"/>
            <a:ext cx="82550" cy="876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9157658" y="3721388"/>
            <a:ext cx="82550" cy="876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0126498" y="3296828"/>
            <a:ext cx="82550" cy="876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1119772" y="1576486"/>
            <a:ext cx="82550" cy="876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15340" y="149860"/>
            <a:ext cx="3621405" cy="583565"/>
          </a:xfrm>
          <a:prstGeom prst="rect">
            <a:avLst/>
          </a:prstGeom>
          <a:noFill/>
        </p:spPr>
        <p:txBody>
          <a:bodyPr wrap="square" rtlCol="0">
            <a:spAutoFit/>
          </a:bodyPr>
          <a:lstStyle/>
          <a:p>
            <a:r>
              <a:rPr lang="zh-CN" altLang="en-US" sz="3200">
                <a:solidFill>
                  <a:schemeClr val="bg1"/>
                </a:solidFill>
                <a:latin typeface="楷体" panose="02010609060101010101" pitchFamily="49" charset="-122"/>
                <a:ea typeface="楷体" panose="02010609060101010101" pitchFamily="49" charset="-122"/>
              </a:rPr>
              <a:t>国内外现状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16">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856" t="11146" r="19412" b="13513"/>
          <a:stretch>
            <a:fillRect/>
          </a:stretch>
        </p:blipFill>
        <p:spPr>
          <a:xfrm>
            <a:off x="4689830" y="1540705"/>
            <a:ext cx="3051545" cy="4662511"/>
          </a:xfrm>
          <a:prstGeom prst="rect">
            <a:avLst/>
          </a:prstGeom>
        </p:spPr>
      </p:pic>
      <p:sp>
        <p:nvSpPr>
          <p:cNvPr id="43" name="矩形 42"/>
          <p:cNvSpPr/>
          <p:nvPr/>
        </p:nvSpPr>
        <p:spPr>
          <a:xfrm>
            <a:off x="-468" y="-19933"/>
            <a:ext cx="12192000" cy="6858000"/>
          </a:xfrm>
          <a:prstGeom prst="rect">
            <a:avLst/>
          </a:prstGeom>
          <a:gradFill>
            <a:gsLst>
              <a:gs pos="0">
                <a:schemeClr val="accent1">
                  <a:lumMod val="20000"/>
                  <a:lumOff val="80000"/>
                  <a:alpha val="45000"/>
                </a:schemeClr>
              </a:gs>
              <a:gs pos="0">
                <a:schemeClr val="bg1">
                  <a:alpha val="91000"/>
                </a:schemeClr>
              </a:gs>
              <a:gs pos="46000">
                <a:schemeClr val="accent1">
                  <a:alpha val="83000"/>
                  <a:lumMod val="70000"/>
                </a:schemeClr>
              </a:gs>
            </a:gsLst>
            <a:path path="rect">
              <a:fillToRect l="50000" t="50000" r="50000" b="50000"/>
            </a:path>
          </a:gradFill>
          <a:ln>
            <a:solidFill>
              <a:schemeClr val="accent1"/>
            </a:solidFill>
          </a:ln>
          <a:effectLst>
            <a:glow rad="139700">
              <a:schemeClr val="tx2">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9209" t="-1296" r="1173" b="1296"/>
          <a:stretch>
            <a:fillRect/>
          </a:stretch>
        </p:blipFill>
        <p:spPr>
          <a:xfrm>
            <a:off x="4511342" y="401145"/>
            <a:ext cx="940890" cy="1074615"/>
          </a:xfrm>
          <a:prstGeom prst="rect">
            <a:avLst/>
          </a:prstGeom>
        </p:spPr>
      </p:pic>
      <p:pic>
        <p:nvPicPr>
          <p:cNvPr id="7" name="图片 6" descr="Screen Shot 2018-12-28 at 3.28.36 PM.png"/>
          <p:cNvPicPr>
            <a:picLocks noChangeAspect="1"/>
          </p:cNvPicPr>
          <p:nvPr/>
        </p:nvPicPr>
        <p:blipFill rotWithShape="1">
          <a:blip r:embed="rId5" cstate="print">
            <a:extLst>
              <a:ext uri="{28A0092B-C50C-407E-A947-70E740481C1C}">
                <a14:useLocalDpi xmlns:a14="http://schemas.microsoft.com/office/drawing/2010/main" val="0"/>
              </a:ext>
            </a:extLst>
          </a:blip>
          <a:srcRect r="41800"/>
          <a:stretch>
            <a:fillRect/>
          </a:stretch>
        </p:blipFill>
        <p:spPr>
          <a:xfrm>
            <a:off x="8830899" y="2201058"/>
            <a:ext cx="1059109" cy="102587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300" y="1642293"/>
            <a:ext cx="1174785" cy="921696"/>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9895" y="896592"/>
            <a:ext cx="768430" cy="594599"/>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1142" y="433856"/>
            <a:ext cx="748319" cy="462736"/>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t="30714"/>
          <a:stretch>
            <a:fillRect/>
          </a:stretch>
        </p:blipFill>
        <p:spPr>
          <a:xfrm>
            <a:off x="2280098" y="3259647"/>
            <a:ext cx="1139233" cy="1000102"/>
          </a:xfrm>
          <a:prstGeom prst="rect">
            <a:avLst/>
          </a:prstGeom>
        </p:spPr>
      </p:pic>
      <p:pic>
        <p:nvPicPr>
          <p:cNvPr id="12" name="图片 11"/>
          <p:cNvPicPr>
            <a:picLocks noChangeAspect="1"/>
          </p:cNvPicPr>
          <p:nvPr/>
        </p:nvPicPr>
        <p:blipFill rotWithShape="1">
          <a:blip r:embed="rId10" cstate="print">
            <a:extLst>
              <a:ext uri="{28A0092B-C50C-407E-A947-70E740481C1C}">
                <a14:useLocalDpi xmlns:a14="http://schemas.microsoft.com/office/drawing/2010/main" val="0"/>
              </a:ext>
            </a:extLst>
          </a:blip>
          <a:srcRect r="59390"/>
          <a:stretch>
            <a:fillRect/>
          </a:stretch>
        </p:blipFill>
        <p:spPr>
          <a:xfrm flipH="1">
            <a:off x="2791136" y="4935525"/>
            <a:ext cx="721284" cy="1209366"/>
          </a:xfrm>
          <a:prstGeom prst="rect">
            <a:avLst/>
          </a:prstGeom>
        </p:spPr>
      </p:pic>
      <p:cxnSp>
        <p:nvCxnSpPr>
          <p:cNvPr id="13" name="直接连接符 12"/>
          <p:cNvCxnSpPr/>
          <p:nvPr/>
        </p:nvCxnSpPr>
        <p:spPr>
          <a:xfrm flipH="1">
            <a:off x="2836811" y="4546434"/>
            <a:ext cx="2592000" cy="0"/>
          </a:xfrm>
          <a:prstGeom prst="line">
            <a:avLst/>
          </a:prstGeom>
          <a:ln w="22225">
            <a:solidFill>
              <a:srgbClr val="00B050">
                <a:alpha val="20000"/>
              </a:srgbClr>
            </a:solidFill>
            <a:headEnd type="ova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815194" y="5931411"/>
            <a:ext cx="1166593" cy="19422"/>
          </a:xfrm>
          <a:prstGeom prst="line">
            <a:avLst/>
          </a:prstGeom>
          <a:ln w="22225">
            <a:solidFill>
              <a:srgbClr val="00B050">
                <a:alpha val="20000"/>
              </a:srgbClr>
            </a:solidFill>
            <a:headEnd type="ova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5" name="Hexagon 89"/>
          <p:cNvSpPr/>
          <p:nvPr/>
        </p:nvSpPr>
        <p:spPr bwMode="auto">
          <a:xfrm rot="16200000">
            <a:off x="2356140" y="4794684"/>
            <a:ext cx="1569846" cy="1440001"/>
          </a:xfrm>
          <a:prstGeom prst="hexagon">
            <a:avLst>
              <a:gd name="adj" fmla="val 24450"/>
              <a:gd name="vf" fmla="val 115470"/>
            </a:avLst>
          </a:prstGeom>
          <a:solidFill>
            <a:srgbClr val="00B050">
              <a:alpha val="20000"/>
            </a:srgb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IN" noProof="1">
              <a:solidFill>
                <a:schemeClr val="bg1"/>
              </a:solidFill>
              <a:latin typeface="黑体" panose="02010609060101010101" pitchFamily="49" charset="-122"/>
              <a:ea typeface="黑体" panose="02010609060101010101" pitchFamily="49" charset="-122"/>
            </a:endParaRPr>
          </a:p>
        </p:txBody>
      </p:sp>
      <p:sp>
        <p:nvSpPr>
          <p:cNvPr id="16" name="Hexagon 10"/>
          <p:cNvSpPr/>
          <p:nvPr/>
        </p:nvSpPr>
        <p:spPr bwMode="auto">
          <a:xfrm rot="16200000">
            <a:off x="7905201" y="304416"/>
            <a:ext cx="1600200" cy="1440000"/>
          </a:xfrm>
          <a:prstGeom prst="hexagon">
            <a:avLst>
              <a:gd name="adj" fmla="val 24450"/>
              <a:gd name="vf" fmla="val 115470"/>
            </a:avLst>
          </a:prstGeom>
          <a:solidFill>
            <a:srgbClr val="002060">
              <a:alpha val="20000"/>
            </a:srgb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IN" noProof="1">
              <a:solidFill>
                <a:schemeClr val="bg1"/>
              </a:solidFill>
              <a:latin typeface="黑体" panose="02010609060101010101" pitchFamily="49" charset="-122"/>
              <a:ea typeface="黑体" panose="02010609060101010101" pitchFamily="49" charset="-122"/>
            </a:endParaRPr>
          </a:p>
        </p:txBody>
      </p:sp>
      <p:sp>
        <p:nvSpPr>
          <p:cNvPr id="17" name="Hexagon 90"/>
          <p:cNvSpPr/>
          <p:nvPr/>
        </p:nvSpPr>
        <p:spPr bwMode="auto">
          <a:xfrm rot="16200000">
            <a:off x="2772588" y="1383141"/>
            <a:ext cx="1600200" cy="1440000"/>
          </a:xfrm>
          <a:prstGeom prst="hexagon">
            <a:avLst>
              <a:gd name="adj" fmla="val 24450"/>
              <a:gd name="vf" fmla="val 115470"/>
            </a:avLst>
          </a:prstGeom>
          <a:solidFill>
            <a:schemeClr val="accent1">
              <a:alpha val="2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IN" noProof="1">
              <a:solidFill>
                <a:schemeClr val="bg1"/>
              </a:solidFill>
              <a:latin typeface="黑体" panose="02010609060101010101" pitchFamily="49" charset="-122"/>
              <a:ea typeface="黑体" panose="02010609060101010101" pitchFamily="49" charset="-122"/>
            </a:endParaRPr>
          </a:p>
        </p:txBody>
      </p:sp>
      <p:sp>
        <p:nvSpPr>
          <p:cNvPr id="18" name="Hexagon 7"/>
          <p:cNvSpPr/>
          <p:nvPr/>
        </p:nvSpPr>
        <p:spPr bwMode="auto">
          <a:xfrm rot="16200000">
            <a:off x="8561282" y="1984368"/>
            <a:ext cx="1600200" cy="1440000"/>
          </a:xfrm>
          <a:prstGeom prst="hexagon">
            <a:avLst>
              <a:gd name="adj" fmla="val 24450"/>
              <a:gd name="vf" fmla="val 115470"/>
            </a:avLst>
          </a:prstGeom>
          <a:solidFill>
            <a:schemeClr val="accent2">
              <a:alpha val="2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IN" noProof="1">
              <a:solidFill>
                <a:schemeClr val="bg1"/>
              </a:solidFill>
              <a:latin typeface="黑体" panose="02010609060101010101" pitchFamily="49" charset="-122"/>
              <a:ea typeface="黑体" panose="02010609060101010101" pitchFamily="49" charset="-122"/>
            </a:endParaRPr>
          </a:p>
        </p:txBody>
      </p:sp>
      <p:cxnSp>
        <p:nvCxnSpPr>
          <p:cNvPr id="19" name="直接连接符 18"/>
          <p:cNvCxnSpPr/>
          <p:nvPr/>
        </p:nvCxnSpPr>
        <p:spPr>
          <a:xfrm flipH="1" flipV="1">
            <a:off x="4287735" y="2527786"/>
            <a:ext cx="1044000" cy="0"/>
          </a:xfrm>
          <a:prstGeom prst="line">
            <a:avLst/>
          </a:prstGeom>
          <a:ln w="22225">
            <a:solidFill>
              <a:schemeClr val="accent4">
                <a:lumMod val="75000"/>
                <a:alpha val="20000"/>
              </a:schemeClr>
            </a:solidFill>
            <a:headEnd type="ova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20" name="图片 19" descr="Screen Shot 2018-12-29 at 1.56.47 PM.png"/>
          <p:cNvPicPr>
            <a:picLocks noChangeAspect="1"/>
          </p:cNvPicPr>
          <p:nvPr/>
        </p:nvPicPr>
        <p:blipFill rotWithShape="1">
          <a:blip r:embed="rId11">
            <a:extLst>
              <a:ext uri="{28A0092B-C50C-407E-A947-70E740481C1C}">
                <a14:useLocalDpi xmlns:a14="http://schemas.microsoft.com/office/drawing/2010/main" val="0"/>
              </a:ext>
            </a:extLst>
          </a:blip>
          <a:srcRect l="74904" t="71283" r="9803" b="17533"/>
          <a:stretch>
            <a:fillRect/>
          </a:stretch>
        </p:blipFill>
        <p:spPr>
          <a:xfrm flipH="1">
            <a:off x="6008637" y="255138"/>
            <a:ext cx="1339194" cy="873389"/>
          </a:xfrm>
          <a:prstGeom prst="rect">
            <a:avLst/>
          </a:prstGeom>
        </p:spPr>
      </p:pic>
      <p:sp>
        <p:nvSpPr>
          <p:cNvPr id="21" name="Hexagon 89"/>
          <p:cNvSpPr/>
          <p:nvPr/>
        </p:nvSpPr>
        <p:spPr bwMode="auto">
          <a:xfrm rot="16200000">
            <a:off x="2030315" y="3033672"/>
            <a:ext cx="1602000" cy="1440000"/>
          </a:xfrm>
          <a:prstGeom prst="hexagon">
            <a:avLst>
              <a:gd name="adj" fmla="val 24450"/>
              <a:gd name="vf" fmla="val 115470"/>
            </a:avLst>
          </a:prstGeom>
          <a:solidFill>
            <a:srgbClr val="00B050">
              <a:alpha val="20000"/>
            </a:srgb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IN" noProof="1">
              <a:solidFill>
                <a:schemeClr val="bg1"/>
              </a:solidFill>
              <a:latin typeface="黑体" panose="02010609060101010101" pitchFamily="49" charset="-122"/>
              <a:ea typeface="黑体" panose="02010609060101010101" pitchFamily="49" charset="-122"/>
            </a:endParaRPr>
          </a:p>
        </p:txBody>
      </p:sp>
      <p:sp>
        <p:nvSpPr>
          <p:cNvPr id="22" name="Hexagon 7"/>
          <p:cNvSpPr/>
          <p:nvPr/>
        </p:nvSpPr>
        <p:spPr bwMode="auto">
          <a:xfrm rot="16200000">
            <a:off x="4181723" y="242329"/>
            <a:ext cx="1600200" cy="1440000"/>
          </a:xfrm>
          <a:prstGeom prst="hexagon">
            <a:avLst>
              <a:gd name="adj" fmla="val 24450"/>
              <a:gd name="vf" fmla="val 115470"/>
            </a:avLst>
          </a:prstGeom>
          <a:solidFill>
            <a:schemeClr val="accent2">
              <a:alpha val="2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IN" noProof="1">
              <a:solidFill>
                <a:schemeClr val="bg1"/>
              </a:solidFill>
              <a:latin typeface="黑体" panose="02010609060101010101" pitchFamily="49" charset="-122"/>
              <a:ea typeface="黑体" panose="02010609060101010101" pitchFamily="49" charset="-122"/>
            </a:endParaRPr>
          </a:p>
        </p:txBody>
      </p:sp>
      <p:pic>
        <p:nvPicPr>
          <p:cNvPr id="23"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4885" y="3740778"/>
            <a:ext cx="3359084" cy="2823714"/>
          </a:xfrm>
          <a:prstGeom prst="rect">
            <a:avLst/>
          </a:prstGeom>
        </p:spPr>
      </p:pic>
      <p:cxnSp>
        <p:nvCxnSpPr>
          <p:cNvPr id="24" name="直接连接符 23"/>
          <p:cNvCxnSpPr/>
          <p:nvPr/>
        </p:nvCxnSpPr>
        <p:spPr>
          <a:xfrm flipV="1">
            <a:off x="7417944" y="2982740"/>
            <a:ext cx="1235064" cy="7040"/>
          </a:xfrm>
          <a:prstGeom prst="line">
            <a:avLst/>
          </a:prstGeom>
          <a:ln w="22225">
            <a:solidFill>
              <a:srgbClr val="FF0000">
                <a:alpha val="20000"/>
              </a:srgbClr>
            </a:solidFill>
            <a:headEnd type="ova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4981787" y="1769181"/>
            <a:ext cx="1044000" cy="0"/>
          </a:xfrm>
          <a:prstGeom prst="line">
            <a:avLst/>
          </a:prstGeom>
          <a:ln w="22225">
            <a:solidFill>
              <a:srgbClr val="FF0000">
                <a:alpha val="20000"/>
              </a:srgbClr>
            </a:solidFill>
            <a:headEnd type="ova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933143" y="1813799"/>
            <a:ext cx="1777346" cy="1015"/>
          </a:xfrm>
          <a:prstGeom prst="line">
            <a:avLst/>
          </a:prstGeom>
          <a:ln w="22225">
            <a:solidFill>
              <a:srgbClr val="002060">
                <a:alpha val="20000"/>
              </a:srgbClr>
            </a:solidFill>
            <a:headEnd type="ova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6596043" y="1039334"/>
            <a:ext cx="9748" cy="524744"/>
          </a:xfrm>
          <a:prstGeom prst="line">
            <a:avLst/>
          </a:prstGeom>
          <a:ln w="22225">
            <a:solidFill>
              <a:schemeClr val="accent4">
                <a:lumMod val="75000"/>
                <a:alpha val="20000"/>
              </a:schemeClr>
            </a:solidFill>
            <a:headEnd type="ova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950085" y="5654377"/>
            <a:ext cx="1082348" cy="307777"/>
          </a:xfrm>
          <a:prstGeom prst="rect">
            <a:avLst/>
          </a:prstGeom>
          <a:noFill/>
        </p:spPr>
        <p:txBody>
          <a:bodyPr wrap="none" rtlCol="0">
            <a:spAutoFit/>
          </a:bodyPr>
          <a:lstStyle/>
          <a:p>
            <a:r>
              <a:rPr lang="zh-CN" altLang="en-US" sz="1400" b="1" dirty="0">
                <a:latin typeface="宋体" panose="02010600030101010101" pitchFamily="2" charset="-122"/>
                <a:ea typeface="宋体" panose="02010600030101010101" pitchFamily="2" charset="-122"/>
              </a:rPr>
              <a:t>压力传感器</a:t>
            </a:r>
          </a:p>
        </p:txBody>
      </p:sp>
      <p:sp>
        <p:nvSpPr>
          <p:cNvPr id="29" name="文本框 28"/>
          <p:cNvSpPr txBox="1"/>
          <p:nvPr/>
        </p:nvSpPr>
        <p:spPr>
          <a:xfrm>
            <a:off x="3309805" y="4303524"/>
            <a:ext cx="1800493" cy="307777"/>
          </a:xfrm>
          <a:prstGeom prst="rect">
            <a:avLst/>
          </a:prstGeom>
          <a:noFill/>
        </p:spPr>
        <p:txBody>
          <a:bodyPr wrap="none" rtlCol="0">
            <a:spAutoFit/>
          </a:bodyPr>
          <a:lstStyle/>
          <a:p>
            <a:r>
              <a:rPr lang="zh-CN" altLang="en-US" sz="1400" b="1" dirty="0">
                <a:latin typeface="宋体" panose="02010600030101010101" pitchFamily="2" charset="-122"/>
                <a:ea typeface="宋体" panose="02010600030101010101" pitchFamily="2" charset="-122"/>
              </a:rPr>
              <a:t>可穿戴运动反馈系统</a:t>
            </a:r>
          </a:p>
        </p:txBody>
      </p:sp>
      <p:sp>
        <p:nvSpPr>
          <p:cNvPr id="30" name="文本框 29"/>
          <p:cNvSpPr txBox="1"/>
          <p:nvPr/>
        </p:nvSpPr>
        <p:spPr>
          <a:xfrm>
            <a:off x="4289738" y="2294866"/>
            <a:ext cx="1082348" cy="307777"/>
          </a:xfrm>
          <a:prstGeom prst="rect">
            <a:avLst/>
          </a:prstGeom>
          <a:noFill/>
        </p:spPr>
        <p:txBody>
          <a:bodyPr wrap="none" rtlCol="0">
            <a:spAutoFit/>
          </a:bodyPr>
          <a:lstStyle/>
          <a:p>
            <a:r>
              <a:rPr lang="zh-CN" altLang="en-US" sz="1400" b="1" dirty="0">
                <a:latin typeface="宋体" panose="02010600030101010101" pitchFamily="2" charset="-122"/>
                <a:ea typeface="宋体" panose="02010600030101010101" pitchFamily="2" charset="-122"/>
              </a:rPr>
              <a:t>多功能皮肤</a:t>
            </a:r>
          </a:p>
        </p:txBody>
      </p:sp>
      <p:sp>
        <p:nvSpPr>
          <p:cNvPr id="31" name="文本框 30"/>
          <p:cNvSpPr txBox="1"/>
          <p:nvPr/>
        </p:nvSpPr>
        <p:spPr>
          <a:xfrm>
            <a:off x="7626615" y="2704368"/>
            <a:ext cx="902811" cy="307777"/>
          </a:xfrm>
          <a:prstGeom prst="rect">
            <a:avLst/>
          </a:prstGeom>
          <a:noFill/>
        </p:spPr>
        <p:txBody>
          <a:bodyPr wrap="none" rtlCol="0">
            <a:spAutoFit/>
          </a:bodyPr>
          <a:lstStyle/>
          <a:p>
            <a:r>
              <a:rPr lang="zh-CN" altLang="en-US" sz="1400" b="1" dirty="0">
                <a:latin typeface="宋体" panose="02010600030101010101" pitchFamily="2" charset="-122"/>
                <a:ea typeface="宋体" panose="02010600030101010101" pitchFamily="2" charset="-122"/>
              </a:rPr>
              <a:t>人机交互</a:t>
            </a:r>
          </a:p>
        </p:txBody>
      </p:sp>
      <p:sp>
        <p:nvSpPr>
          <p:cNvPr id="32" name="文本框 31"/>
          <p:cNvSpPr txBox="1"/>
          <p:nvPr/>
        </p:nvSpPr>
        <p:spPr>
          <a:xfrm>
            <a:off x="5168102" y="1534564"/>
            <a:ext cx="902811" cy="307777"/>
          </a:xfrm>
          <a:prstGeom prst="rect">
            <a:avLst/>
          </a:prstGeom>
          <a:noFill/>
        </p:spPr>
        <p:txBody>
          <a:bodyPr wrap="none" rtlCol="0">
            <a:spAutoFit/>
          </a:bodyPr>
          <a:lstStyle/>
          <a:p>
            <a:r>
              <a:rPr lang="zh-CN" altLang="en-US" sz="1400" b="1" dirty="0">
                <a:latin typeface="宋体" panose="02010600030101010101" pitchFamily="2" charset="-122"/>
                <a:ea typeface="宋体" panose="02010600030101010101" pitchFamily="2" charset="-122"/>
              </a:rPr>
              <a:t>健康辅助</a:t>
            </a:r>
          </a:p>
        </p:txBody>
      </p:sp>
      <p:sp>
        <p:nvSpPr>
          <p:cNvPr id="33" name="文本框 32"/>
          <p:cNvSpPr txBox="1"/>
          <p:nvPr/>
        </p:nvSpPr>
        <p:spPr>
          <a:xfrm>
            <a:off x="7347403" y="1511888"/>
            <a:ext cx="902811" cy="307777"/>
          </a:xfrm>
          <a:prstGeom prst="rect">
            <a:avLst/>
          </a:prstGeom>
          <a:noFill/>
        </p:spPr>
        <p:txBody>
          <a:bodyPr wrap="none" rtlCol="0">
            <a:spAutoFit/>
          </a:bodyPr>
          <a:lstStyle/>
          <a:p>
            <a:r>
              <a:rPr lang="zh-CN" altLang="en-US" sz="1400" b="1" dirty="0">
                <a:latin typeface="宋体" panose="02010600030101010101" pitchFamily="2" charset="-122"/>
                <a:ea typeface="宋体" panose="02010600030101010101" pitchFamily="2" charset="-122"/>
              </a:rPr>
              <a:t>虚拟现实</a:t>
            </a:r>
            <a:endParaRPr lang="en-US" altLang="zh-CN" sz="1400" b="1" dirty="0">
              <a:latin typeface="宋体" panose="02010600030101010101" pitchFamily="2" charset="-122"/>
              <a:ea typeface="宋体" panose="02010600030101010101" pitchFamily="2" charset="-122"/>
            </a:endParaRPr>
          </a:p>
        </p:txBody>
      </p:sp>
      <p:sp>
        <p:nvSpPr>
          <p:cNvPr id="34" name="文本框 33"/>
          <p:cNvSpPr txBox="1"/>
          <p:nvPr/>
        </p:nvSpPr>
        <p:spPr>
          <a:xfrm>
            <a:off x="6208147" y="1187387"/>
            <a:ext cx="902811" cy="307777"/>
          </a:xfrm>
          <a:prstGeom prst="rect">
            <a:avLst/>
          </a:prstGeom>
          <a:noFill/>
        </p:spPr>
        <p:txBody>
          <a:bodyPr wrap="none" rtlCol="0">
            <a:spAutoFit/>
          </a:bodyPr>
          <a:lstStyle/>
          <a:p>
            <a:r>
              <a:rPr lang="zh-CN" altLang="en-US" sz="1400" b="1" dirty="0">
                <a:latin typeface="宋体" panose="02010600030101010101" pitchFamily="2" charset="-122"/>
                <a:ea typeface="宋体" panose="02010600030101010101" pitchFamily="2" charset="-122"/>
              </a:rPr>
              <a:t>健康监测</a:t>
            </a:r>
          </a:p>
        </p:txBody>
      </p:sp>
      <p:sp>
        <p:nvSpPr>
          <p:cNvPr id="45" name="矩形 44"/>
          <p:cNvSpPr/>
          <p:nvPr/>
        </p:nvSpPr>
        <p:spPr>
          <a:xfrm>
            <a:off x="-25087" y="-19933"/>
            <a:ext cx="12192000" cy="6858000"/>
          </a:xfrm>
          <a:prstGeom prst="rect">
            <a:avLst/>
          </a:prstGeom>
          <a:solidFill>
            <a:srgbClr val="1E2327">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a:solidFill>
                <a:srgbClr val="FFFFFF"/>
              </a:solidFill>
            </a:endParaRPr>
          </a:p>
        </p:txBody>
      </p:sp>
      <p:sp>
        <p:nvSpPr>
          <p:cNvPr id="2" name="文本框 1"/>
          <p:cNvSpPr txBox="1"/>
          <p:nvPr/>
        </p:nvSpPr>
        <p:spPr>
          <a:xfrm>
            <a:off x="619760" y="232410"/>
            <a:ext cx="3124200" cy="583565"/>
          </a:xfrm>
          <a:prstGeom prst="rect">
            <a:avLst/>
          </a:prstGeom>
          <a:noFill/>
        </p:spPr>
        <p:txBody>
          <a:bodyPr wrap="square" rtlCol="0">
            <a:spAutoFit/>
          </a:bodyPr>
          <a:lstStyle/>
          <a:p>
            <a:r>
              <a:rPr lang="zh-CN" altLang="en-US" sz="3200">
                <a:solidFill>
                  <a:schemeClr val="bg1"/>
                </a:solidFill>
                <a:latin typeface="楷体" panose="02010609060101010101" pitchFamily="49" charset="-122"/>
                <a:ea typeface="楷体" panose="02010609060101010101" pitchFamily="49" charset="-122"/>
              </a:rPr>
              <a:t>未来可应用场景</a:t>
            </a:r>
          </a:p>
        </p:txBody>
      </p:sp>
      <p:sp>
        <p:nvSpPr>
          <p:cNvPr id="3" name="文本框 2"/>
          <p:cNvSpPr txBox="1"/>
          <p:nvPr/>
        </p:nvSpPr>
        <p:spPr>
          <a:xfrm>
            <a:off x="6008370" y="4977765"/>
            <a:ext cx="1532890" cy="583565"/>
          </a:xfrm>
          <a:prstGeom prst="rect">
            <a:avLst/>
          </a:prstGeom>
          <a:noFill/>
        </p:spPr>
        <p:txBody>
          <a:bodyPr wrap="square" rtlCol="0">
            <a:spAutoFit/>
          </a:bodyPr>
          <a:lstStyle/>
          <a:p>
            <a:r>
              <a:rPr lang="zh-CN" altLang="en-US" sz="3200">
                <a:solidFill>
                  <a:schemeClr val="bg1"/>
                </a:solidFill>
                <a:latin typeface="楷体" panose="02010609060101010101" pitchFamily="49" charset="-122"/>
                <a:ea typeface="楷体" panose="02010609060101010101" pitchFamily="49" charset="-122"/>
              </a:rPr>
              <a:t>依托</a:t>
            </a:r>
          </a:p>
        </p:txBody>
      </p:sp>
      <p:sp>
        <p:nvSpPr>
          <p:cNvPr id="35" name="右箭头 34"/>
          <p:cNvSpPr/>
          <p:nvPr/>
        </p:nvSpPr>
        <p:spPr>
          <a:xfrm>
            <a:off x="7025005" y="5075555"/>
            <a:ext cx="960120" cy="48577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5" grpId="0" animBg="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r="11100"/>
          <a:stretch>
            <a:fillRect/>
          </a:stretch>
        </p:blipFill>
        <p:spPr>
          <a:xfrm>
            <a:off x="1" y="0"/>
            <a:ext cx="12191999" cy="6858000"/>
          </a:xfrm>
          <a:prstGeom prst="rect">
            <a:avLst/>
          </a:prstGeom>
        </p:spPr>
      </p:pic>
      <p:sp>
        <p:nvSpPr>
          <p:cNvPr id="19" name="矩形 18"/>
          <p:cNvSpPr/>
          <p:nvPr/>
        </p:nvSpPr>
        <p:spPr>
          <a:xfrm>
            <a:off x="1" y="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4" name="文本框 3"/>
          <p:cNvSpPr txBox="1"/>
          <p:nvPr/>
        </p:nvSpPr>
        <p:spPr>
          <a:xfrm>
            <a:off x="3333749" y="3017553"/>
            <a:ext cx="6410325" cy="646331"/>
          </a:xfrm>
          <a:prstGeom prst="rect">
            <a:avLst/>
          </a:prstGeom>
          <a:noFill/>
        </p:spPr>
        <p:txBody>
          <a:bodyPr wrap="square" rtlCol="0">
            <a:spAutoFit/>
          </a:bodyPr>
          <a:lstStyle/>
          <a:p>
            <a:r>
              <a:rPr lang="zh-CN" altLang="en-US" sz="3600" b="1" dirty="0">
                <a:solidFill>
                  <a:srgbClr val="92D050"/>
                </a:solidFill>
                <a:latin typeface="微软雅黑" panose="020B0503020204020204" pitchFamily="34" charset="-122"/>
                <a:ea typeface="微软雅黑" panose="020B0503020204020204" pitchFamily="34" charset="-122"/>
              </a:rPr>
              <a:t>柔性可拉伸电极</a:t>
            </a:r>
            <a:r>
              <a:rPr lang="zh-CN" altLang="en-US" sz="3600" dirty="0">
                <a:solidFill>
                  <a:schemeClr val="bg1"/>
                </a:solidFill>
              </a:rPr>
              <a:t>开启新的纪元！</a:t>
            </a:r>
          </a:p>
        </p:txBody>
      </p:sp>
      <p:graphicFrame>
        <p:nvGraphicFramePr>
          <p:cNvPr id="5" name="表格 4"/>
          <p:cNvGraphicFramePr>
            <a:graphicFrameLocks noGrp="1"/>
          </p:cNvGraphicFramePr>
          <p:nvPr>
            <p:custDataLst>
              <p:tags r:id="rId1"/>
            </p:custDataLst>
          </p:nvPr>
        </p:nvGraphicFramePr>
        <p:xfrm>
          <a:off x="1414463" y="1943100"/>
          <a:ext cx="9710738" cy="3709168"/>
        </p:xfrm>
        <a:graphic>
          <a:graphicData uri="http://schemas.openxmlformats.org/drawingml/2006/table">
            <a:tbl>
              <a:tblPr>
                <a:tableStyleId>{AF606853-7671-496A-8E4F-DF71F8EC918B}</a:tableStyleId>
              </a:tblPr>
              <a:tblGrid>
                <a:gridCol w="1329036">
                  <a:extLst>
                    <a:ext uri="{9D8B030D-6E8A-4147-A177-3AD203B41FA5}">
                      <a16:colId xmlns:a16="http://schemas.microsoft.com/office/drawing/2014/main" val="20000"/>
                    </a:ext>
                  </a:extLst>
                </a:gridCol>
                <a:gridCol w="2754833">
                  <a:extLst>
                    <a:ext uri="{9D8B030D-6E8A-4147-A177-3AD203B41FA5}">
                      <a16:colId xmlns:a16="http://schemas.microsoft.com/office/drawing/2014/main" val="20001"/>
                    </a:ext>
                  </a:extLst>
                </a:gridCol>
                <a:gridCol w="5626869">
                  <a:extLst>
                    <a:ext uri="{9D8B030D-6E8A-4147-A177-3AD203B41FA5}">
                      <a16:colId xmlns:a16="http://schemas.microsoft.com/office/drawing/2014/main" val="20002"/>
                    </a:ext>
                  </a:extLst>
                </a:gridCol>
              </a:tblGrid>
              <a:tr h="398598">
                <a:tc>
                  <a:txBody>
                    <a:bodyPr/>
                    <a:lstStyle/>
                    <a:p>
                      <a:pPr algn="ctr">
                        <a:lnSpc>
                          <a:spcPct val="125000"/>
                        </a:lnSpc>
                        <a:spcBef>
                          <a:spcPts val="600"/>
                        </a:spcBef>
                        <a:spcAft>
                          <a:spcPts val="600"/>
                        </a:spcAft>
                      </a:pPr>
                      <a:endParaRPr lang="zh-CN" sz="18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ctr">
                        <a:lnSpc>
                          <a:spcPct val="125000"/>
                        </a:lnSpc>
                        <a:spcBef>
                          <a:spcPts val="600"/>
                        </a:spcBef>
                        <a:spcAft>
                          <a:spcPts val="600"/>
                        </a:spcAft>
                      </a:pPr>
                      <a:r>
                        <a:rPr lang="zh-CN" sz="1800" b="1" kern="100" dirty="0">
                          <a:solidFill>
                            <a:schemeClr val="bg1"/>
                          </a:solidFill>
                          <a:effectLst/>
                          <a:latin typeface="楷体" panose="02010609060101010101" pitchFamily="49" charset="-122"/>
                          <a:ea typeface="楷体" panose="02010609060101010101" pitchFamily="49" charset="-122"/>
                          <a:cs typeface="Times New Roman" panose="02020603050405020304" pitchFamily="18" charset="0"/>
                        </a:rPr>
                        <a:t>传统</a:t>
                      </a:r>
                      <a:r>
                        <a:rPr lang="zh-CN" altLang="en-US" sz="1800" b="1" kern="100" dirty="0">
                          <a:solidFill>
                            <a:schemeClr val="bg1"/>
                          </a:solidFill>
                          <a:effectLst/>
                          <a:latin typeface="楷体" panose="02010609060101010101" pitchFamily="49" charset="-122"/>
                          <a:ea typeface="楷体" panose="02010609060101010101" pitchFamily="49" charset="-122"/>
                          <a:cs typeface="Times New Roman" panose="02020603050405020304" pitchFamily="18" charset="0"/>
                        </a:rPr>
                        <a:t>材料</a:t>
                      </a:r>
                      <a:endParaRPr lang="zh-CN" sz="1800" b="1" kern="100" dirty="0">
                        <a:solidFill>
                          <a:schemeClr val="bg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ctr">
                        <a:lnSpc>
                          <a:spcPct val="125000"/>
                        </a:lnSpc>
                        <a:spcBef>
                          <a:spcPts val="600"/>
                        </a:spcBef>
                        <a:spcAft>
                          <a:spcPts val="600"/>
                        </a:spcAft>
                      </a:pPr>
                      <a:r>
                        <a:rPr lang="zh-CN" altLang="en-US" sz="1800" b="1" kern="100" dirty="0">
                          <a:solidFill>
                            <a:schemeClr val="bg1"/>
                          </a:solidFill>
                          <a:effectLst/>
                          <a:latin typeface="楷体" panose="02010609060101010101" pitchFamily="49" charset="-122"/>
                          <a:ea typeface="楷体" panose="02010609060101010101" pitchFamily="49" charset="-122"/>
                          <a:cs typeface="Times New Roman" panose="02020603050405020304" pitchFamily="18" charset="0"/>
                        </a:rPr>
                        <a:t>新型（柔性）材料</a:t>
                      </a: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extLst>
                  <a:ext uri="{0D108BD9-81ED-4DB2-BD59-A6C34878D82A}">
                    <a16:rowId xmlns:a16="http://schemas.microsoft.com/office/drawing/2014/main" val="10000"/>
                  </a:ext>
                </a:extLst>
              </a:tr>
              <a:tr h="944045">
                <a:tc>
                  <a:txBody>
                    <a:bodyPr/>
                    <a:lstStyle/>
                    <a:p>
                      <a:pPr algn="ctr">
                        <a:lnSpc>
                          <a:spcPct val="125000"/>
                        </a:lnSpc>
                        <a:spcBef>
                          <a:spcPts val="600"/>
                        </a:spcBef>
                        <a:spcAft>
                          <a:spcPts val="600"/>
                        </a:spcAft>
                      </a:pP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名称</a:t>
                      </a: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ctr">
                        <a:lnSpc>
                          <a:spcPct val="125000"/>
                        </a:lnSpc>
                        <a:spcBef>
                          <a:spcPts val="600"/>
                        </a:spcBef>
                        <a:spcAft>
                          <a:spcPts val="600"/>
                        </a:spcAft>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站酷快乐体2016修订版" panose="02010600030101010101" pitchFamily="2" charset="-122"/>
                        </a:rPr>
                        <a:t>氧化铟锡</a:t>
                      </a: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站酷快乐体2016修订版" panose="02010600030101010101" pitchFamily="2" charset="-122"/>
                        </a:rPr>
                        <a:t>(ITO)</a:t>
                      </a:r>
                      <a:endPar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ctr">
                        <a:lnSpc>
                          <a:spcPct val="150000"/>
                        </a:lnSpc>
                        <a:spcBef>
                          <a:spcPts val="1200"/>
                        </a:spcBef>
                        <a:defRPr/>
                      </a:pP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sym typeface="站酷快乐体2016修订版" panose="02010600030101010101" pitchFamily="2" charset="-122"/>
                        </a:rPr>
                        <a:t>金属网格、金属纳米线、碳纳米管、</a:t>
                      </a:r>
                      <a:r>
                        <a:rPr lang="zh-CN" altLang="en-US" sz="2400" b="1" dirty="0">
                          <a:solidFill>
                            <a:srgbClr val="00B0F0"/>
                          </a:solidFill>
                          <a:latin typeface="楷体" panose="02010609060101010101" pitchFamily="49" charset="-122"/>
                          <a:ea typeface="楷体" panose="02010609060101010101" pitchFamily="49" charset="-122"/>
                          <a:cs typeface="楷体" panose="02010609060101010101" pitchFamily="49" charset="-122"/>
                          <a:sym typeface="站酷快乐体2016修订版" panose="02010600030101010101" pitchFamily="2" charset="-122"/>
                        </a:rPr>
                        <a:t>石墨烯</a:t>
                      </a: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extLst>
                  <a:ext uri="{0D108BD9-81ED-4DB2-BD59-A6C34878D82A}">
                    <a16:rowId xmlns:a16="http://schemas.microsoft.com/office/drawing/2014/main" val="10001"/>
                  </a:ext>
                </a:extLst>
              </a:tr>
              <a:tr h="2366525">
                <a:tc>
                  <a:txBody>
                    <a:bodyPr/>
                    <a:lstStyle/>
                    <a:p>
                      <a:pPr algn="ctr">
                        <a:lnSpc>
                          <a:spcPct val="125000"/>
                        </a:lnSpc>
                        <a:spcBef>
                          <a:spcPts val="600"/>
                        </a:spcBef>
                        <a:spcAft>
                          <a:spcPts val="600"/>
                        </a:spcAft>
                      </a:pP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成品效果</a:t>
                      </a: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ctr">
                        <a:lnSpc>
                          <a:spcPct val="125000"/>
                        </a:lnSpc>
                        <a:spcBef>
                          <a:spcPts val="600"/>
                        </a:spcBef>
                        <a:spcAft>
                          <a:spcPts val="600"/>
                        </a:spcAft>
                      </a:pPr>
                      <a:endPar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algn="ctr">
                        <a:lnSpc>
                          <a:spcPct val="100000"/>
                        </a:lnSpc>
                        <a:spcBef>
                          <a:spcPts val="600"/>
                        </a:spcBef>
                        <a:spcAft>
                          <a:spcPts val="600"/>
                        </a:spcAft>
                      </a:pP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脆性高、耐热</a:t>
                      </a:r>
                      <a:r>
                        <a:rPr lang="zh-CN" altLang="en-US" sz="2400" b="1" baseline="0" dirty="0">
                          <a:solidFill>
                            <a:schemeClr val="bg1"/>
                          </a:solidFill>
                          <a:latin typeface="楷体" panose="02010609060101010101" pitchFamily="49" charset="-122"/>
                          <a:ea typeface="楷体" panose="02010609060101010101" pitchFamily="49" charset="-122"/>
                          <a:cs typeface="楷体" panose="02010609060101010101" pitchFamily="49" charset="-122"/>
                        </a:rPr>
                        <a:t>性差</a:t>
                      </a:r>
                      <a:endPar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algn="ctr">
                        <a:lnSpc>
                          <a:spcPct val="100000"/>
                        </a:lnSpc>
                        <a:spcBef>
                          <a:spcPts val="600"/>
                        </a:spcBef>
                        <a:spcAft>
                          <a:spcPts val="600"/>
                        </a:spcAft>
                      </a:pPr>
                      <a:r>
                        <a:rPr lang="zh-CN" altLang="en-US" sz="2400" b="1" u="sng" dirty="0">
                          <a:solidFill>
                            <a:srgbClr val="FF0000"/>
                          </a:solidFill>
                          <a:latin typeface="楷体" panose="02010609060101010101" pitchFamily="49" charset="-122"/>
                          <a:ea typeface="楷体" panose="02010609060101010101" pitchFamily="49" charset="-122"/>
                          <a:cs typeface="楷体" panose="02010609060101010101" pitchFamily="49" charset="-122"/>
                        </a:rPr>
                        <a:t>有毒性</a:t>
                      </a: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、成本高</a:t>
                      </a:r>
                    </a:p>
                    <a:p>
                      <a:pPr algn="ctr">
                        <a:lnSpc>
                          <a:spcPct val="100000"/>
                        </a:lnSpc>
                        <a:spcBef>
                          <a:spcPts val="600"/>
                        </a:spcBef>
                        <a:spcAft>
                          <a:spcPts val="600"/>
                        </a:spcAft>
                      </a:pP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已广泛应用、制备工艺成熟</a:t>
                      </a:r>
                    </a:p>
                    <a:p>
                      <a:pPr algn="ctr">
                        <a:lnSpc>
                          <a:spcPct val="100000"/>
                        </a:lnSpc>
                        <a:spcBef>
                          <a:spcPts val="600"/>
                        </a:spcBef>
                        <a:spcAft>
                          <a:spcPts val="600"/>
                        </a:spcAft>
                      </a:pPr>
                      <a:endPar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marL="0" marR="0" lvl="0" indent="0" algn="ctr" defTabSz="914400" rtl="0" eaLnBrk="1" fontAlgn="auto" latinLnBrk="0" hangingPunct="1">
                        <a:lnSpc>
                          <a:spcPct val="125000"/>
                        </a:lnSpc>
                        <a:spcBef>
                          <a:spcPts val="600"/>
                        </a:spcBef>
                        <a:spcAft>
                          <a:spcPts val="600"/>
                        </a:spcAft>
                        <a:buClrTx/>
                        <a:buSzTx/>
                        <a:buFontTx/>
                        <a:buNone/>
                        <a:defRPr/>
                      </a:pP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柔软、超薄、</a:t>
                      </a:r>
                      <a:r>
                        <a:rPr lang="zh-CN" altLang="en-US" sz="2400" b="1" dirty="0">
                          <a:solidFill>
                            <a:srgbClr val="00B0F0"/>
                          </a:solidFill>
                          <a:latin typeface="楷体" panose="02010609060101010101" pitchFamily="49" charset="-122"/>
                          <a:ea typeface="楷体" panose="02010609060101010101" pitchFamily="49" charset="-122"/>
                          <a:cs typeface="楷体" panose="02010609060101010101" pitchFamily="49" charset="-122"/>
                        </a:rPr>
                        <a:t>可拉伸、皮肤舒适性好</a:t>
                      </a: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、导电性好、</a:t>
                      </a:r>
                    </a:p>
                    <a:p>
                      <a:pPr marL="0" marR="0" lvl="0" indent="0" algn="ctr" defTabSz="914400" rtl="0" eaLnBrk="1" fontAlgn="auto" latinLnBrk="0" hangingPunct="1">
                        <a:lnSpc>
                          <a:spcPct val="125000"/>
                        </a:lnSpc>
                        <a:spcBef>
                          <a:spcPts val="600"/>
                        </a:spcBef>
                        <a:spcAft>
                          <a:spcPts val="600"/>
                        </a:spcAft>
                        <a:buClrTx/>
                        <a:buSzTx/>
                        <a:buFontTx/>
                        <a:buNone/>
                        <a:defRPr/>
                      </a:pPr>
                      <a:r>
                        <a:rPr lang="zh-CN" altLang="en-US" sz="2400" b="1" dirty="0">
                          <a:solidFill>
                            <a:srgbClr val="00B0F0"/>
                          </a:solidFill>
                          <a:latin typeface="楷体" panose="02010609060101010101" pitchFamily="49" charset="-122"/>
                          <a:ea typeface="楷体" panose="02010609060101010101" pitchFamily="49" charset="-122"/>
                          <a:cs typeface="楷体" panose="02010609060101010101" pitchFamily="49" charset="-122"/>
                        </a:rPr>
                        <a:t>快速响应、高分辨</a:t>
                      </a: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、制备工艺暂不成型、应用范围较小、不够普及</a:t>
                      </a:r>
                    </a:p>
                  </a:txBody>
                  <a:tcPr marL="51431" marR="514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extLst>
                  <a:ext uri="{0D108BD9-81ED-4DB2-BD59-A6C34878D82A}">
                    <a16:rowId xmlns:a16="http://schemas.microsoft.com/office/drawing/2014/main" val="10002"/>
                  </a:ext>
                </a:extLst>
              </a:tr>
            </a:tbl>
          </a:graphicData>
        </a:graphic>
      </p:graphicFrame>
      <p:sp>
        <p:nvSpPr>
          <p:cNvPr id="20" name="文本框 19"/>
          <p:cNvSpPr txBox="1"/>
          <p:nvPr/>
        </p:nvSpPr>
        <p:spPr>
          <a:xfrm>
            <a:off x="3359150" y="1221105"/>
            <a:ext cx="6330950" cy="460375"/>
          </a:xfrm>
          <a:prstGeom prst="rect">
            <a:avLst/>
          </a:prstGeom>
          <a:noFill/>
        </p:spPr>
        <p:txBody>
          <a:bodyPr wrap="square" rtlCol="0">
            <a:spAutoFit/>
          </a:bodyPr>
          <a:lstStyle/>
          <a:p>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可穿戴智能设备核心构成</a:t>
            </a:r>
            <a:r>
              <a:rPr lang="en-US" altLang="zh-CN"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dirty="0">
                <a:solidFill>
                  <a:schemeClr val="bg1"/>
                </a:solidFill>
                <a:latin typeface="楷体" panose="02010609060101010101" pitchFamily="49" charset="-122"/>
                <a:ea typeface="楷体" panose="02010609060101010101" pitchFamily="49" charset="-122"/>
                <a:cs typeface="楷体" panose="02010609060101010101" pitchFamily="49" charset="-122"/>
              </a:rPr>
              <a:t>电极材料一览表</a:t>
            </a:r>
          </a:p>
        </p:txBody>
      </p:sp>
      <p:sp>
        <p:nvSpPr>
          <p:cNvPr id="2" name="文本框 1"/>
          <p:cNvSpPr txBox="1"/>
          <p:nvPr/>
        </p:nvSpPr>
        <p:spPr>
          <a:xfrm>
            <a:off x="1127125" y="461645"/>
            <a:ext cx="2722245" cy="583565"/>
          </a:xfrm>
          <a:prstGeom prst="rect">
            <a:avLst/>
          </a:prstGeom>
          <a:noFill/>
        </p:spPr>
        <p:txBody>
          <a:bodyPr wrap="square" rtlCol="0">
            <a:spAutoFit/>
          </a:bodyPr>
          <a:lstStyle/>
          <a:p>
            <a:r>
              <a:rPr lang="zh-CN" altLang="en-US" sz="3200">
                <a:solidFill>
                  <a:schemeClr val="bg1"/>
                </a:solidFill>
                <a:latin typeface="楷体" panose="02010609060101010101" pitchFamily="49" charset="-122"/>
                <a:ea typeface="楷体" panose="02010609060101010101" pitchFamily="49" charset="-122"/>
              </a:rPr>
              <a:t>技术与产品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a:stretch>
        </a:blipFill>
        <a:effectLst/>
      </p:bgPr>
    </p:bg>
    <p:spTree>
      <p:nvGrpSpPr>
        <p:cNvPr id="1" name=""/>
        <p:cNvGrpSpPr/>
        <p:nvPr/>
      </p:nvGrpSpPr>
      <p:grpSpPr>
        <a:xfrm>
          <a:off x="0" y="0"/>
          <a:ext cx="0" cy="0"/>
          <a:chOff x="0" y="0"/>
          <a:chExt cx="0" cy="0"/>
        </a:xfrm>
      </p:grpSpPr>
      <p:sp>
        <p:nvSpPr>
          <p:cNvPr id="36" name="矩形 35"/>
          <p:cNvSpPr/>
          <p:nvPr/>
        </p:nvSpPr>
        <p:spPr>
          <a:xfrm>
            <a:off x="0" y="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5" name="文本框 4"/>
          <p:cNvSpPr txBox="1"/>
          <p:nvPr/>
        </p:nvSpPr>
        <p:spPr>
          <a:xfrm>
            <a:off x="1582672" y="1913247"/>
            <a:ext cx="1358735" cy="369332"/>
          </a:xfrm>
          <a:prstGeom prst="rect">
            <a:avLst/>
          </a:prstGeom>
          <a:noFill/>
        </p:spPr>
        <p:txBody>
          <a:bodyPr wrap="square" rtlCol="0">
            <a:spAutoFit/>
          </a:bodyPr>
          <a:lstStyle/>
          <a:p>
            <a:r>
              <a:rPr lang="zh-CN" altLang="en-US" b="1" dirty="0">
                <a:solidFill>
                  <a:srgbClr val="FFC000"/>
                </a:solidFill>
                <a:latin typeface="楷体" panose="02010609060101010101" pitchFamily="49" charset="-122"/>
                <a:ea typeface="楷体" panose="02010609060101010101" pitchFamily="49" charset="-122"/>
              </a:rPr>
              <a:t>金属基材料</a:t>
            </a:r>
          </a:p>
        </p:txBody>
      </p:sp>
      <p:sp>
        <p:nvSpPr>
          <p:cNvPr id="6" name="文本框 5"/>
          <p:cNvSpPr txBox="1"/>
          <p:nvPr/>
        </p:nvSpPr>
        <p:spPr>
          <a:xfrm>
            <a:off x="1614449" y="3838072"/>
            <a:ext cx="1268159" cy="369332"/>
          </a:xfrm>
          <a:prstGeom prst="rect">
            <a:avLst/>
          </a:prstGeom>
          <a:noFill/>
        </p:spPr>
        <p:txBody>
          <a:bodyPr wrap="square" rtlCol="0">
            <a:spAutoFit/>
          </a:bodyPr>
          <a:lstStyle/>
          <a:p>
            <a:pPr algn="ctr"/>
            <a:r>
              <a:rPr lang="zh-CN" altLang="en-US" b="1" dirty="0">
                <a:solidFill>
                  <a:srgbClr val="FFC000"/>
                </a:solidFill>
                <a:latin typeface="楷体" panose="02010609060101010101" pitchFamily="49" charset="-122"/>
                <a:ea typeface="楷体" panose="02010609060101010101" pitchFamily="49" charset="-122"/>
              </a:rPr>
              <a:t>碳基材料</a:t>
            </a:r>
          </a:p>
        </p:txBody>
      </p:sp>
      <p:sp>
        <p:nvSpPr>
          <p:cNvPr id="7" name="文本框 6"/>
          <p:cNvSpPr txBox="1"/>
          <p:nvPr/>
        </p:nvSpPr>
        <p:spPr>
          <a:xfrm>
            <a:off x="1507672" y="2313413"/>
            <a:ext cx="1326958" cy="307777"/>
          </a:xfrm>
          <a:prstGeom prst="rect">
            <a:avLst/>
          </a:prstGeom>
          <a:noFill/>
        </p:spPr>
        <p:txBody>
          <a:bodyPr wrap="square" rtlCol="0">
            <a:spAutoFit/>
          </a:bodyPr>
          <a:lstStyle/>
          <a:p>
            <a:r>
              <a:rPr lang="zh-CN" altLang="en-US" sz="1400" dirty="0">
                <a:solidFill>
                  <a:schemeClr val="bg1"/>
                </a:solidFill>
                <a:latin typeface="楷体" panose="02010609060101010101" pitchFamily="49" charset="-122"/>
                <a:ea typeface="楷体" panose="02010609060101010101" pitchFamily="49" charset="-122"/>
              </a:rPr>
              <a:t>（</a:t>
            </a:r>
            <a:r>
              <a:rPr lang="zh-CN" altLang="en-US" sz="14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纳米线</a:t>
            </a:r>
            <a:r>
              <a:rPr lang="en-US" altLang="zh-CN" sz="14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4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网格</a:t>
            </a:r>
            <a:r>
              <a:rPr lang="zh-CN" altLang="en-US" sz="1400" dirty="0">
                <a:solidFill>
                  <a:schemeClr val="bg1"/>
                </a:solidFill>
                <a:latin typeface="楷体" panose="02010609060101010101" pitchFamily="49" charset="-122"/>
                <a:ea typeface="楷体" panose="02010609060101010101" pitchFamily="49" charset="-122"/>
              </a:rPr>
              <a:t>）</a:t>
            </a:r>
          </a:p>
        </p:txBody>
      </p:sp>
      <p:sp>
        <p:nvSpPr>
          <p:cNvPr id="8" name="文本框 7"/>
          <p:cNvSpPr txBox="1"/>
          <p:nvPr/>
        </p:nvSpPr>
        <p:spPr>
          <a:xfrm>
            <a:off x="1628264" y="4169207"/>
            <a:ext cx="1741477" cy="307777"/>
          </a:xfrm>
          <a:prstGeom prst="rect">
            <a:avLst/>
          </a:prstGeom>
          <a:noFill/>
        </p:spPr>
        <p:txBody>
          <a:bodyPr wrap="square" rtlCol="0">
            <a:spAutoFit/>
          </a:bodyPr>
          <a:lstStyle/>
          <a:p>
            <a:pPr algn="ctr"/>
            <a:r>
              <a:rPr lang="zh-CN" altLang="en-US" sz="1400" dirty="0">
                <a:solidFill>
                  <a:schemeClr val="bg1"/>
                </a:solidFill>
                <a:latin typeface="楷体" panose="02010609060101010101" pitchFamily="49" charset="-122"/>
                <a:ea typeface="楷体" panose="02010609060101010101" pitchFamily="49" charset="-122"/>
              </a:rPr>
              <a:t>（碳纳米管</a:t>
            </a:r>
            <a:r>
              <a:rPr lang="en-US" altLang="zh-CN" sz="1400" dirty="0">
                <a:solidFill>
                  <a:schemeClr val="bg1"/>
                </a:solidFill>
                <a:latin typeface="楷体" panose="02010609060101010101" pitchFamily="49" charset="-122"/>
                <a:ea typeface="楷体" panose="02010609060101010101" pitchFamily="49" charset="-122"/>
              </a:rPr>
              <a:t>/</a:t>
            </a:r>
            <a:r>
              <a:rPr lang="zh-CN" altLang="en-US" sz="1400" dirty="0">
                <a:solidFill>
                  <a:schemeClr val="bg1"/>
                </a:solidFill>
                <a:latin typeface="楷体" panose="02010609060101010101" pitchFamily="49" charset="-122"/>
                <a:ea typeface="楷体" panose="02010609060101010101" pitchFamily="49" charset="-122"/>
              </a:rPr>
              <a:t>石墨烯）</a:t>
            </a:r>
          </a:p>
        </p:txBody>
      </p:sp>
      <p:cxnSp>
        <p:nvCxnSpPr>
          <p:cNvPr id="9" name="直接连接符 8"/>
          <p:cNvCxnSpPr/>
          <p:nvPr/>
        </p:nvCxnSpPr>
        <p:spPr>
          <a:xfrm>
            <a:off x="2353779" y="1069515"/>
            <a:ext cx="8176952"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784330" y="657616"/>
            <a:ext cx="1259382" cy="400110"/>
          </a:xfrm>
          <a:prstGeom prst="rect">
            <a:avLst/>
          </a:prstGeom>
          <a:noFill/>
        </p:spPr>
        <p:txBody>
          <a:bodyPr wrap="squar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制备方法</a:t>
            </a:r>
          </a:p>
        </p:txBody>
      </p:sp>
      <p:sp>
        <p:nvSpPr>
          <p:cNvPr id="11" name="文本框 10"/>
          <p:cNvSpPr txBox="1"/>
          <p:nvPr/>
        </p:nvSpPr>
        <p:spPr>
          <a:xfrm>
            <a:off x="3357837" y="1979779"/>
            <a:ext cx="1800000" cy="646331"/>
          </a:xfrm>
          <a:prstGeom prst="rect">
            <a:avLst/>
          </a:prstGeom>
          <a:noFill/>
        </p:spPr>
        <p:txBody>
          <a:bodyPr wrap="square" rtlCol="0">
            <a:spAutoFit/>
          </a:bodyPr>
          <a:lstStyle/>
          <a:p>
            <a:r>
              <a:rPr lang="zh-CN" altLang="en-US" dirty="0">
                <a:solidFill>
                  <a:schemeClr val="bg1"/>
                </a:solidFill>
                <a:latin typeface="楷体" panose="02010609060101010101" pitchFamily="49" charset="-122"/>
                <a:ea typeface="楷体" panose="02010609060101010101" pitchFamily="49" charset="-122"/>
              </a:rPr>
              <a:t>韩国科学技术研究所</a:t>
            </a:r>
          </a:p>
        </p:txBody>
      </p:sp>
      <p:sp>
        <p:nvSpPr>
          <p:cNvPr id="12" name="文本框 11"/>
          <p:cNvSpPr txBox="1"/>
          <p:nvPr/>
        </p:nvSpPr>
        <p:spPr>
          <a:xfrm>
            <a:off x="5300305" y="1932782"/>
            <a:ext cx="2268000" cy="646331"/>
          </a:xfrm>
          <a:prstGeom prst="rect">
            <a:avLst/>
          </a:prstGeom>
          <a:noFill/>
        </p:spPr>
        <p:txBody>
          <a:bodyPr wrap="square" rtlCol="0">
            <a:spAutoFit/>
          </a:bodyPr>
          <a:lstStyle/>
          <a:p>
            <a:pPr algn="just"/>
            <a:r>
              <a:rPr lang="zh-CN" altLang="en-US" dirty="0">
                <a:solidFill>
                  <a:srgbClr val="FF0000"/>
                </a:solidFill>
                <a:latin typeface="楷体" panose="02010609060101010101" pitchFamily="49" charset="-122"/>
                <a:ea typeface="楷体" panose="02010609060101010101" pitchFamily="49" charset="-122"/>
              </a:rPr>
              <a:t>激光烧结银纳米颗粒制备银网格电极</a:t>
            </a:r>
          </a:p>
        </p:txBody>
      </p:sp>
      <p:sp>
        <p:nvSpPr>
          <p:cNvPr id="13" name="文本框 12"/>
          <p:cNvSpPr txBox="1"/>
          <p:nvPr/>
        </p:nvSpPr>
        <p:spPr>
          <a:xfrm>
            <a:off x="5300305" y="1174607"/>
            <a:ext cx="2268000" cy="646331"/>
          </a:xfrm>
          <a:prstGeom prst="rect">
            <a:avLst/>
          </a:prstGeom>
          <a:noFill/>
        </p:spPr>
        <p:txBody>
          <a:bodyPr wrap="square" rtlCol="0">
            <a:spAutoFit/>
          </a:bodyPr>
          <a:lstStyle/>
          <a:p>
            <a:pPr algn="just"/>
            <a:r>
              <a:rPr lang="zh-CN" altLang="en-US" dirty="0">
                <a:solidFill>
                  <a:srgbClr val="FF0000"/>
                </a:solidFill>
                <a:latin typeface="楷体" panose="02010609060101010101" pitchFamily="49" charset="-122"/>
                <a:ea typeface="楷体" panose="02010609060101010101" pitchFamily="49" charset="-122"/>
              </a:rPr>
              <a:t>纳秒激光烧蚀铜薄膜制备铜网格电极</a:t>
            </a:r>
          </a:p>
        </p:txBody>
      </p:sp>
      <p:sp>
        <p:nvSpPr>
          <p:cNvPr id="14" name="文本框 13"/>
          <p:cNvSpPr txBox="1"/>
          <p:nvPr/>
        </p:nvSpPr>
        <p:spPr>
          <a:xfrm>
            <a:off x="5300305" y="2703868"/>
            <a:ext cx="2268000" cy="646331"/>
          </a:xfrm>
          <a:prstGeom prst="rect">
            <a:avLst/>
          </a:prstGeom>
          <a:noFill/>
        </p:spPr>
        <p:txBody>
          <a:bodyPr wrap="square" rtlCol="0">
            <a:spAutoFit/>
          </a:bodyPr>
          <a:lstStyle/>
          <a:p>
            <a:pPr algn="just"/>
            <a:r>
              <a:rPr lang="zh-CN" altLang="en-US" dirty="0">
                <a:solidFill>
                  <a:schemeClr val="bg1"/>
                </a:solidFill>
                <a:latin typeface="楷体" panose="02010609060101010101" pitchFamily="49" charset="-122"/>
                <a:ea typeface="楷体" panose="02010609060101010101" pitchFamily="49" charset="-122"/>
              </a:rPr>
              <a:t>吹风纺丝法</a:t>
            </a:r>
            <a:r>
              <a:rPr lang="en-US" altLang="zh-CN" dirty="0">
                <a:solidFill>
                  <a:schemeClr val="bg1"/>
                </a:solidFill>
                <a:latin typeface="楷体" panose="02010609060101010101" pitchFamily="49" charset="-122"/>
                <a:ea typeface="楷体" panose="02010609060101010101" pitchFamily="49" charset="-122"/>
              </a:rPr>
              <a:t>/</a:t>
            </a:r>
            <a:r>
              <a:rPr lang="zh-CN" altLang="en-US" dirty="0">
                <a:solidFill>
                  <a:schemeClr val="bg1"/>
                </a:solidFill>
                <a:latin typeface="楷体" panose="02010609060101010101" pitchFamily="49" charset="-122"/>
                <a:ea typeface="楷体" panose="02010609060101010101" pitchFamily="49" charset="-122"/>
              </a:rPr>
              <a:t>紫外还原技术制备银纳米线</a:t>
            </a:r>
          </a:p>
        </p:txBody>
      </p:sp>
      <p:sp>
        <p:nvSpPr>
          <p:cNvPr id="15" name="矩形 14"/>
          <p:cNvSpPr/>
          <p:nvPr/>
        </p:nvSpPr>
        <p:spPr>
          <a:xfrm>
            <a:off x="7687308" y="1174607"/>
            <a:ext cx="3060000" cy="646331"/>
          </a:xfrm>
          <a:prstGeom prst="rect">
            <a:avLst/>
          </a:prstGeom>
        </p:spPr>
        <p:txBody>
          <a:bodyPr wrap="square">
            <a:spAutoFit/>
          </a:bodyPr>
          <a:lstStyle/>
          <a:p>
            <a:pPr defTabSz="914400">
              <a:defRPr/>
            </a:pPr>
            <a:r>
              <a:rPr lang="en-US" altLang="zh-CN"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baseline="-25000"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pc="-25"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15</a:t>
            </a:r>
            <a:r>
              <a:rPr lang="el-GR" altLang="zh-CN" spc="-25"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Ω</a:t>
            </a:r>
            <a:r>
              <a:rPr lang="en-US" altLang="zh-CN" spc="-25"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/sq</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T</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80%</a:t>
            </a:r>
          </a:p>
          <a:p>
            <a:pPr defTabSz="914400">
              <a:defRPr/>
            </a:pPr>
            <a:r>
              <a:rPr lang="zh-CN" altLang="en-US" dirty="0">
                <a:solidFill>
                  <a:schemeClr val="bg1"/>
                </a:solidFill>
                <a:latin typeface="华文楷体" panose="02010600040101010101" pitchFamily="2" charset="-122"/>
                <a:ea typeface="华文楷体" panose="02010600040101010101" pitchFamily="2" charset="-122"/>
              </a:rPr>
              <a:t>成功制作了触摸屏面板</a:t>
            </a:r>
          </a:p>
        </p:txBody>
      </p:sp>
      <p:sp>
        <p:nvSpPr>
          <p:cNvPr id="16" name="矩形 15"/>
          <p:cNvSpPr/>
          <p:nvPr/>
        </p:nvSpPr>
        <p:spPr>
          <a:xfrm>
            <a:off x="3357837" y="1321220"/>
            <a:ext cx="1800000" cy="369332"/>
          </a:xfrm>
          <a:prstGeom prst="rect">
            <a:avLst/>
          </a:prstGeom>
        </p:spPr>
        <p:txBody>
          <a:bodyPr wrap="square">
            <a:spAutoFit/>
          </a:bodyPr>
          <a:lstStyle/>
          <a:p>
            <a:r>
              <a:rPr lang="zh-CN" altLang="en-US" dirty="0">
                <a:solidFill>
                  <a:schemeClr val="bg1"/>
                </a:solidFill>
                <a:latin typeface="楷体" panose="02010609060101010101" pitchFamily="49" charset="-122"/>
                <a:ea typeface="楷体" panose="02010609060101010101" pitchFamily="49" charset="-122"/>
                <a:cs typeface="Tahoma" panose="020B0604030504040204" pitchFamily="34" charset="0"/>
              </a:rPr>
              <a:t>加利福尼亚大学</a:t>
            </a:r>
          </a:p>
        </p:txBody>
      </p:sp>
      <p:sp>
        <p:nvSpPr>
          <p:cNvPr id="17" name="文本框 16"/>
          <p:cNvSpPr txBox="1"/>
          <p:nvPr/>
        </p:nvSpPr>
        <p:spPr>
          <a:xfrm>
            <a:off x="3357837" y="2809563"/>
            <a:ext cx="1800000" cy="369332"/>
          </a:xfrm>
          <a:prstGeom prst="rect">
            <a:avLst/>
          </a:prstGeom>
          <a:noFill/>
        </p:spPr>
        <p:txBody>
          <a:bodyPr wrap="square" rtlCol="0">
            <a:spAutoFit/>
          </a:bodyPr>
          <a:lstStyle/>
          <a:p>
            <a:pPr algn="just"/>
            <a:r>
              <a:rPr lang="zh-CN" altLang="en-US" dirty="0">
                <a:solidFill>
                  <a:schemeClr val="bg1"/>
                </a:solidFill>
                <a:latin typeface="楷体" panose="02010609060101010101" pitchFamily="49" charset="-122"/>
                <a:ea typeface="楷体" panose="02010609060101010101" pitchFamily="49" charset="-122"/>
              </a:rPr>
              <a:t>哈尔滨工业大学</a:t>
            </a:r>
          </a:p>
        </p:txBody>
      </p:sp>
      <p:sp>
        <p:nvSpPr>
          <p:cNvPr id="18" name="文本框 17"/>
          <p:cNvSpPr txBox="1"/>
          <p:nvPr/>
        </p:nvSpPr>
        <p:spPr>
          <a:xfrm>
            <a:off x="8223139" y="665235"/>
            <a:ext cx="1884041" cy="707886"/>
          </a:xfrm>
          <a:prstGeom prst="rect">
            <a:avLst/>
          </a:prstGeom>
          <a:noFill/>
        </p:spPr>
        <p:txBody>
          <a:bodyPr wrap="square" rtlCol="0">
            <a:spAutoFit/>
          </a:bodyPr>
          <a:lstStyle/>
          <a:p>
            <a:pPr algn="ctr"/>
            <a:r>
              <a:rPr lang="zh-CN" altLang="en-US" sz="2000" b="1" dirty="0">
                <a:solidFill>
                  <a:schemeClr val="bg1"/>
                </a:solidFill>
                <a:latin typeface="黑体" panose="02010609060101010101" pitchFamily="49" charset="-122"/>
                <a:ea typeface="黑体" panose="02010609060101010101" pitchFamily="49" charset="-122"/>
              </a:rPr>
              <a:t>光电性能及应用</a:t>
            </a:r>
          </a:p>
        </p:txBody>
      </p:sp>
      <p:sp>
        <p:nvSpPr>
          <p:cNvPr id="19" name="文本框 18"/>
          <p:cNvSpPr txBox="1"/>
          <p:nvPr/>
        </p:nvSpPr>
        <p:spPr>
          <a:xfrm>
            <a:off x="3651072" y="663946"/>
            <a:ext cx="1259383" cy="400110"/>
          </a:xfrm>
          <a:prstGeom prst="rect">
            <a:avLst/>
          </a:prstGeom>
          <a:noFill/>
        </p:spPr>
        <p:txBody>
          <a:bodyPr wrap="squar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研究机构</a:t>
            </a:r>
          </a:p>
        </p:txBody>
      </p:sp>
      <p:sp>
        <p:nvSpPr>
          <p:cNvPr id="20" name="文本框 19"/>
          <p:cNvSpPr txBox="1"/>
          <p:nvPr/>
        </p:nvSpPr>
        <p:spPr>
          <a:xfrm>
            <a:off x="5245319" y="5062574"/>
            <a:ext cx="2309391" cy="923330"/>
          </a:xfrm>
          <a:prstGeom prst="rect">
            <a:avLst/>
          </a:prstGeom>
          <a:noFill/>
        </p:spPr>
        <p:txBody>
          <a:bodyPr wrap="square" rtlCol="0">
            <a:spAutoFit/>
          </a:bodyPr>
          <a:lstStyle/>
          <a:p>
            <a:pPr algn="just"/>
            <a:r>
              <a:rPr lang="zh-CN" altLang="en-US" dirty="0">
                <a:solidFill>
                  <a:schemeClr val="bg1"/>
                </a:solidFill>
                <a:latin typeface="华文楷体" panose="02010600040101010101" pitchFamily="2" charset="-122"/>
                <a:ea typeface="华文楷体" panose="02010600040101010101" pitchFamily="2" charset="-122"/>
              </a:rPr>
              <a:t>剥离</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旋涂法制备石墨烯和</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银纳米线</a:t>
            </a:r>
            <a:r>
              <a:rPr lang="zh-CN" altLang="en-US" dirty="0">
                <a:solidFill>
                  <a:schemeClr val="bg1"/>
                </a:solidFill>
                <a:latin typeface="华文楷体" panose="02010600040101010101" pitchFamily="2" charset="-122"/>
                <a:ea typeface="华文楷体" panose="02010600040101010101" pitchFamily="2" charset="-122"/>
              </a:rPr>
              <a:t>复合材料</a:t>
            </a:r>
          </a:p>
        </p:txBody>
      </p:sp>
      <p:sp>
        <p:nvSpPr>
          <p:cNvPr id="21" name="文本框 20"/>
          <p:cNvSpPr txBox="1"/>
          <p:nvPr/>
        </p:nvSpPr>
        <p:spPr>
          <a:xfrm>
            <a:off x="5283652" y="4230090"/>
            <a:ext cx="2268000" cy="646331"/>
          </a:xfrm>
          <a:prstGeom prst="rect">
            <a:avLst/>
          </a:prstGeom>
          <a:noFill/>
        </p:spPr>
        <p:txBody>
          <a:bodyPr wrap="square" rtlCol="0">
            <a:spAutoFit/>
          </a:bodyPr>
          <a:lstStyle/>
          <a:p>
            <a:pPr algn="just"/>
            <a:r>
              <a:rPr lang="zh-CN" altLang="en-US" dirty="0">
                <a:solidFill>
                  <a:schemeClr val="bg1"/>
                </a:solidFill>
                <a:latin typeface="华文楷体" panose="02010600040101010101" pitchFamily="2" charset="-122"/>
                <a:ea typeface="华文楷体" panose="02010600040101010101" pitchFamily="2" charset="-122"/>
              </a:rPr>
              <a:t>化学气相沉积法制备了石墨烯薄膜</a:t>
            </a:r>
          </a:p>
        </p:txBody>
      </p:sp>
      <p:sp>
        <p:nvSpPr>
          <p:cNvPr id="22" name="文本框 21"/>
          <p:cNvSpPr txBox="1"/>
          <p:nvPr/>
        </p:nvSpPr>
        <p:spPr>
          <a:xfrm>
            <a:off x="3357837" y="4249880"/>
            <a:ext cx="1800000" cy="646331"/>
          </a:xfrm>
          <a:prstGeom prst="rect">
            <a:avLst/>
          </a:prstGeom>
          <a:noFill/>
        </p:spPr>
        <p:txBody>
          <a:bodyPr wrap="square" rtlCol="0">
            <a:spAutoFit/>
          </a:bodyPr>
          <a:lstStyle/>
          <a:p>
            <a:pPr algn="just"/>
            <a:r>
              <a:rPr lang="zh-CN" altLang="en-US" dirty="0">
                <a:solidFill>
                  <a:schemeClr val="bg1"/>
                </a:solidFill>
                <a:latin typeface="华文楷体" panose="02010600040101010101" pitchFamily="2" charset="-122"/>
                <a:ea typeface="华文楷体" panose="02010600040101010101" pitchFamily="2" charset="-122"/>
              </a:rPr>
              <a:t>韩国高级纳米技术研究所</a:t>
            </a:r>
          </a:p>
        </p:txBody>
      </p:sp>
      <p:sp>
        <p:nvSpPr>
          <p:cNvPr id="23" name="文本框 22"/>
          <p:cNvSpPr txBox="1"/>
          <p:nvPr/>
        </p:nvSpPr>
        <p:spPr>
          <a:xfrm>
            <a:off x="3401456" y="5294400"/>
            <a:ext cx="1800000" cy="369332"/>
          </a:xfrm>
          <a:prstGeom prst="rect">
            <a:avLst/>
          </a:prstGeom>
          <a:noFill/>
        </p:spPr>
        <p:txBody>
          <a:bodyPr wrap="square" rtlCol="0">
            <a:spAutoFit/>
          </a:bodyPr>
          <a:lstStyle/>
          <a:p>
            <a:r>
              <a:rPr lang="zh-CN" altLang="en-US" dirty="0">
                <a:solidFill>
                  <a:schemeClr val="bg1"/>
                </a:solidFill>
                <a:latin typeface="楷体" panose="02010609060101010101" pitchFamily="49" charset="-122"/>
                <a:ea typeface="楷体" panose="02010609060101010101" pitchFamily="49" charset="-122"/>
              </a:rPr>
              <a:t>西安交通大学</a:t>
            </a:r>
          </a:p>
        </p:txBody>
      </p:sp>
      <p:sp>
        <p:nvSpPr>
          <p:cNvPr id="24" name="文本框 23"/>
          <p:cNvSpPr txBox="1"/>
          <p:nvPr/>
        </p:nvSpPr>
        <p:spPr>
          <a:xfrm>
            <a:off x="3357837" y="3548845"/>
            <a:ext cx="1800000" cy="646331"/>
          </a:xfrm>
          <a:prstGeom prst="rect">
            <a:avLst/>
          </a:prstGeom>
          <a:noFill/>
        </p:spPr>
        <p:txBody>
          <a:bodyPr wrap="square" rtlCol="0">
            <a:spAutoFit/>
          </a:bodyPr>
          <a:lstStyle/>
          <a:p>
            <a:pPr algn="just"/>
            <a:r>
              <a:rPr lang="zh-CN" altLang="en-US" dirty="0">
                <a:solidFill>
                  <a:schemeClr val="bg1"/>
                </a:solidFill>
                <a:latin typeface="楷体" panose="02010609060101010101" pitchFamily="49" charset="-122"/>
                <a:ea typeface="楷体" panose="02010609060101010101" pitchFamily="49" charset="-122"/>
              </a:rPr>
              <a:t>中国科学院沈阳材料所</a:t>
            </a:r>
          </a:p>
        </p:txBody>
      </p:sp>
      <p:sp>
        <p:nvSpPr>
          <p:cNvPr id="25" name="文本框 24"/>
          <p:cNvSpPr txBox="1"/>
          <p:nvPr/>
        </p:nvSpPr>
        <p:spPr>
          <a:xfrm>
            <a:off x="5300305" y="3548845"/>
            <a:ext cx="2268000" cy="646331"/>
          </a:xfrm>
          <a:prstGeom prst="rect">
            <a:avLst/>
          </a:prstGeom>
          <a:noFill/>
        </p:spPr>
        <p:txBody>
          <a:bodyPr wrap="square" rtlCol="0">
            <a:spAutoFit/>
          </a:bodyPr>
          <a:lstStyle/>
          <a:p>
            <a:pPr algn="just"/>
            <a:r>
              <a:rPr lang="zh-CN" altLang="en-US" dirty="0">
                <a:solidFill>
                  <a:schemeClr val="bg1"/>
                </a:solidFill>
                <a:latin typeface="楷体" panose="02010609060101010101" pitchFamily="49" charset="-122"/>
                <a:ea typeface="楷体" panose="02010609060101010101" pitchFamily="49" charset="-122"/>
              </a:rPr>
              <a:t>化学气相沉积法制备单壁碳纳米管</a:t>
            </a:r>
          </a:p>
        </p:txBody>
      </p:sp>
      <p:cxnSp>
        <p:nvCxnSpPr>
          <p:cNvPr id="26" name="直接连接符 25"/>
          <p:cNvCxnSpPr/>
          <p:nvPr/>
        </p:nvCxnSpPr>
        <p:spPr>
          <a:xfrm>
            <a:off x="2353779" y="3454525"/>
            <a:ext cx="8176952"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372266" y="5010640"/>
            <a:ext cx="8176952"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7687308" y="1932782"/>
            <a:ext cx="2562340" cy="646331"/>
          </a:xfrm>
          <a:prstGeom prst="rect">
            <a:avLst/>
          </a:prstGeom>
        </p:spPr>
        <p:txBody>
          <a:bodyPr wrap="square">
            <a:spAutoFit/>
          </a:bodyPr>
          <a:lstStyle/>
          <a:p>
            <a:pPr defTabSz="914400">
              <a:defRPr/>
            </a:pPr>
            <a:r>
              <a:rPr lang="en-US" altLang="zh-CN"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baseline="-25000"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en-US" altLang="zh-CN" baseline="-25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30</a:t>
            </a:r>
            <a:r>
              <a:rPr lang="el-GR"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T</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85% </a:t>
            </a:r>
          </a:p>
          <a:p>
            <a:pPr defTabSz="914400">
              <a:defRPr/>
            </a:pPr>
            <a:r>
              <a:rPr lang="zh-CN" altLang="en-US" dirty="0">
                <a:solidFill>
                  <a:schemeClr val="bg1"/>
                </a:solidFill>
                <a:latin typeface="华文楷体" panose="02010600040101010101" pitchFamily="2" charset="-122"/>
                <a:ea typeface="华文楷体" panose="02010600040101010101" pitchFamily="2" charset="-122"/>
              </a:rPr>
              <a:t>成功制作了触摸屏面板</a:t>
            </a:r>
          </a:p>
        </p:txBody>
      </p:sp>
      <p:sp>
        <p:nvSpPr>
          <p:cNvPr id="29" name="矩形 28"/>
          <p:cNvSpPr/>
          <p:nvPr/>
        </p:nvSpPr>
        <p:spPr>
          <a:xfrm>
            <a:off x="7687308" y="2703868"/>
            <a:ext cx="3060000" cy="646331"/>
          </a:xfrm>
          <a:prstGeom prst="rect">
            <a:avLst/>
          </a:prstGeom>
        </p:spPr>
        <p:txBody>
          <a:bodyPr wrap="square">
            <a:spAutoFit/>
          </a:bodyPr>
          <a:lstStyle/>
          <a:p>
            <a:pPr defTabSz="914400">
              <a:defRPr/>
            </a:pPr>
            <a:r>
              <a:rPr lang="en-US" altLang="zh-CN"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baseline="-25000"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en-US" altLang="zh-CN" baseline="-25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9.5</a:t>
            </a:r>
            <a:r>
              <a:rPr lang="el-GR"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T</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88%</a:t>
            </a:r>
          </a:p>
          <a:p>
            <a:pPr defTabSz="914400">
              <a:defRPr/>
            </a:pPr>
            <a:r>
              <a:rPr lang="zh-CN" altLang="en-US" dirty="0">
                <a:solidFill>
                  <a:schemeClr val="bg1"/>
                </a:solidFill>
                <a:latin typeface="华文楷体" panose="02010600040101010101" pitchFamily="2" charset="-122"/>
                <a:ea typeface="华文楷体" panose="02010600040101010101" pitchFamily="2" charset="-122"/>
              </a:rPr>
              <a:t>应用于透明加热除雾器</a:t>
            </a:r>
          </a:p>
        </p:txBody>
      </p:sp>
      <p:sp>
        <p:nvSpPr>
          <p:cNvPr id="30" name="矩形 29"/>
          <p:cNvSpPr/>
          <p:nvPr/>
        </p:nvSpPr>
        <p:spPr>
          <a:xfrm>
            <a:off x="7687308" y="5124908"/>
            <a:ext cx="3060000" cy="646331"/>
          </a:xfrm>
          <a:prstGeom prst="rect">
            <a:avLst/>
          </a:prstGeom>
        </p:spPr>
        <p:txBody>
          <a:bodyPr wrap="square">
            <a:spAutoFit/>
          </a:bodyPr>
          <a:lstStyle/>
          <a:p>
            <a:pPr defTabSz="914400">
              <a:defRPr/>
            </a:pPr>
            <a:r>
              <a:rPr lang="en-US" altLang="zh-CN"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baseline="-25000"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en-US" altLang="zh-CN" baseline="-25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10.3</a:t>
            </a:r>
            <a:r>
              <a:rPr lang="el-GR"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T</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spc="-25"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76.9</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p>
          <a:p>
            <a:pPr defTabSz="914400">
              <a:defRPr/>
            </a:pPr>
            <a:r>
              <a:rPr lang="zh-CN" altLang="en-US" dirty="0">
                <a:solidFill>
                  <a:schemeClr val="bg1"/>
                </a:solidFill>
                <a:latin typeface="华文楷体" panose="02010600040101010101" pitchFamily="2" charset="-122"/>
                <a:ea typeface="华文楷体" panose="02010600040101010101" pitchFamily="2" charset="-122"/>
              </a:rPr>
              <a:t>应用于透明加热除雾器</a:t>
            </a:r>
          </a:p>
        </p:txBody>
      </p:sp>
      <p:sp>
        <p:nvSpPr>
          <p:cNvPr id="31" name="矩形 30"/>
          <p:cNvSpPr/>
          <p:nvPr/>
        </p:nvSpPr>
        <p:spPr>
          <a:xfrm>
            <a:off x="7687308" y="4215345"/>
            <a:ext cx="3060000" cy="646331"/>
          </a:xfrm>
          <a:prstGeom prst="rect">
            <a:avLst/>
          </a:prstGeom>
        </p:spPr>
        <p:txBody>
          <a:bodyPr wrap="square">
            <a:spAutoFit/>
          </a:bodyPr>
          <a:lstStyle/>
          <a:p>
            <a:pPr defTabSz="914400">
              <a:defRPr/>
            </a:pPr>
            <a:r>
              <a:rPr lang="en-US" altLang="zh-CN"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baseline="-25000"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en-US" altLang="zh-CN" baseline="-25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41</a:t>
            </a:r>
            <a:r>
              <a:rPr lang="el-GR"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T</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89%</a:t>
            </a:r>
          </a:p>
          <a:p>
            <a:pPr defTabSz="914400">
              <a:defRPr/>
            </a:pPr>
            <a:r>
              <a:rPr lang="zh-CN" altLang="en-US" dirty="0">
                <a:solidFill>
                  <a:schemeClr val="bg1"/>
                </a:solidFill>
                <a:latin typeface="华文楷体" panose="02010600040101010101" pitchFamily="2" charset="-122"/>
                <a:ea typeface="华文楷体" panose="02010600040101010101" pitchFamily="2" charset="-122"/>
              </a:rPr>
              <a:t>应用于透明加热器</a:t>
            </a:r>
          </a:p>
        </p:txBody>
      </p:sp>
      <p:sp>
        <p:nvSpPr>
          <p:cNvPr id="32" name="矩形 31"/>
          <p:cNvSpPr/>
          <p:nvPr/>
        </p:nvSpPr>
        <p:spPr>
          <a:xfrm>
            <a:off x="7687308" y="3548845"/>
            <a:ext cx="3060000" cy="646331"/>
          </a:xfrm>
          <a:prstGeom prst="rect">
            <a:avLst/>
          </a:prstGeom>
        </p:spPr>
        <p:txBody>
          <a:bodyPr wrap="square">
            <a:spAutoFit/>
          </a:bodyPr>
          <a:lstStyle/>
          <a:p>
            <a:pPr defTabSz="914400">
              <a:defRPr/>
            </a:pPr>
            <a:r>
              <a:rPr lang="en-US" altLang="zh-CN"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R</a:t>
            </a:r>
            <a:r>
              <a:rPr lang="en-US" altLang="zh-CN" baseline="-25000" dirty="0" err="1">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en-US" altLang="zh-CN" baseline="-25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41</a:t>
            </a:r>
            <a:r>
              <a:rPr lang="el-GR"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Ω</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/sq</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T</a:t>
            </a:r>
            <a:r>
              <a:rPr lang="zh-CN" altLang="en-US"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90%</a:t>
            </a:r>
          </a:p>
          <a:p>
            <a:pPr defTabSz="914400">
              <a:defRPr/>
            </a:pPr>
            <a:r>
              <a:rPr lang="zh-CN" altLang="en-US" dirty="0">
                <a:solidFill>
                  <a:schemeClr val="bg1"/>
                </a:solidFill>
                <a:latin typeface="华文楷体" panose="02010600040101010101" pitchFamily="2" charset="-122"/>
                <a:ea typeface="华文楷体" panose="02010600040101010101" pitchFamily="2" charset="-122"/>
              </a:rPr>
              <a:t>应用于有机发光二极管</a:t>
            </a:r>
          </a:p>
        </p:txBody>
      </p:sp>
      <p:sp>
        <p:nvSpPr>
          <p:cNvPr id="33" name="矩形: 圆角 1"/>
          <p:cNvSpPr/>
          <p:nvPr/>
        </p:nvSpPr>
        <p:spPr>
          <a:xfrm>
            <a:off x="3369741" y="1214681"/>
            <a:ext cx="6737439" cy="1476959"/>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cxnSp>
        <p:nvCxnSpPr>
          <p:cNvPr id="34" name="直接连接符 33"/>
          <p:cNvCxnSpPr/>
          <p:nvPr/>
        </p:nvCxnSpPr>
        <p:spPr>
          <a:xfrm>
            <a:off x="2372266" y="5991715"/>
            <a:ext cx="8176952"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614450" y="5316227"/>
            <a:ext cx="1268159" cy="369332"/>
          </a:xfrm>
          <a:prstGeom prst="rect">
            <a:avLst/>
          </a:prstGeom>
          <a:noFill/>
        </p:spPr>
        <p:txBody>
          <a:bodyPr wrap="square" rtlCol="0">
            <a:spAutoFit/>
          </a:bodyPr>
          <a:lstStyle/>
          <a:p>
            <a:pPr algn="ctr"/>
            <a:r>
              <a:rPr lang="zh-CN" altLang="en-US" b="1" dirty="0">
                <a:solidFill>
                  <a:srgbClr val="FFC000"/>
                </a:solidFill>
                <a:latin typeface="楷体" panose="02010609060101010101" pitchFamily="49" charset="-122"/>
                <a:ea typeface="楷体" panose="02010609060101010101" pitchFamily="49" charset="-122"/>
              </a:rPr>
              <a:t>复合材料</a:t>
            </a:r>
          </a:p>
        </p:txBody>
      </p:sp>
      <p:sp>
        <p:nvSpPr>
          <p:cNvPr id="2" name="文本框 1"/>
          <p:cNvSpPr txBox="1"/>
          <p:nvPr/>
        </p:nvSpPr>
        <p:spPr>
          <a:xfrm>
            <a:off x="1344930" y="399415"/>
            <a:ext cx="2144395" cy="583565"/>
          </a:xfrm>
          <a:prstGeom prst="rect">
            <a:avLst/>
          </a:prstGeom>
          <a:noFill/>
        </p:spPr>
        <p:txBody>
          <a:bodyPr wrap="square" rtlCol="0">
            <a:spAutoFit/>
          </a:bodyPr>
          <a:lstStyle/>
          <a:p>
            <a:r>
              <a:rPr lang="zh-CN" altLang="en-US" sz="3200">
                <a:solidFill>
                  <a:schemeClr val="bg1"/>
                </a:solidFill>
                <a:latin typeface="楷体" panose="02010609060101010101" pitchFamily="49" charset="-122"/>
                <a:ea typeface="楷体" panose="02010609060101010101" pitchFamily="49" charset="-122"/>
              </a:rPr>
              <a:t>新型材料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sp>
        <p:nvSpPr>
          <p:cNvPr id="3" name="文本框 2"/>
          <p:cNvSpPr txBox="1"/>
          <p:nvPr/>
        </p:nvSpPr>
        <p:spPr>
          <a:xfrm>
            <a:off x="982383" y="1832421"/>
            <a:ext cx="3492500" cy="584775"/>
          </a:xfrm>
          <a:prstGeom prst="rect">
            <a:avLst/>
          </a:prstGeom>
          <a:noFill/>
        </p:spPr>
        <p:txBody>
          <a:bodyPr wrap="square" rtlCol="0">
            <a:spAutoFit/>
          </a:bodyPr>
          <a:lstStyle/>
          <a:p>
            <a:r>
              <a:rPr lang="zh-CN" altLang="en-US" sz="3200" b="1" dirty="0">
                <a:solidFill>
                  <a:srgbClr val="FFC000"/>
                </a:solidFill>
                <a:latin typeface="微软雅黑" panose="020B0503020204020204" pitchFamily="34" charset="-122"/>
                <a:ea typeface="微软雅黑" panose="020B0503020204020204" pitchFamily="34" charset="-122"/>
              </a:rPr>
              <a:t>整体流程</a:t>
            </a:r>
          </a:p>
        </p:txBody>
      </p:sp>
      <p:pic>
        <p:nvPicPr>
          <p:cNvPr id="4" name="图片 3"/>
          <p:cNvPicPr>
            <a:picLocks noChangeAspect="1"/>
          </p:cNvPicPr>
          <p:nvPr/>
        </p:nvPicPr>
        <p:blipFill>
          <a:blip r:embed="rId4"/>
          <a:stretch>
            <a:fillRect/>
          </a:stretch>
        </p:blipFill>
        <p:spPr>
          <a:xfrm>
            <a:off x="1470950" y="4605923"/>
            <a:ext cx="9196310" cy="187765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r="2259" b="1300"/>
          <a:stretch>
            <a:fillRect/>
          </a:stretch>
        </p:blipFill>
        <p:spPr>
          <a:xfrm>
            <a:off x="4026648" y="56204"/>
            <a:ext cx="6982011" cy="4184101"/>
          </a:xfrm>
          <a:prstGeom prst="rect">
            <a:avLst/>
          </a:prstGeom>
        </p:spPr>
      </p:pic>
      <p:sp>
        <p:nvSpPr>
          <p:cNvPr id="5" name="矩形 4"/>
          <p:cNvSpPr/>
          <p:nvPr/>
        </p:nvSpPr>
        <p:spPr>
          <a:xfrm>
            <a:off x="4833469" y="4354724"/>
            <a:ext cx="4615381" cy="223734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3400"/>
          </a:xfrm>
          <a:prstGeom prst="rect">
            <a:avLst/>
          </a:prstGeom>
        </p:spPr>
      </p:pic>
      <p:sp>
        <p:nvSpPr>
          <p:cNvPr id="2" name="矩形 1"/>
          <p:cNvSpPr/>
          <p:nvPr/>
        </p:nvSpPr>
        <p:spPr>
          <a:xfrm>
            <a:off x="74411" y="25400"/>
            <a:ext cx="12192000" cy="6858000"/>
          </a:xfrm>
          <a:prstGeom prst="rect">
            <a:avLst/>
          </a:prstGeom>
          <a:solidFill>
            <a:srgbClr val="1E2327">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600">
              <a:defRPr/>
            </a:pPr>
            <a:endParaRPr kumimoji="1" lang="zh-CN" altLang="en-US" sz="2400" dirty="0">
              <a:solidFill>
                <a:srgbClr val="FFFFFF"/>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96" y="706348"/>
            <a:ext cx="7359072" cy="3549012"/>
          </a:xfrm>
          <a:prstGeom prst="rect">
            <a:avLst/>
          </a:prstGeom>
          <a:gradFill>
            <a:gsLst>
              <a:gs pos="0">
                <a:schemeClr val="accent1">
                  <a:lumMod val="20000"/>
                  <a:lumOff val="80000"/>
                  <a:alpha val="45000"/>
                </a:schemeClr>
              </a:gs>
              <a:gs pos="100000">
                <a:schemeClr val="bg2">
                  <a:lumMod val="90000"/>
                  <a:lumOff val="10000"/>
                  <a:alpha val="57000"/>
                </a:schemeClr>
              </a:gs>
            </a:gsLst>
            <a:path path="rect">
              <a:fillToRect l="50000" t="50000" r="50000" b="50000"/>
            </a:path>
          </a:gradFill>
          <a:ln>
            <a:noFill/>
          </a:ln>
          <a:effectLst>
            <a:softEdge rad="0"/>
          </a:effectLst>
        </p:spPr>
      </p:pic>
      <p:sp>
        <p:nvSpPr>
          <p:cNvPr id="9" name="文本框 8"/>
          <p:cNvSpPr txBox="1"/>
          <p:nvPr/>
        </p:nvSpPr>
        <p:spPr>
          <a:xfrm>
            <a:off x="2409428" y="4876882"/>
            <a:ext cx="5578868" cy="461665"/>
          </a:xfrm>
          <a:prstGeom prst="rect">
            <a:avLst/>
          </a:prstGeom>
          <a:noFill/>
        </p:spPr>
        <p:txBody>
          <a:bodyPr wrap="square" rtlCol="0">
            <a:spAutoFit/>
          </a:bodyPr>
          <a:lstStyle/>
          <a:p>
            <a:r>
              <a:rPr lang="zh-CN" altLang="en-US" sz="2400" dirty="0">
                <a:solidFill>
                  <a:srgbClr val="FF0000"/>
                </a:solidFill>
                <a:latin typeface="微软雅黑" panose="020B0503020204020204" pitchFamily="34" charset="-122"/>
                <a:ea typeface="微软雅黑" panose="020B0503020204020204" pitchFamily="34" charset="-122"/>
              </a:rPr>
              <a:t>飞秒激光</a:t>
            </a:r>
            <a:r>
              <a:rPr lang="zh-CN" altLang="en-US" sz="2000" dirty="0">
                <a:solidFill>
                  <a:schemeClr val="bg1"/>
                </a:solidFill>
                <a:latin typeface="微软雅黑" panose="020B0503020204020204" pitchFamily="34" charset="-122"/>
                <a:ea typeface="微软雅黑" panose="020B0503020204020204" pitchFamily="34" charset="-122"/>
              </a:rPr>
              <a:t>烧蚀制备柔性可拉伸透明电极</a:t>
            </a: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6588" y="2912654"/>
            <a:ext cx="3481279" cy="2883121"/>
          </a:xfrm>
          <a:prstGeom prst="rect">
            <a:avLst/>
          </a:prstGeom>
        </p:spPr>
      </p:pic>
      <p:sp>
        <p:nvSpPr>
          <p:cNvPr id="3" name="文本框 2"/>
          <p:cNvSpPr txBox="1"/>
          <p:nvPr/>
        </p:nvSpPr>
        <p:spPr>
          <a:xfrm>
            <a:off x="8773795" y="370840"/>
            <a:ext cx="2845435" cy="645160"/>
          </a:xfrm>
          <a:prstGeom prst="rect">
            <a:avLst/>
          </a:prstGeom>
          <a:noFill/>
        </p:spPr>
        <p:txBody>
          <a:bodyPr wrap="square" rtlCol="0">
            <a:spAutoFit/>
          </a:bodyPr>
          <a:lstStyle/>
          <a:p>
            <a:r>
              <a:rPr lang="zh-CN" altLang="en-US" sz="3600">
                <a:solidFill>
                  <a:schemeClr val="bg1"/>
                </a:solidFill>
                <a:latin typeface="楷体" panose="02010609060101010101" pitchFamily="49" charset="-122"/>
                <a:ea typeface="楷体" panose="02010609060101010101" pitchFamily="49" charset="-122"/>
              </a:rPr>
              <a:t>设备支持</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mVkODE5ZTEzYjk0NTlkMzBhYzg0ZGRlNGZiZTcyMjYifQ=="/>
  <p:tag name="KSO_WPP_MARK_KEY" val="4d76bae4-3afb-413c-909a-3ff095a1eecd"/>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6250f46e-a401-4605-8b07-5c59603c2ee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1504</Words>
  <Application>Microsoft Office PowerPoint</Application>
  <PresentationFormat>宽屏</PresentationFormat>
  <Paragraphs>208</Paragraphs>
  <Slides>23</Slides>
  <Notes>21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35" baseType="lpstr">
      <vt:lpstr>等线</vt:lpstr>
      <vt:lpstr>等线 Light</vt:lpstr>
      <vt:lpstr>黑体</vt:lpstr>
      <vt:lpstr>华文楷体</vt:lpstr>
      <vt:lpstr>楷体</vt:lpstr>
      <vt:lpstr>宋体</vt:lpstr>
      <vt:lpstr>微软雅黑</vt:lpstr>
      <vt:lpstr>Arial</vt:lpstr>
      <vt:lpstr>Calibri</vt:lpstr>
      <vt:lpstr>Times New Roman</vt:lpstr>
      <vt:lpstr>Office 主题​​</vt:lpstr>
      <vt:lpstr>Graph</vt:lpstr>
      <vt:lpstr>基于飞秒激光制备可穿戴 智能设备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基于飞秒激光制备 可穿戴智能设备</dc:title>
  <dc:creator>Administrator</dc:creator>
  <cp:lastModifiedBy>王 泽坤</cp:lastModifiedBy>
  <cp:revision>84</cp:revision>
  <dcterms:created xsi:type="dcterms:W3CDTF">2021-11-04T01:15:00Z</dcterms:created>
  <dcterms:modified xsi:type="dcterms:W3CDTF">2022-09-18T05:50:55Z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mondata">
    <vt:lpwstr>eyJoZGlkIjoiYzA3ODk1ODg1NjliNjNiYzNmYzQyMTVlYmUyYjI4MTcifQ==</vt:lpwstr>
  </property>
  <property fmtid="{D5CDD505-2E9C-101B-9397-08002B2CF9AE}" pid="3" name="ICV">
    <vt:lpwstr>353ED96DE193411EB25BA5B4CDD240EA</vt:lpwstr>
  </property>
  <property fmtid="{D5CDD505-2E9C-101B-9397-08002B2CF9AE}" pid="4" name="KSOProductBuildVer">
    <vt:lpwstr>2052-11.1.0.12313</vt:lpwstr>
  </property>
</Properties>
</file>