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3"/>
  </p:sldMasterIdLst>
  <p:notesMasterIdLst>
    <p:notesMasterId r:id="rId5"/>
  </p:notesMasterIdLst>
  <p:sldIdLst>
    <p:sldId id="298" r:id="rId4"/>
    <p:sldId id="323" r:id="rId6"/>
    <p:sldId id="300" r:id="rId7"/>
    <p:sldId id="343" r:id="rId8"/>
    <p:sldId id="344" r:id="rId9"/>
    <p:sldId id="324" r:id="rId10"/>
    <p:sldId id="345" r:id="rId11"/>
    <p:sldId id="346" r:id="rId12"/>
    <p:sldId id="347" r:id="rId13"/>
    <p:sldId id="363" r:id="rId14"/>
    <p:sldId id="326" r:id="rId15"/>
    <p:sldId id="312" r:id="rId16"/>
    <p:sldId id="366" r:id="rId17"/>
    <p:sldId id="328" r:id="rId18"/>
  </p:sldIdLst>
  <p:sldSz cx="12852400" cy="7235825"/>
  <p:notesSz cx="6858000" cy="9144000"/>
  <p:custShowLst>
    <p:custShow name="自定义放映 1" id="0">
      <p:sldLst>
        <p:sld r:id="rId4"/>
      </p:sldLst>
    </p:custShow>
  </p:custShowLst>
  <p:custDataLst>
    <p:tags r:id="rId23"/>
  </p:custDataLst>
  <p:defaultTextStyle>
    <a:defPPr>
      <a:defRPr lang="zh-CN"/>
    </a:defPPr>
    <a:lvl1pPr marL="0" algn="l" defTabSz="963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1965" algn="l" defTabSz="963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3930" algn="l" defTabSz="963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6530" algn="l" defTabSz="963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8495" algn="l" defTabSz="963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0460" algn="l" defTabSz="963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2425" algn="l" defTabSz="963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5025" algn="l" defTabSz="963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56990" algn="l" defTabSz="963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东明" initials="张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C183C"/>
    <a:srgbClr val="2D65A2"/>
    <a:srgbClr val="1574A8"/>
    <a:srgbClr val="1E436C"/>
    <a:srgbClr val="1D3B95"/>
    <a:srgbClr val="D4E7EE"/>
    <a:srgbClr val="32B8CB"/>
    <a:srgbClr val="3B7DF6"/>
    <a:srgbClr val="1CA0BC"/>
    <a:srgbClr val="3DB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7" autoAdjust="0"/>
    <p:restoredTop sz="94636"/>
  </p:normalViewPr>
  <p:slideViewPr>
    <p:cSldViewPr snapToGrid="0">
      <p:cViewPr varScale="1">
        <p:scale>
          <a:sx n="59" d="100"/>
          <a:sy n="59" d="100"/>
        </p:scale>
        <p:origin x="134" y="62"/>
      </p:cViewPr>
      <p:guideLst>
        <p:guide orient="horz" pos="2288"/>
        <p:guide pos="4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1T13:59:30.88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印品黑体" panose="00000500000000000000" charset="-122"/>
                <a:ea typeface="印品黑体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印品黑体" panose="00000500000000000000" charset="-122"/>
                <a:ea typeface="印品黑体" panose="00000500000000000000" charset="-122"/>
              </a:defRPr>
            </a:lvl1pPr>
          </a:lstStyle>
          <a:p>
            <a:fld id="{B1004BC9-10D0-488E-A1C9-26EF1B992FB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印品黑体" panose="00000500000000000000" charset="-122"/>
                <a:ea typeface="印品黑体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印品黑体" panose="00000500000000000000" charset="-122"/>
                <a:ea typeface="印品黑体" panose="00000500000000000000" charset="-122"/>
              </a:defRPr>
            </a:lvl1pPr>
          </a:lstStyle>
          <a:p>
            <a:fld id="{0461FCB8-7DA7-4196-8DB1-31AC8CDCB1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印品黑体" panose="00000500000000000000" charset="-122"/>
        <a:ea typeface="印品黑体" panose="00000500000000000000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印品黑体" panose="00000500000000000000" charset="-122"/>
        <a:ea typeface="印品黑体" panose="00000500000000000000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印品黑体" panose="00000500000000000000" charset="-122"/>
        <a:ea typeface="印品黑体" panose="00000500000000000000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印品黑体" panose="00000500000000000000" charset="-122"/>
        <a:ea typeface="印品黑体" panose="00000500000000000000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印品黑体" panose="00000500000000000000" charset="-122"/>
        <a:ea typeface="印品黑体" panose="00000500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550" y="1184197"/>
            <a:ext cx="9639300" cy="2519139"/>
          </a:xfrm>
        </p:spPr>
        <p:txBody>
          <a:bodyPr anchor="b"/>
          <a:lstStyle>
            <a:lvl1pPr algn="ctr">
              <a:defRPr sz="63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550" y="3800484"/>
            <a:ext cx="9639300" cy="1746982"/>
          </a:xfrm>
        </p:spPr>
        <p:txBody>
          <a:bodyPr/>
          <a:lstStyle>
            <a:lvl1pPr marL="0" indent="0" algn="ctr">
              <a:buNone/>
              <a:defRPr sz="2530"/>
            </a:lvl1pPr>
            <a:lvl2pPr marL="481965" indent="0" algn="ctr">
              <a:buNone/>
              <a:defRPr sz="2110"/>
            </a:lvl2pPr>
            <a:lvl3pPr marL="963930" indent="0" algn="ctr">
              <a:buNone/>
              <a:defRPr sz="1900"/>
            </a:lvl3pPr>
            <a:lvl4pPr marL="1445895" indent="0" algn="ctr">
              <a:buNone/>
              <a:defRPr sz="1685"/>
            </a:lvl4pPr>
            <a:lvl5pPr marL="1927860" indent="0" algn="ctr">
              <a:buNone/>
              <a:defRPr sz="1685"/>
            </a:lvl5pPr>
            <a:lvl6pPr marL="2409825" indent="0" algn="ctr">
              <a:buNone/>
              <a:defRPr sz="1685"/>
            </a:lvl6pPr>
            <a:lvl7pPr marL="2891790" indent="0" algn="ctr">
              <a:buNone/>
              <a:defRPr sz="1685"/>
            </a:lvl7pPr>
            <a:lvl8pPr marL="3373755" indent="0" algn="ctr">
              <a:buNone/>
              <a:defRPr sz="1685"/>
            </a:lvl8pPr>
            <a:lvl9pPr marL="3855720" indent="0" algn="ctr">
              <a:buNone/>
              <a:defRPr sz="168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1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224559"/>
            <a:ext cx="12852400" cy="5261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印品黑体" panose="00000500000000000000" charset="-122"/>
              <a:ea typeface="印品黑体" panose="000005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605" y="300400"/>
            <a:ext cx="8260397" cy="623427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6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7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8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9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0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909" y="1803932"/>
            <a:ext cx="11085195" cy="3009902"/>
          </a:xfrm>
        </p:spPr>
        <p:txBody>
          <a:bodyPr anchor="b"/>
          <a:lstStyle>
            <a:lvl1pPr>
              <a:defRPr sz="63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909" y="4842309"/>
            <a:ext cx="11085195" cy="1582836"/>
          </a:xfrm>
        </p:spPr>
        <p:txBody>
          <a:bodyPr/>
          <a:lstStyle>
            <a:lvl1pPr marL="0" indent="0">
              <a:buNone/>
              <a:defRPr sz="2530">
                <a:solidFill>
                  <a:schemeClr val="tx1">
                    <a:tint val="75000"/>
                  </a:schemeClr>
                </a:solidFill>
              </a:defRPr>
            </a:lvl1pPr>
            <a:lvl2pPr marL="481965" indent="0">
              <a:buNone/>
              <a:defRPr sz="2110">
                <a:solidFill>
                  <a:schemeClr val="tx1">
                    <a:tint val="75000"/>
                  </a:schemeClr>
                </a:solidFill>
              </a:defRPr>
            </a:lvl2pPr>
            <a:lvl3pPr marL="963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58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78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098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179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375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572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224559"/>
            <a:ext cx="12852400" cy="5261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印品黑体" panose="00000500000000000000" charset="-122"/>
              <a:ea typeface="印品黑体" panose="00000500000000000000" charset="-122"/>
            </a:endParaRPr>
          </a:p>
        </p:txBody>
      </p:sp>
      <p:sp>
        <p:nvSpPr>
          <p:cNvPr id="8" name="标题 1"/>
          <p:cNvSpPr txBox="1"/>
          <p:nvPr userDrawn="1"/>
        </p:nvSpPr>
        <p:spPr>
          <a:xfrm>
            <a:off x="110605" y="300400"/>
            <a:ext cx="8260397" cy="623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63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印品黑体" panose="00000500000000000000" charset="-122"/>
                <a:ea typeface="印品黑体" panose="00000500000000000000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1_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7499" y="385241"/>
            <a:ext cx="2771299" cy="613202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3603" y="385241"/>
            <a:ext cx="8153241" cy="613202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620" y="289768"/>
            <a:ext cx="11567160" cy="1205971"/>
          </a:xfrm>
          <a:prstGeom prst="rect">
            <a:avLst/>
          </a:prstGeom>
        </p:spPr>
        <p:txBody>
          <a:bodyPr lIns="114785" tIns="57392" rIns="114785" bIns="57392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620" y="1688360"/>
            <a:ext cx="11567160" cy="4775310"/>
          </a:xfrm>
          <a:prstGeom prst="rect">
            <a:avLst/>
          </a:prstGeom>
        </p:spPr>
        <p:txBody>
          <a:bodyPr vert="eaVert" lIns="114785" tIns="57392" rIns="114785" bIns="57392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620" y="6706538"/>
            <a:ext cx="2998893" cy="385241"/>
          </a:xfrm>
          <a:prstGeom prst="rect">
            <a:avLst/>
          </a:prstGeom>
        </p:spPr>
        <p:txBody>
          <a:bodyPr lIns="114785" tIns="57392" rIns="114785" bIns="57392"/>
          <a:lstStyle/>
          <a:p>
            <a:pPr defTabSz="1147445"/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</a:rPr>
            </a:fld>
            <a:endParaRPr lang="zh-CN" altLang="en-US" sz="23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1237" y="6706538"/>
            <a:ext cx="4069927" cy="385241"/>
          </a:xfrm>
          <a:prstGeom prst="rect">
            <a:avLst/>
          </a:prstGeom>
        </p:spPr>
        <p:txBody>
          <a:bodyPr lIns="114785" tIns="57392" rIns="114785" bIns="57392"/>
          <a:lstStyle/>
          <a:p>
            <a:pPr defTabSz="1147445"/>
            <a:endParaRPr lang="zh-CN" altLang="en-US" sz="23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0887" y="6706538"/>
            <a:ext cx="2998893" cy="385241"/>
          </a:xfrm>
          <a:prstGeom prst="rect">
            <a:avLst/>
          </a:prstGeom>
        </p:spPr>
        <p:txBody>
          <a:bodyPr lIns="114785" tIns="57392" rIns="114785" bIns="57392"/>
          <a:lstStyle/>
          <a:p>
            <a:pPr defTabSz="1147445"/>
            <a:fld id="{55ECCFAA-F4FB-487C-9F1E-C8836D0C3DC9}" type="slidenum">
              <a:rPr lang="zh-CN" altLang="en-US" sz="2300" smtClean="0">
                <a:solidFill>
                  <a:prstClr val="black"/>
                </a:solidFill>
              </a:rPr>
            </a:fld>
            <a:endParaRPr lang="zh-CN" altLang="en-US" sz="23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17990" y="289769"/>
            <a:ext cx="2891790" cy="6173901"/>
          </a:xfrm>
          <a:prstGeom prst="rect">
            <a:avLst/>
          </a:prstGeom>
        </p:spPr>
        <p:txBody>
          <a:bodyPr vert="eaVert" lIns="114785" tIns="57392" rIns="114785" bIns="57392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620" y="289769"/>
            <a:ext cx="8461163" cy="6173901"/>
          </a:xfrm>
          <a:prstGeom prst="rect">
            <a:avLst/>
          </a:prstGeom>
        </p:spPr>
        <p:txBody>
          <a:bodyPr vert="eaVert" lIns="114785" tIns="57392" rIns="114785" bIns="57392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620" y="6706538"/>
            <a:ext cx="2998893" cy="385241"/>
          </a:xfrm>
          <a:prstGeom prst="rect">
            <a:avLst/>
          </a:prstGeom>
        </p:spPr>
        <p:txBody>
          <a:bodyPr lIns="114785" tIns="57392" rIns="114785" bIns="57392"/>
          <a:lstStyle/>
          <a:p>
            <a:pPr defTabSz="1147445"/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</a:rPr>
            </a:fld>
            <a:endParaRPr lang="zh-CN" altLang="en-US" sz="23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1237" y="6706538"/>
            <a:ext cx="4069927" cy="385241"/>
          </a:xfrm>
          <a:prstGeom prst="rect">
            <a:avLst/>
          </a:prstGeom>
        </p:spPr>
        <p:txBody>
          <a:bodyPr lIns="114785" tIns="57392" rIns="114785" bIns="57392"/>
          <a:lstStyle/>
          <a:p>
            <a:pPr defTabSz="1147445"/>
            <a:endParaRPr lang="zh-CN" altLang="en-US" sz="23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0887" y="6706538"/>
            <a:ext cx="2998893" cy="385241"/>
          </a:xfrm>
          <a:prstGeom prst="rect">
            <a:avLst/>
          </a:prstGeom>
        </p:spPr>
        <p:txBody>
          <a:bodyPr lIns="114785" tIns="57392" rIns="114785" bIns="57392"/>
          <a:lstStyle/>
          <a:p>
            <a:pPr defTabSz="1147445"/>
            <a:fld id="{55ECCFAA-F4FB-487C-9F1E-C8836D0C3DC9}" type="slidenum">
              <a:rPr lang="zh-CN" altLang="en-US" sz="2300" smtClean="0">
                <a:solidFill>
                  <a:prstClr val="black"/>
                </a:solidFill>
              </a:rPr>
            </a:fld>
            <a:endParaRPr lang="zh-CN" altLang="en-US" sz="23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3603" y="1926204"/>
            <a:ext cx="5462270" cy="45910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528" y="1926204"/>
            <a:ext cx="5462270" cy="45910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224559"/>
            <a:ext cx="12852400" cy="5261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印品黑体" panose="00000500000000000000" charset="-122"/>
              <a:ea typeface="印品黑体" panose="00000500000000000000" charset="-122"/>
            </a:endParaRPr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385241"/>
            <a:ext cx="11085195" cy="13985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277" y="1773783"/>
            <a:ext cx="5437167" cy="869303"/>
          </a:xfrm>
        </p:spPr>
        <p:txBody>
          <a:bodyPr anchor="b"/>
          <a:lstStyle>
            <a:lvl1pPr marL="0" indent="0">
              <a:buNone/>
              <a:defRPr sz="2530" b="1"/>
            </a:lvl1pPr>
            <a:lvl2pPr marL="481965" indent="0">
              <a:buNone/>
              <a:defRPr sz="2110" b="1"/>
            </a:lvl2pPr>
            <a:lvl3pPr marL="963930" indent="0">
              <a:buNone/>
              <a:defRPr sz="1900" b="1"/>
            </a:lvl3pPr>
            <a:lvl4pPr marL="1445895" indent="0">
              <a:buNone/>
              <a:defRPr sz="1685" b="1"/>
            </a:lvl4pPr>
            <a:lvl5pPr marL="1927860" indent="0">
              <a:buNone/>
              <a:defRPr sz="1685" b="1"/>
            </a:lvl5pPr>
            <a:lvl6pPr marL="2409825" indent="0">
              <a:buNone/>
              <a:defRPr sz="1685" b="1"/>
            </a:lvl6pPr>
            <a:lvl7pPr marL="2891790" indent="0">
              <a:buNone/>
              <a:defRPr sz="1685" b="1"/>
            </a:lvl7pPr>
            <a:lvl8pPr marL="3373755" indent="0">
              <a:buNone/>
              <a:defRPr sz="1685" b="1"/>
            </a:lvl8pPr>
            <a:lvl9pPr marL="3855720" indent="0">
              <a:buNone/>
              <a:defRPr sz="168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277" y="2643086"/>
            <a:ext cx="5437167" cy="38875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6528" y="1773783"/>
            <a:ext cx="5463944" cy="869303"/>
          </a:xfrm>
        </p:spPr>
        <p:txBody>
          <a:bodyPr anchor="b"/>
          <a:lstStyle>
            <a:lvl1pPr marL="0" indent="0">
              <a:buNone/>
              <a:defRPr sz="2530" b="1"/>
            </a:lvl1pPr>
            <a:lvl2pPr marL="481965" indent="0">
              <a:buNone/>
              <a:defRPr sz="2110" b="1"/>
            </a:lvl2pPr>
            <a:lvl3pPr marL="963930" indent="0">
              <a:buNone/>
              <a:defRPr sz="1900" b="1"/>
            </a:lvl3pPr>
            <a:lvl4pPr marL="1445895" indent="0">
              <a:buNone/>
              <a:defRPr sz="1685" b="1"/>
            </a:lvl4pPr>
            <a:lvl5pPr marL="1927860" indent="0">
              <a:buNone/>
              <a:defRPr sz="1685" b="1"/>
            </a:lvl5pPr>
            <a:lvl6pPr marL="2409825" indent="0">
              <a:buNone/>
              <a:defRPr sz="1685" b="1"/>
            </a:lvl6pPr>
            <a:lvl7pPr marL="2891790" indent="0">
              <a:buNone/>
              <a:defRPr sz="1685" b="1"/>
            </a:lvl7pPr>
            <a:lvl8pPr marL="3373755" indent="0">
              <a:buNone/>
              <a:defRPr sz="1685" b="1"/>
            </a:lvl8pPr>
            <a:lvl9pPr marL="3855720" indent="0">
              <a:buNone/>
              <a:defRPr sz="168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6528" y="2643086"/>
            <a:ext cx="5463944" cy="38875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1224559"/>
            <a:ext cx="12852400" cy="5261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印品黑体" panose="00000500000000000000" charset="-122"/>
              <a:ea typeface="印品黑体" panose="00000500000000000000" charset="-122"/>
            </a:endParaRPr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1224559"/>
            <a:ext cx="12852400" cy="5261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印品黑体" panose="00000500000000000000" charset="-122"/>
              <a:ea typeface="印品黑体" panose="00000500000000000000" charset="-122"/>
            </a:endParaRPr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944" y="1041825"/>
            <a:ext cx="6506528" cy="5142126"/>
          </a:xfrm>
        </p:spPr>
        <p:txBody>
          <a:bodyPr/>
          <a:lstStyle>
            <a:lvl1pPr>
              <a:defRPr sz="3375"/>
            </a:lvl1pPr>
            <a:lvl2pPr>
              <a:defRPr sz="2950"/>
            </a:lvl2pPr>
            <a:lvl3pPr>
              <a:defRPr sz="2530"/>
            </a:lvl3pPr>
            <a:lvl4pPr>
              <a:defRPr sz="2110"/>
            </a:lvl4pPr>
            <a:lvl5pPr>
              <a:defRPr sz="2110"/>
            </a:lvl5pPr>
            <a:lvl6pPr>
              <a:defRPr sz="2110"/>
            </a:lvl6pPr>
            <a:lvl7pPr>
              <a:defRPr sz="2110"/>
            </a:lvl7pPr>
            <a:lvl8pPr>
              <a:defRPr sz="2110"/>
            </a:lvl8pPr>
            <a:lvl9pPr>
              <a:defRPr sz="21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77" y="482388"/>
            <a:ext cx="4145233" cy="1688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3944" y="1041825"/>
            <a:ext cx="6506528" cy="5142126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0"/>
            </a:lvl2pPr>
            <a:lvl3pPr marL="963930" indent="0">
              <a:buNone/>
              <a:defRPr sz="2530"/>
            </a:lvl3pPr>
            <a:lvl4pPr marL="1445895" indent="0">
              <a:buNone/>
              <a:defRPr sz="2110"/>
            </a:lvl4pPr>
            <a:lvl5pPr marL="1927860" indent="0">
              <a:buNone/>
              <a:defRPr sz="2110"/>
            </a:lvl5pPr>
            <a:lvl6pPr marL="2409825" indent="0">
              <a:buNone/>
              <a:defRPr sz="2110"/>
            </a:lvl6pPr>
            <a:lvl7pPr marL="2891790" indent="0">
              <a:buNone/>
              <a:defRPr sz="2110"/>
            </a:lvl7pPr>
            <a:lvl8pPr marL="3373755" indent="0">
              <a:buNone/>
              <a:defRPr sz="2110"/>
            </a:lvl8pPr>
            <a:lvl9pPr marL="3855720" indent="0">
              <a:buNone/>
              <a:defRPr sz="21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77" y="2170748"/>
            <a:ext cx="4145233" cy="4021578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3930" indent="0">
              <a:buNone/>
              <a:defRPr sz="1265"/>
            </a:lvl3pPr>
            <a:lvl4pPr marL="1445895" indent="0">
              <a:buNone/>
              <a:defRPr sz="1055"/>
            </a:lvl4pPr>
            <a:lvl5pPr marL="1927860" indent="0">
              <a:buNone/>
              <a:defRPr sz="1055"/>
            </a:lvl5pPr>
            <a:lvl6pPr marL="2409825" indent="0">
              <a:buNone/>
              <a:defRPr sz="1055"/>
            </a:lvl6pPr>
            <a:lvl7pPr marL="2891790" indent="0">
              <a:buNone/>
              <a:defRPr sz="1055"/>
            </a:lvl7pPr>
            <a:lvl8pPr marL="3373755" indent="0">
              <a:buNone/>
              <a:defRPr sz="1055"/>
            </a:lvl8pPr>
            <a:lvl9pPr marL="3855720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2BD8-4A01-47CD-8965-50E81A98EE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A59C-034E-4B22-B42C-33715402E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image" Target="../media/image3.png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3603" y="385241"/>
            <a:ext cx="11085195" cy="139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603" y="1926204"/>
            <a:ext cx="11085195" cy="459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03" y="6706538"/>
            <a:ext cx="2891790" cy="38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 b="0" i="0">
                <a:solidFill>
                  <a:schemeClr val="tx1">
                    <a:tint val="75000"/>
                  </a:schemeClr>
                </a:solidFill>
                <a:latin typeface="印品黑体" panose="00000500000000000000" charset="-122"/>
                <a:ea typeface="印品黑体" panose="00000500000000000000" charset="-122"/>
              </a:defRPr>
            </a:lvl1pPr>
          </a:lstStyle>
          <a:p>
            <a:fld id="{FEF72BD8-4A01-47CD-8965-50E81A98EEF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7358" y="6706538"/>
            <a:ext cx="4337685" cy="38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 b="0" i="0">
                <a:solidFill>
                  <a:schemeClr val="tx1">
                    <a:tint val="75000"/>
                  </a:schemeClr>
                </a:solidFill>
                <a:latin typeface="印品黑体" panose="00000500000000000000" charset="-122"/>
                <a:ea typeface="印品黑体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7008" y="6706538"/>
            <a:ext cx="2891790" cy="38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 b="0" i="0">
                <a:solidFill>
                  <a:schemeClr val="tx1">
                    <a:tint val="75000"/>
                  </a:schemeClr>
                </a:solidFill>
                <a:latin typeface="印品黑体" panose="00000500000000000000" charset="-122"/>
                <a:ea typeface="印品黑体" panose="00000500000000000000" charset="-122"/>
              </a:defRPr>
            </a:lvl1pPr>
          </a:lstStyle>
          <a:p>
            <a:fld id="{57E1A59C-034E-4B22-B42C-33715402E5D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1224559"/>
            <a:ext cx="12852400" cy="526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印品黑体" panose="00000500000000000000" charset="-122"/>
              <a:ea typeface="印品黑体" panose="00000500000000000000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378280" y="438863"/>
            <a:ext cx="4327105" cy="61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0" b="0" i="0" dirty="0">
                <a:solidFill>
                  <a:srgbClr val="D4E7EE"/>
                </a:solidFill>
                <a:latin typeface="印品黑体" panose="00000500000000000000" charset="-122"/>
                <a:ea typeface="印品黑体" panose="00000500000000000000" charset="-122"/>
              </a:rPr>
              <a:t>添加您的标题内容</a:t>
            </a:r>
            <a:endParaRPr lang="zh-CN" altLang="en-US" sz="3370" b="0" i="0" dirty="0">
              <a:solidFill>
                <a:srgbClr val="D4E7EE"/>
              </a:solidFill>
              <a:latin typeface="印品黑体" panose="00000500000000000000" charset="-122"/>
              <a:ea typeface="印品黑体" panose="000005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3" cstate="screen"/>
          <a:stretch>
            <a:fillRect/>
          </a:stretch>
        </p:blipFill>
        <p:spPr>
          <a:xfrm>
            <a:off x="480713" y="279600"/>
            <a:ext cx="865234" cy="865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ftr="0" dt="0"/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b="0" i="0" kern="1200">
          <a:solidFill>
            <a:schemeClr val="tx1"/>
          </a:solidFill>
          <a:latin typeface="印品黑体" panose="00000500000000000000" charset="-122"/>
          <a:ea typeface="印品黑体" panose="00000500000000000000" charset="-122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90204" pitchFamily="34" charset="0"/>
        <a:buChar char="•"/>
        <a:defRPr sz="2950" b="0" i="0" kern="1200">
          <a:solidFill>
            <a:schemeClr val="tx1"/>
          </a:solidFill>
          <a:latin typeface="印品黑体" panose="00000500000000000000" charset="-122"/>
          <a:ea typeface="印品黑体" panose="00000500000000000000" charset="-122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90204" pitchFamily="34" charset="0"/>
        <a:buChar char="•"/>
        <a:defRPr sz="2530" b="0" i="0" kern="1200">
          <a:solidFill>
            <a:schemeClr val="tx1"/>
          </a:solidFill>
          <a:latin typeface="印品黑体" panose="00000500000000000000" charset="-122"/>
          <a:ea typeface="印品黑体" panose="00000500000000000000" charset="-122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90204" pitchFamily="34" charset="0"/>
        <a:buChar char="•"/>
        <a:defRPr sz="2110" b="0" i="0" kern="1200">
          <a:solidFill>
            <a:schemeClr val="tx1"/>
          </a:solidFill>
          <a:latin typeface="印品黑体" panose="00000500000000000000" charset="-122"/>
          <a:ea typeface="印品黑体" panose="00000500000000000000" charset="-122"/>
          <a:cs typeface="+mn-cs"/>
        </a:defRPr>
      </a:lvl3pPr>
      <a:lvl4pPr marL="16871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90204" pitchFamily="34" charset="0"/>
        <a:buChar char="•"/>
        <a:defRPr sz="1900" b="0" i="0" kern="1200">
          <a:solidFill>
            <a:schemeClr val="tx1"/>
          </a:solidFill>
          <a:latin typeface="印品黑体" panose="00000500000000000000" charset="-122"/>
          <a:ea typeface="印品黑体" panose="00000500000000000000" charset="-122"/>
          <a:cs typeface="+mn-cs"/>
        </a:defRPr>
      </a:lvl4pPr>
      <a:lvl5pPr marL="21691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90204" pitchFamily="34" charset="0"/>
        <a:buChar char="•"/>
        <a:defRPr sz="1900" b="0" i="0" kern="1200">
          <a:solidFill>
            <a:schemeClr val="tx1"/>
          </a:solidFill>
          <a:latin typeface="印品黑体" panose="00000500000000000000" charset="-122"/>
          <a:ea typeface="印品黑体" panose="00000500000000000000" charset="-122"/>
          <a:cs typeface="+mn-cs"/>
        </a:defRPr>
      </a:lvl5pPr>
      <a:lvl6pPr marL="26511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9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30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9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05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9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702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9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39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8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78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98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7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375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572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defTabSz="1147445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30" indent="-430530" algn="l" defTabSz="1147445" rtl="0" eaLnBrk="1" latinLnBrk="0" hangingPunct="1">
        <a:spcBef>
          <a:spcPct val="20000"/>
        </a:spcBef>
        <a:buFont typeface="Arial" panose="020B060402020209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815" indent="-358775" algn="l" defTabSz="1147445" rtl="0" eaLnBrk="1" latinLnBrk="0" hangingPunct="1">
        <a:spcBef>
          <a:spcPct val="20000"/>
        </a:spcBef>
        <a:buFont typeface="Arial" panose="020B060402020209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287020" algn="l" defTabSz="1147445" rtl="0" eaLnBrk="1" latinLnBrk="0" hangingPunct="1">
        <a:spcBef>
          <a:spcPct val="20000"/>
        </a:spcBef>
        <a:buFont typeface="Arial" panose="020B060402020209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8505" indent="-287020" algn="l" defTabSz="1147445" rtl="0" eaLnBrk="1" latinLnBrk="0" hangingPunct="1">
        <a:spcBef>
          <a:spcPct val="20000"/>
        </a:spcBef>
        <a:buFont typeface="Arial" panose="020B060402020209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545" indent="-287020" algn="l" defTabSz="1147445" rtl="0" eaLnBrk="1" latinLnBrk="0" hangingPunct="1">
        <a:spcBef>
          <a:spcPct val="20000"/>
        </a:spcBef>
        <a:buFont typeface="Arial" panose="020B060402020209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6585" indent="-287020" algn="l" defTabSz="1147445" rtl="0" eaLnBrk="1" latinLnBrk="0" hangingPunct="1">
        <a:spcBef>
          <a:spcPct val="20000"/>
        </a:spcBef>
        <a:buFont typeface="Arial" panose="020B060402020209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0625" indent="-287020" algn="l" defTabSz="1147445" rtl="0" eaLnBrk="1" latinLnBrk="0" hangingPunct="1">
        <a:spcBef>
          <a:spcPct val="20000"/>
        </a:spcBef>
        <a:buFont typeface="Arial" panose="020B060402020209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4665" indent="-287020" algn="l" defTabSz="1147445" rtl="0" eaLnBrk="1" latinLnBrk="0" hangingPunct="1">
        <a:spcBef>
          <a:spcPct val="20000"/>
        </a:spcBef>
        <a:buFont typeface="Arial" panose="020B060402020209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070" indent="-287020" algn="l" defTabSz="1147445" rtl="0" eaLnBrk="1" latinLnBrk="0" hangingPunct="1">
        <a:spcBef>
          <a:spcPct val="20000"/>
        </a:spcBef>
        <a:buFont typeface="Arial" panose="020B060402020209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8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1485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5525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9565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605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7645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1685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731275"/>
            <a:ext cx="2969443" cy="45106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64002" y="3808243"/>
            <a:ext cx="954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D4E7EE"/>
                </a:solidFill>
                <a:cs typeface="+mn-ea"/>
                <a:sym typeface="+mn-lt"/>
              </a:rPr>
              <a:t>油菜排种器</a:t>
            </a:r>
            <a:endParaRPr lang="zh-CN" altLang="en-US" sz="5400" b="1" dirty="0">
              <a:solidFill>
                <a:srgbClr val="D4E7EE"/>
              </a:solidFill>
              <a:cs typeface="+mn-ea"/>
              <a:sym typeface="+mn-lt"/>
            </a:endParaRPr>
          </a:p>
        </p:txBody>
      </p:sp>
      <p:sp>
        <p:nvSpPr>
          <p:cNvPr id="13" name="原创_8"/>
          <p:cNvSpPr>
            <a:spLocks noChangeArrowheads="1"/>
          </p:cNvSpPr>
          <p:nvPr/>
        </p:nvSpPr>
        <p:spPr bwMode="auto">
          <a:xfrm>
            <a:off x="3496812" y="5005989"/>
            <a:ext cx="56758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zh-CN" altLang="en-US" sz="2000" spc="2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长春电子科技学院</a:t>
            </a:r>
            <a:endParaRPr lang="zh-CN" altLang="en-US" sz="2000" spc="22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976427" y="1288540"/>
            <a:ext cx="6900421" cy="251937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681590" y="926130"/>
            <a:ext cx="3183696" cy="4763516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2058859" y="4859685"/>
            <a:ext cx="8924544" cy="0"/>
          </a:xfrm>
          <a:prstGeom prst="line">
            <a:avLst/>
          </a:prstGeom>
          <a:ln w="28575">
            <a:solidFill>
              <a:srgbClr val="D4E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899525" y="270510"/>
            <a:ext cx="309880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 spd="slow" advTm="19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" y="300355"/>
            <a:ext cx="8260715" cy="829945"/>
          </a:xfrm>
        </p:spPr>
        <p:txBody>
          <a:bodyPr/>
          <a:p>
            <a:r>
              <a:rPr lang="en-US" altLang="zh-CN" b="1" i="1" u="sng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</a:t>
            </a:r>
            <a:r>
              <a:rPr lang="zh-CN" altLang="en-US" b="1" i="1" u="sng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菜排种工作原理</a:t>
            </a:r>
            <a:br>
              <a:rPr lang="zh-CN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6400" y="1358900"/>
            <a:ext cx="1201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油菜排种整机选用一台电机和一台鼓风机，电机，开关控制停止。主带轮带动排种带轮转动，电机启动搅碎油菜杆，启动吹风机吹掉产生的碎片油菜排种渣。</a:t>
            </a:r>
            <a:endParaRPr lang="zh-CN" altLang="en-US" sz="20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830" y="2294255"/>
            <a:ext cx="1201737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油菜排种谷物通过卧式割台切断后通过送料油菜杆由入口进入滚筒，筛选出种子与油菜杆;达到分离油菜茎和种子，以及油菜杆排出机外的目的。排种器的吸附部件主要由</a:t>
            </a:r>
            <a:r>
              <a:rPr lang="zh-CN" altLang="en-US" sz="2000" b="1" u="sng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真空室壳体、滚筒、密封减磨圈、真空连接管、风机等</a:t>
            </a:r>
            <a:r>
              <a:rPr lang="zh-CN" altLang="en-US" sz="2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组成。排种器的工作过程为:排种器的滚筒内腔是一全封闭的真空负压室，滚筒表面的吸孔与真空室相通，真空室与空心轴相通，轴与风机相通，风机工作时，真空室形成负压，滚筒转到吸种区时，种子依靠真空室的内外压差通过清种区被吸附在吸孔上，清种区部位有刮种器可将多余种子剔除掉。筒继续转动将种子携带至投种区，投种区的深筒一侧与大气相通，真空度为零，种子在重力的作用下下落，投入漏斗导种管中。</a:t>
            </a:r>
            <a:endParaRPr lang="zh-CN" altLang="en-US" sz="20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4360" y="4768215"/>
            <a:ext cx="11829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通过所述分离油菜排种的筛子进入洁净谷物清洗设备之下;利用风扇和清洗筛子，将稻壳和其它小碎屑吹光，在通过栅格式撑板，干净的种子聚集外面可经由颗粒收集器进行收集。</a:t>
            </a:r>
            <a:endParaRPr lang="zh-CN" altLang="en-US" sz="20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p:transition spd="slow" advTm="4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249" y="894145"/>
            <a:ext cx="4300728" cy="43007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45847" y="2157562"/>
            <a:ext cx="2124883" cy="138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430" b="1" dirty="0">
                <a:solidFill>
                  <a:srgbClr val="D4E7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8430" b="1" dirty="0">
              <a:solidFill>
                <a:srgbClr val="D4E7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88070" y="4575449"/>
            <a:ext cx="7437090" cy="80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35" dirty="0">
                <a:solidFill>
                  <a:srgbClr val="D4E7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油菜排种设计</a:t>
            </a:r>
            <a:endParaRPr lang="zh-CN" altLang="en-US" sz="4635" dirty="0">
              <a:solidFill>
                <a:srgbClr val="D4E7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456541"/>
            <a:ext cx="2969443" cy="45106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646665" y="1577660"/>
            <a:ext cx="3183696" cy="4764766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35737" y="4584607"/>
            <a:ext cx="2246143" cy="1219975"/>
            <a:chOff x="3988773" y="3971796"/>
            <a:chExt cx="2130729" cy="1157289"/>
          </a:xfrm>
        </p:grpSpPr>
        <p:sp>
          <p:nvSpPr>
            <p:cNvPr id="10" name="任意多边形: 形状 5"/>
            <p:cNvSpPr/>
            <p:nvPr/>
          </p:nvSpPr>
          <p:spPr>
            <a:xfrm rot="16919708" flipH="1">
              <a:off x="4475493" y="3485076"/>
              <a:ext cx="1157289" cy="2130729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1574A8">
                <a:alpha val="8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 dirty="0">
                <a:cs typeface="+mn-ea"/>
                <a:sym typeface="+mn-lt"/>
              </a:endParaRPr>
            </a:p>
          </p:txBody>
        </p:sp>
        <p:sp>
          <p:nvSpPr>
            <p:cNvPr id="11" name="任意多边形: 形状 15"/>
            <p:cNvSpPr/>
            <p:nvPr/>
          </p:nvSpPr>
          <p:spPr bwMode="auto">
            <a:xfrm>
              <a:off x="4280236" y="4246742"/>
              <a:ext cx="424066" cy="35836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11937" y="4531796"/>
            <a:ext cx="2690314" cy="981597"/>
            <a:chOff x="522467" y="2888347"/>
            <a:chExt cx="2552077" cy="931160"/>
          </a:xfrm>
        </p:grpSpPr>
        <p:sp>
          <p:nvSpPr>
            <p:cNvPr id="13" name="文本框 10"/>
            <p:cNvSpPr txBox="1"/>
            <p:nvPr/>
          </p:nvSpPr>
          <p:spPr>
            <a:xfrm>
              <a:off x="522467" y="3229951"/>
              <a:ext cx="2517447" cy="589556"/>
            </a:xfrm>
            <a:prstGeom prst="rect">
              <a:avLst/>
            </a:prstGeom>
            <a:noFill/>
          </p:spPr>
          <p:txBody>
            <a:bodyPr wrap="square" lIns="75900" tIns="0" rIns="75900" bIns="0" anchor="ctr" anchorCtr="0">
              <a:normAutofit fontScale="92500" lnSpcReduction="10000"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002060"/>
                  </a:solidFill>
                  <a:cs typeface="+mn-ea"/>
                  <a:sym typeface="+mn-lt"/>
                </a:rPr>
                <a:t>对对方油菜排种元素冲击作用秒杀头和油菜排种。较高的冲击速度，油菜排种越强，但也越大裂解速率。</a:t>
              </a:r>
              <a:endParaRPr lang="zh-CN" altLang="en-US" sz="12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66929" y="2888347"/>
              <a:ext cx="2407615" cy="246221"/>
            </a:xfrm>
            <a:prstGeom prst="rect">
              <a:avLst/>
            </a:prstGeom>
          </p:spPr>
          <p:txBody>
            <a:bodyPr wrap="none" lIns="75900" tIns="0" rIns="75900" bIns="0">
              <a:normAutofit fontScale="92500" lnSpcReduction="20000"/>
            </a:bodyPr>
            <a:lstStyle/>
            <a:p>
              <a:pPr algn="r" defTabSz="963930">
                <a:defRPr/>
              </a:pPr>
              <a:r>
                <a:rPr lang="en-US" altLang="zh-CN" sz="2000" dirty="0">
                  <a:solidFill>
                    <a:srgbClr val="002060"/>
                  </a:solidFill>
                  <a:cs typeface="+mn-ea"/>
                  <a:sym typeface="+mn-lt"/>
                </a:rPr>
                <a:t>1</a:t>
              </a:r>
              <a:r>
                <a:rPr lang="zh-CN" altLang="en-US" sz="2000" dirty="0">
                  <a:solidFill>
                    <a:srgbClr val="002060"/>
                  </a:solidFill>
                  <a:cs typeface="+mn-ea"/>
                  <a:sym typeface="+mn-lt"/>
                </a:rPr>
                <a:t>）冲击油菜排种</a:t>
              </a:r>
              <a:endParaRPr lang="zh-CN" altLang="en-US" sz="20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46884" y="4614889"/>
            <a:ext cx="2626786" cy="939197"/>
            <a:chOff x="8605017" y="2983441"/>
            <a:chExt cx="2491813" cy="890937"/>
          </a:xfrm>
        </p:grpSpPr>
        <p:sp>
          <p:nvSpPr>
            <p:cNvPr id="16" name="文本框 13"/>
            <p:cNvSpPr txBox="1"/>
            <p:nvPr/>
          </p:nvSpPr>
          <p:spPr>
            <a:xfrm>
              <a:off x="8605017" y="3284822"/>
              <a:ext cx="2457329" cy="589556"/>
            </a:xfrm>
            <a:prstGeom prst="rect">
              <a:avLst/>
            </a:prstGeom>
            <a:noFill/>
          </p:spPr>
          <p:txBody>
            <a:bodyPr wrap="square" lIns="75900" tIns="0" rIns="75900" bIns="0" anchor="ctr" anchorCtr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002060"/>
                  </a:solidFill>
                  <a:cs typeface="+mn-ea"/>
                  <a:sym typeface="+mn-lt"/>
                </a:rPr>
                <a:t>由油菜排种元件用于施加高频振动进行谷物油菜排种。</a:t>
              </a:r>
              <a:endParaRPr lang="zh-CN" altLang="en-US" sz="12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639501" y="2983441"/>
              <a:ext cx="2457329" cy="246221"/>
            </a:xfrm>
            <a:prstGeom prst="rect">
              <a:avLst/>
            </a:prstGeom>
          </p:spPr>
          <p:txBody>
            <a:bodyPr wrap="none" lIns="75900" tIns="0" rIns="75900" bIns="0">
              <a:normAutofit fontScale="92500" lnSpcReduction="20000"/>
            </a:bodyPr>
            <a:lstStyle/>
            <a:p>
              <a:pPr defTabSz="963930">
                <a:defRPr/>
              </a:pPr>
              <a:r>
                <a:rPr lang="en-US" altLang="zh-CN" sz="2000" dirty="0">
                  <a:solidFill>
                    <a:srgbClr val="002060"/>
                  </a:solidFill>
                  <a:cs typeface="+mn-ea"/>
                  <a:sym typeface="+mn-lt"/>
                </a:rPr>
                <a:t>5</a:t>
              </a:r>
              <a:r>
                <a:rPr lang="zh-CN" altLang="en-US" sz="2000" dirty="0">
                  <a:solidFill>
                    <a:srgbClr val="002060"/>
                  </a:solidFill>
                  <a:cs typeface="+mn-ea"/>
                  <a:sym typeface="+mn-lt"/>
                </a:rPr>
                <a:t>）振动油菜排种</a:t>
              </a:r>
              <a:endParaRPr lang="zh-CN" altLang="en-US" sz="20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64517" y="1928626"/>
            <a:ext cx="2385175" cy="976482"/>
            <a:chOff x="5001204" y="368936"/>
            <a:chExt cx="2262616" cy="926308"/>
          </a:xfrm>
        </p:grpSpPr>
        <p:sp>
          <p:nvSpPr>
            <p:cNvPr id="19" name="文本框 16"/>
            <p:cNvSpPr txBox="1"/>
            <p:nvPr/>
          </p:nvSpPr>
          <p:spPr>
            <a:xfrm>
              <a:off x="5001204" y="668598"/>
              <a:ext cx="2262616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002060"/>
                  </a:solidFill>
                  <a:cs typeface="+mn-ea"/>
                  <a:sym typeface="+mn-lt"/>
                </a:rPr>
                <a:t>谷物油菜排种由拉力油菜排种部件进行。</a:t>
              </a:r>
              <a:endParaRPr lang="zh-CN" altLang="en-US" sz="12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143388" y="368936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963930">
                <a:spcBef>
                  <a:spcPct val="0"/>
                </a:spcBef>
                <a:defRPr/>
              </a:pPr>
              <a:r>
                <a:rPr lang="en-US" altLang="zh-CN" sz="2000" dirty="0">
                  <a:solidFill>
                    <a:srgbClr val="002060"/>
                  </a:solidFill>
                  <a:cs typeface="+mn-ea"/>
                  <a:sym typeface="+mn-lt"/>
                </a:rPr>
                <a:t>3</a:t>
              </a:r>
              <a:r>
                <a:rPr lang="zh-CN" altLang="en-US" sz="2000" dirty="0">
                  <a:solidFill>
                    <a:srgbClr val="002060"/>
                  </a:solidFill>
                  <a:cs typeface="+mn-ea"/>
                  <a:sym typeface="+mn-lt"/>
                </a:rPr>
                <a:t>）梳刷油菜排种</a:t>
              </a:r>
              <a:endParaRPr lang="zh-CN" altLang="en-US" sz="20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34778" y="3108000"/>
            <a:ext cx="2658326" cy="924795"/>
            <a:chOff x="508320" y="2886070"/>
            <a:chExt cx="2521733" cy="877276"/>
          </a:xfrm>
        </p:grpSpPr>
        <p:sp>
          <p:nvSpPr>
            <p:cNvPr id="22" name="文本框 19"/>
            <p:cNvSpPr txBox="1"/>
            <p:nvPr/>
          </p:nvSpPr>
          <p:spPr>
            <a:xfrm>
              <a:off x="508320" y="3173790"/>
              <a:ext cx="2521733" cy="589556"/>
            </a:xfrm>
            <a:prstGeom prst="rect">
              <a:avLst/>
            </a:prstGeom>
            <a:noFill/>
          </p:spPr>
          <p:txBody>
            <a:bodyPr wrap="square" lIns="75900" tIns="0" rIns="75900" bIns="0" anchor="ctr" anchorCtr="0">
              <a:normAutofit fontScale="85000" lnSpcReduction="10000"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002060"/>
                  </a:solidFill>
                  <a:cs typeface="+mn-ea"/>
                  <a:sym typeface="+mn-lt"/>
                </a:rPr>
                <a:t>由组件和谷物之间，以及谷物和谷物油菜排种谷物油菜排种离去之间的摩擦。油菜排种油菜排种间隙的大小是至关重要的。</a:t>
              </a:r>
              <a:endParaRPr lang="zh-CN" altLang="en-US" sz="12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22438" y="2886070"/>
              <a:ext cx="2407615" cy="246221"/>
            </a:xfrm>
            <a:prstGeom prst="rect">
              <a:avLst/>
            </a:prstGeom>
          </p:spPr>
          <p:txBody>
            <a:bodyPr wrap="none" lIns="75900" tIns="0" rIns="75900" bIns="0">
              <a:normAutofit fontScale="92500" lnSpcReduction="20000"/>
            </a:bodyPr>
            <a:lstStyle/>
            <a:p>
              <a:pPr algn="r" defTabSz="963930">
                <a:defRPr/>
              </a:pPr>
              <a:r>
                <a:rPr lang="en-US" altLang="zh-CN" sz="2000" dirty="0">
                  <a:solidFill>
                    <a:srgbClr val="002060"/>
                  </a:solidFill>
                  <a:cs typeface="+mn-ea"/>
                  <a:sym typeface="+mn-lt"/>
                </a:rPr>
                <a:t>2</a:t>
              </a:r>
              <a:r>
                <a:rPr lang="zh-CN" altLang="en-US" sz="2000" dirty="0">
                  <a:solidFill>
                    <a:srgbClr val="002060"/>
                  </a:solidFill>
                  <a:cs typeface="+mn-ea"/>
                  <a:sym typeface="+mn-lt"/>
                </a:rPr>
                <a:t>）摩擦油菜排种</a:t>
              </a:r>
              <a:endParaRPr lang="zh-CN" altLang="en-US" sz="20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30823" y="3159796"/>
            <a:ext cx="2597354" cy="946295"/>
            <a:chOff x="8604629" y="2935206"/>
            <a:chExt cx="2463893" cy="897672"/>
          </a:xfrm>
        </p:grpSpPr>
        <p:sp>
          <p:nvSpPr>
            <p:cNvPr id="25" name="文本框 22"/>
            <p:cNvSpPr txBox="1"/>
            <p:nvPr/>
          </p:nvSpPr>
          <p:spPr>
            <a:xfrm>
              <a:off x="8611193" y="3243322"/>
              <a:ext cx="2457329" cy="589556"/>
            </a:xfrm>
            <a:prstGeom prst="rect">
              <a:avLst/>
            </a:prstGeom>
            <a:noFill/>
          </p:spPr>
          <p:txBody>
            <a:bodyPr wrap="square" lIns="75900" tIns="0" rIns="75900" bIns="0" anchor="ctr" anchorCtr="0">
              <a:normAutofit fontScale="92500"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002060"/>
                  </a:solidFill>
                  <a:cs typeface="+mn-ea"/>
                  <a:sym typeface="+mn-lt"/>
                </a:rPr>
                <a:t>打谷油菜排种通过施加压力的元素进行粮食。在这种情况下，力作用在谷物主要沿晶面的法向力。</a:t>
              </a:r>
              <a:endParaRPr lang="zh-CN" altLang="en-US" sz="12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604629" y="2935206"/>
              <a:ext cx="2457329" cy="246221"/>
            </a:xfrm>
            <a:prstGeom prst="rect">
              <a:avLst/>
            </a:prstGeom>
          </p:spPr>
          <p:txBody>
            <a:bodyPr wrap="none" lIns="75900" tIns="0" rIns="75900" bIns="0">
              <a:normAutofit fontScale="92500" lnSpcReduction="20000"/>
            </a:bodyPr>
            <a:lstStyle/>
            <a:p>
              <a:pPr defTabSz="963930">
                <a:defRPr/>
              </a:pPr>
              <a:r>
                <a:rPr lang="en-US" altLang="zh-CN" sz="2000" dirty="0">
                  <a:solidFill>
                    <a:srgbClr val="002060"/>
                  </a:solidFill>
                  <a:cs typeface="+mn-ea"/>
                  <a:sym typeface="+mn-lt"/>
                </a:rPr>
                <a:t>4</a:t>
              </a:r>
              <a:r>
                <a:rPr lang="zh-CN" altLang="en-US" sz="2000" dirty="0">
                  <a:solidFill>
                    <a:srgbClr val="002060"/>
                  </a:solidFill>
                  <a:cs typeface="+mn-ea"/>
                  <a:sym typeface="+mn-lt"/>
                </a:rPr>
                <a:t>）滚动油菜排种</a:t>
              </a:r>
              <a:endParaRPr lang="zh-CN" altLang="en-US" sz="20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827515" y="3443263"/>
            <a:ext cx="1219975" cy="2246143"/>
            <a:chOff x="4834728" y="2889098"/>
            <a:chExt cx="1157289" cy="2130729"/>
          </a:xfrm>
        </p:grpSpPr>
        <p:sp>
          <p:nvSpPr>
            <p:cNvPr id="28" name="任意多边形: 形状 7"/>
            <p:cNvSpPr/>
            <p:nvPr/>
          </p:nvSpPr>
          <p:spPr>
            <a:xfrm rot="19202886" flipV="1">
              <a:off x="4834728" y="2889098"/>
              <a:ext cx="1157289" cy="2130729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1E436C">
                <a:alpha val="8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 dirty="0">
                <a:cs typeface="+mn-ea"/>
                <a:sym typeface="+mn-lt"/>
              </a:endParaRPr>
            </a:p>
          </p:txBody>
        </p:sp>
        <p:sp>
          <p:nvSpPr>
            <p:cNvPr id="29" name="任意多边形: 形状 14"/>
            <p:cNvSpPr>
              <a:spLocks noChangeAspect="1"/>
            </p:cNvSpPr>
            <p:nvPr/>
          </p:nvSpPr>
          <p:spPr bwMode="auto">
            <a:xfrm>
              <a:off x="4864519" y="3340158"/>
              <a:ext cx="493232" cy="41681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547118" y="3183211"/>
            <a:ext cx="1219975" cy="2246143"/>
            <a:chOff x="5517355" y="2642408"/>
            <a:chExt cx="1157289" cy="2130729"/>
          </a:xfrm>
        </p:grpSpPr>
        <p:sp>
          <p:nvSpPr>
            <p:cNvPr id="31" name="任意多边形: 形状 6"/>
            <p:cNvSpPr/>
            <p:nvPr/>
          </p:nvSpPr>
          <p:spPr>
            <a:xfrm>
              <a:off x="5517355" y="2642408"/>
              <a:ext cx="1157289" cy="2130729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0C183C">
                <a:alpha val="8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 dirty="0">
                <a:cs typeface="+mn-ea"/>
                <a:sym typeface="+mn-lt"/>
              </a:endParaRPr>
            </a:p>
          </p:txBody>
        </p:sp>
        <p:sp>
          <p:nvSpPr>
            <p:cNvPr id="32" name="任意多边形: 形状 17"/>
            <p:cNvSpPr/>
            <p:nvPr/>
          </p:nvSpPr>
          <p:spPr bwMode="auto">
            <a:xfrm>
              <a:off x="5881934" y="3086535"/>
              <a:ext cx="428132" cy="36180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66721" y="3443263"/>
            <a:ext cx="1219975" cy="2246143"/>
            <a:chOff x="6199983" y="2889098"/>
            <a:chExt cx="1157289" cy="2130729"/>
          </a:xfrm>
        </p:grpSpPr>
        <p:sp>
          <p:nvSpPr>
            <p:cNvPr id="34" name="任意多边形: 形状 4"/>
            <p:cNvSpPr/>
            <p:nvPr/>
          </p:nvSpPr>
          <p:spPr>
            <a:xfrm rot="2397114" flipH="1" flipV="1">
              <a:off x="6199983" y="2889098"/>
              <a:ext cx="1157289" cy="2130729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1E436C">
                <a:alpha val="8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 dirty="0">
                <a:cs typeface="+mn-ea"/>
                <a:sym typeface="+mn-lt"/>
              </a:endParaRPr>
            </a:p>
          </p:txBody>
        </p:sp>
        <p:sp>
          <p:nvSpPr>
            <p:cNvPr id="35" name="任意多边形: 形状 13"/>
            <p:cNvSpPr/>
            <p:nvPr/>
          </p:nvSpPr>
          <p:spPr bwMode="auto">
            <a:xfrm>
              <a:off x="6891696" y="3320990"/>
              <a:ext cx="456434" cy="38571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000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34841" y="4584606"/>
            <a:ext cx="2246143" cy="1219975"/>
            <a:chOff x="6074879" y="3971795"/>
            <a:chExt cx="2130729" cy="1157289"/>
          </a:xfrm>
        </p:grpSpPr>
        <p:sp>
          <p:nvSpPr>
            <p:cNvPr id="37" name="任意多边形: 形状 3"/>
            <p:cNvSpPr/>
            <p:nvPr/>
          </p:nvSpPr>
          <p:spPr>
            <a:xfrm rot="4680292" flipH="1" flipV="1">
              <a:off x="6561599" y="3485075"/>
              <a:ext cx="1157289" cy="2130729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1574A8">
                <a:alpha val="8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 dirty="0">
                <a:cs typeface="+mn-ea"/>
                <a:sym typeface="+mn-lt"/>
              </a:endParaRPr>
            </a:p>
          </p:txBody>
        </p:sp>
        <p:sp>
          <p:nvSpPr>
            <p:cNvPr id="38" name="任意多边形: 形状 16"/>
            <p:cNvSpPr/>
            <p:nvPr/>
          </p:nvSpPr>
          <p:spPr bwMode="auto">
            <a:xfrm>
              <a:off x="7350632" y="4203346"/>
              <a:ext cx="526769" cy="44515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000" dirty="0">
                <a:cs typeface="+mn-ea"/>
                <a:sym typeface="+mn-lt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油菜排种类型选择</a:t>
            </a:r>
            <a:endParaRPr lang="zh-CN" altLang="en-US" dirty="0"/>
          </a:p>
        </p:txBody>
      </p:sp>
    </p:spTree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666116"/>
            <a:ext cx="12852400" cy="2630691"/>
            <a:chOff x="0" y="1802130"/>
            <a:chExt cx="15939770" cy="3262629"/>
          </a:xfrm>
        </p:grpSpPr>
        <p:sp>
          <p:nvSpPr>
            <p:cNvPr id="10" name="任意多边形: 形状 30"/>
            <p:cNvSpPr/>
            <p:nvPr/>
          </p:nvSpPr>
          <p:spPr>
            <a:xfrm rot="5400000">
              <a:off x="0" y="1802130"/>
              <a:ext cx="1635760" cy="1635760"/>
            </a:xfrm>
            <a:custGeom>
              <a:avLst/>
              <a:gdLst>
                <a:gd name="connsiteX0" fmla="*/ 0 w 1635760"/>
                <a:gd name="connsiteY0" fmla="*/ 1635760 h 1635760"/>
                <a:gd name="connsiteX1" fmla="*/ 0 w 1635760"/>
                <a:gd name="connsiteY1" fmla="*/ 330200 h 1635760"/>
                <a:gd name="connsiteX2" fmla="*/ 0 w 1635760"/>
                <a:gd name="connsiteY2" fmla="*/ 0 h 1635760"/>
                <a:gd name="connsiteX3" fmla="*/ 330200 w 1635760"/>
                <a:gd name="connsiteY3" fmla="*/ 0 h 1635760"/>
                <a:gd name="connsiteX4" fmla="*/ 1635760 w 1635760"/>
                <a:gd name="connsiteY4" fmla="*/ 0 h 1635760"/>
                <a:gd name="connsiteX5" fmla="*/ 1635760 w 1635760"/>
                <a:gd name="connsiteY5" fmla="*/ 330200 h 1635760"/>
                <a:gd name="connsiteX6" fmla="*/ 330200 w 1635760"/>
                <a:gd name="connsiteY6" fmla="*/ 330200 h 1635760"/>
                <a:gd name="connsiteX7" fmla="*/ 330200 w 1635760"/>
                <a:gd name="connsiteY7" fmla="*/ 1635760 h 163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760" h="1635760">
                  <a:moveTo>
                    <a:pt x="0" y="1635760"/>
                  </a:moveTo>
                  <a:lnTo>
                    <a:pt x="0" y="330200"/>
                  </a:lnTo>
                  <a:lnTo>
                    <a:pt x="0" y="0"/>
                  </a:lnTo>
                  <a:lnTo>
                    <a:pt x="330200" y="0"/>
                  </a:lnTo>
                  <a:lnTo>
                    <a:pt x="1635760" y="0"/>
                  </a:lnTo>
                  <a:lnTo>
                    <a:pt x="1635760" y="330200"/>
                  </a:lnTo>
                  <a:lnTo>
                    <a:pt x="330200" y="330200"/>
                  </a:lnTo>
                  <a:lnTo>
                    <a:pt x="330200" y="163576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: 形状 31"/>
            <p:cNvSpPr/>
            <p:nvPr/>
          </p:nvSpPr>
          <p:spPr>
            <a:xfrm flipV="1">
              <a:off x="14316076" y="3428999"/>
              <a:ext cx="1623694" cy="1635760"/>
            </a:xfrm>
            <a:custGeom>
              <a:avLst/>
              <a:gdLst>
                <a:gd name="connsiteX0" fmla="*/ 0 w 1635760"/>
                <a:gd name="connsiteY0" fmla="*/ 1635760 h 1635760"/>
                <a:gd name="connsiteX1" fmla="*/ 0 w 1635760"/>
                <a:gd name="connsiteY1" fmla="*/ 330200 h 1635760"/>
                <a:gd name="connsiteX2" fmla="*/ 0 w 1635760"/>
                <a:gd name="connsiteY2" fmla="*/ 0 h 1635760"/>
                <a:gd name="connsiteX3" fmla="*/ 330200 w 1635760"/>
                <a:gd name="connsiteY3" fmla="*/ 0 h 1635760"/>
                <a:gd name="connsiteX4" fmla="*/ 1635760 w 1635760"/>
                <a:gd name="connsiteY4" fmla="*/ 0 h 1635760"/>
                <a:gd name="connsiteX5" fmla="*/ 1635760 w 1635760"/>
                <a:gd name="connsiteY5" fmla="*/ 330200 h 1635760"/>
                <a:gd name="connsiteX6" fmla="*/ 330200 w 1635760"/>
                <a:gd name="connsiteY6" fmla="*/ 330200 h 1635760"/>
                <a:gd name="connsiteX7" fmla="*/ 330200 w 1635760"/>
                <a:gd name="connsiteY7" fmla="*/ 1635760 h 163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760" h="1635760">
                  <a:moveTo>
                    <a:pt x="0" y="1635760"/>
                  </a:moveTo>
                  <a:lnTo>
                    <a:pt x="0" y="330200"/>
                  </a:lnTo>
                  <a:lnTo>
                    <a:pt x="0" y="0"/>
                  </a:lnTo>
                  <a:lnTo>
                    <a:pt x="330200" y="0"/>
                  </a:lnTo>
                  <a:lnTo>
                    <a:pt x="1635760" y="0"/>
                  </a:lnTo>
                  <a:lnTo>
                    <a:pt x="1635760" y="330200"/>
                  </a:lnTo>
                  <a:lnTo>
                    <a:pt x="330200" y="330200"/>
                  </a:lnTo>
                  <a:lnTo>
                    <a:pt x="330200" y="1635760"/>
                  </a:lnTo>
                  <a:close/>
                </a:path>
              </a:pathLst>
            </a:custGeom>
            <a:solidFill>
              <a:srgbClr val="2D6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12147939" y="2179320"/>
              <a:ext cx="2499360" cy="2499361"/>
            </a:xfrm>
            <a:prstGeom prst="blockArc">
              <a:avLst>
                <a:gd name="adj1" fmla="val 10800000"/>
                <a:gd name="adj2" fmla="val 21352"/>
                <a:gd name="adj3" fmla="val 13185"/>
              </a:avLst>
            </a:prstGeom>
            <a:solidFill>
              <a:srgbClr val="2D6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13" name="空心弧 12"/>
            <p:cNvSpPr/>
            <p:nvPr/>
          </p:nvSpPr>
          <p:spPr>
            <a:xfrm>
              <a:off x="7810500" y="2179320"/>
              <a:ext cx="2499360" cy="2499360"/>
            </a:xfrm>
            <a:prstGeom prst="blockArc">
              <a:avLst>
                <a:gd name="adj1" fmla="val 10800000"/>
                <a:gd name="adj2" fmla="val 21352"/>
                <a:gd name="adj3" fmla="val 13185"/>
              </a:avLst>
            </a:prstGeom>
            <a:solidFill>
              <a:srgbClr val="2D6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 flipV="1">
              <a:off x="1304925" y="2179320"/>
              <a:ext cx="2499360" cy="2499360"/>
            </a:xfrm>
            <a:prstGeom prst="blockArc">
              <a:avLst>
                <a:gd name="adj1" fmla="val 10800000"/>
                <a:gd name="adj2" fmla="val 21352"/>
                <a:gd name="adj3" fmla="val 13185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15" name="空心弧 14"/>
            <p:cNvSpPr/>
            <p:nvPr/>
          </p:nvSpPr>
          <p:spPr>
            <a:xfrm>
              <a:off x="3473450" y="2179320"/>
              <a:ext cx="2499360" cy="2499360"/>
            </a:xfrm>
            <a:prstGeom prst="blockArc">
              <a:avLst>
                <a:gd name="adj1" fmla="val 10800000"/>
                <a:gd name="adj2" fmla="val 21352"/>
                <a:gd name="adj3" fmla="val 13185"/>
              </a:avLst>
            </a:prstGeom>
            <a:solidFill>
              <a:srgbClr val="2D6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flipV="1">
              <a:off x="5641975" y="2179320"/>
              <a:ext cx="2499360" cy="2499360"/>
            </a:xfrm>
            <a:prstGeom prst="blockArc">
              <a:avLst>
                <a:gd name="adj1" fmla="val 10800000"/>
                <a:gd name="adj2" fmla="val 21352"/>
                <a:gd name="adj3" fmla="val 13185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flipV="1">
              <a:off x="9979025" y="2179320"/>
              <a:ext cx="2499360" cy="2499360"/>
            </a:xfrm>
            <a:prstGeom prst="blockArc">
              <a:avLst>
                <a:gd name="adj1" fmla="val 10800000"/>
                <a:gd name="adj2" fmla="val 21352"/>
                <a:gd name="adj3" fmla="val 13185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90616" y="3307185"/>
            <a:ext cx="1328081" cy="1328081"/>
            <a:chOff x="1319161" y="3134239"/>
            <a:chExt cx="1259840" cy="1259840"/>
          </a:xfrm>
        </p:grpSpPr>
        <p:sp>
          <p:nvSpPr>
            <p:cNvPr id="19" name="椭圆 18"/>
            <p:cNvSpPr/>
            <p:nvPr/>
          </p:nvSpPr>
          <p:spPr>
            <a:xfrm>
              <a:off x="1319161" y="3134239"/>
              <a:ext cx="1259840" cy="1259840"/>
            </a:xfrm>
            <a:prstGeom prst="ellipse">
              <a:avLst/>
            </a:prstGeom>
            <a:noFill/>
            <a:ln w="38100">
              <a:solidFill>
                <a:srgbClr val="1E4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20" name="money-bag-of-dollars_44282"/>
            <p:cNvSpPr>
              <a:spLocks noChangeAspect="1"/>
            </p:cNvSpPr>
            <p:nvPr/>
          </p:nvSpPr>
          <p:spPr bwMode="auto">
            <a:xfrm>
              <a:off x="1691878" y="3500010"/>
              <a:ext cx="533402" cy="528297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49132" y="3307185"/>
            <a:ext cx="1328081" cy="1328081"/>
            <a:chOff x="2987319" y="3134239"/>
            <a:chExt cx="1259840" cy="1259840"/>
          </a:xfrm>
        </p:grpSpPr>
        <p:sp>
          <p:nvSpPr>
            <p:cNvPr id="22" name="椭圆 21"/>
            <p:cNvSpPr/>
            <p:nvPr/>
          </p:nvSpPr>
          <p:spPr>
            <a:xfrm>
              <a:off x="2987319" y="3134239"/>
              <a:ext cx="1259840" cy="1259840"/>
            </a:xfrm>
            <a:prstGeom prst="ellipse">
              <a:avLst/>
            </a:prstGeom>
            <a:noFill/>
            <a:ln w="38100">
              <a:solidFill>
                <a:srgbClr val="2D6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23" name="money-bag-of-dollars_44282"/>
            <p:cNvSpPr>
              <a:spLocks noChangeAspect="1"/>
            </p:cNvSpPr>
            <p:nvPr/>
          </p:nvSpPr>
          <p:spPr bwMode="auto">
            <a:xfrm>
              <a:off x="3445761" y="3497458"/>
              <a:ext cx="324498" cy="533402"/>
            </a:xfrm>
            <a:custGeom>
              <a:avLst/>
              <a:gdLst>
                <a:gd name="connsiteX0" fmla="*/ 77917 w 205125"/>
                <a:gd name="connsiteY0" fmla="*/ 23813 h 337179"/>
                <a:gd name="connsiteX1" fmla="*/ 46037 w 205125"/>
                <a:gd name="connsiteY1" fmla="*/ 57327 h 337179"/>
                <a:gd name="connsiteX2" fmla="*/ 59321 w 205125"/>
                <a:gd name="connsiteY2" fmla="*/ 82798 h 337179"/>
                <a:gd name="connsiteX3" fmla="*/ 59321 w 205125"/>
                <a:gd name="connsiteY3" fmla="*/ 60008 h 337179"/>
                <a:gd name="connsiteX4" fmla="*/ 77917 w 205125"/>
                <a:gd name="connsiteY4" fmla="*/ 41240 h 337179"/>
                <a:gd name="connsiteX5" fmla="*/ 95185 w 205125"/>
                <a:gd name="connsiteY5" fmla="*/ 64030 h 337179"/>
                <a:gd name="connsiteX6" fmla="*/ 95185 w 205125"/>
                <a:gd name="connsiteY6" fmla="*/ 84138 h 337179"/>
                <a:gd name="connsiteX7" fmla="*/ 111125 w 205125"/>
                <a:gd name="connsiteY7" fmla="*/ 57327 h 337179"/>
                <a:gd name="connsiteX8" fmla="*/ 77917 w 205125"/>
                <a:gd name="connsiteY8" fmla="*/ 23813 h 337179"/>
                <a:gd name="connsiteX9" fmla="*/ 77555 w 205125"/>
                <a:gd name="connsiteY9" fmla="*/ 0 h 337179"/>
                <a:gd name="connsiteX10" fmla="*/ 134078 w 205125"/>
                <a:gd name="connsiteY10" fmla="*/ 56621 h 337179"/>
                <a:gd name="connsiteX11" fmla="*/ 94644 w 205125"/>
                <a:gd name="connsiteY11" fmla="*/ 109292 h 337179"/>
                <a:gd name="connsiteX12" fmla="*/ 94644 w 205125"/>
                <a:gd name="connsiteY12" fmla="*/ 168546 h 337179"/>
                <a:gd name="connsiteX13" fmla="*/ 101216 w 205125"/>
                <a:gd name="connsiteY13" fmla="*/ 168546 h 337179"/>
                <a:gd name="connsiteX14" fmla="*/ 102531 w 205125"/>
                <a:gd name="connsiteY14" fmla="*/ 135627 h 337179"/>
                <a:gd name="connsiteX15" fmla="*/ 115675 w 205125"/>
                <a:gd name="connsiteY15" fmla="*/ 131677 h 337179"/>
                <a:gd name="connsiteX16" fmla="*/ 132764 w 205125"/>
                <a:gd name="connsiteY16" fmla="*/ 140894 h 337179"/>
                <a:gd name="connsiteX17" fmla="*/ 132764 w 205125"/>
                <a:gd name="connsiteY17" fmla="*/ 177763 h 337179"/>
                <a:gd name="connsiteX18" fmla="*/ 140651 w 205125"/>
                <a:gd name="connsiteY18" fmla="*/ 177763 h 337179"/>
                <a:gd name="connsiteX19" fmla="*/ 140651 w 205125"/>
                <a:gd name="connsiteY19" fmla="*/ 144844 h 337179"/>
                <a:gd name="connsiteX20" fmla="*/ 157739 w 205125"/>
                <a:gd name="connsiteY20" fmla="*/ 146161 h 337179"/>
                <a:gd name="connsiteX21" fmla="*/ 170884 w 205125"/>
                <a:gd name="connsiteY21" fmla="*/ 159329 h 337179"/>
                <a:gd name="connsiteX22" fmla="*/ 170884 w 205125"/>
                <a:gd name="connsiteY22" fmla="*/ 192248 h 337179"/>
                <a:gd name="connsiteX23" fmla="*/ 177456 w 205125"/>
                <a:gd name="connsiteY23" fmla="*/ 192248 h 337179"/>
                <a:gd name="connsiteX24" fmla="*/ 177456 w 205125"/>
                <a:gd name="connsiteY24" fmla="*/ 163279 h 337179"/>
                <a:gd name="connsiteX25" fmla="*/ 193230 w 205125"/>
                <a:gd name="connsiteY25" fmla="*/ 168546 h 337179"/>
                <a:gd name="connsiteX26" fmla="*/ 205061 w 205125"/>
                <a:gd name="connsiteY26" fmla="*/ 192248 h 337179"/>
                <a:gd name="connsiteX27" fmla="*/ 197174 w 205125"/>
                <a:gd name="connsiteY27" fmla="*/ 316023 h 337179"/>
                <a:gd name="connsiteX28" fmla="*/ 119619 w 205125"/>
                <a:gd name="connsiteY28" fmla="*/ 337092 h 337179"/>
                <a:gd name="connsiteX29" fmla="*/ 48636 w 205125"/>
                <a:gd name="connsiteY29" fmla="*/ 298906 h 337179"/>
                <a:gd name="connsiteX30" fmla="*/ 30233 w 205125"/>
                <a:gd name="connsiteY30" fmla="*/ 235701 h 337179"/>
                <a:gd name="connsiteX31" fmla="*/ 0 w 205125"/>
                <a:gd name="connsiteY31" fmla="*/ 167229 h 337179"/>
                <a:gd name="connsiteX32" fmla="*/ 24975 w 205125"/>
                <a:gd name="connsiteY32" fmla="*/ 163279 h 337179"/>
                <a:gd name="connsiteX33" fmla="*/ 59152 w 205125"/>
                <a:gd name="connsiteY33" fmla="*/ 208049 h 337179"/>
                <a:gd name="connsiteX34" fmla="*/ 59152 w 205125"/>
                <a:gd name="connsiteY34" fmla="*/ 109292 h 337179"/>
                <a:gd name="connsiteX35" fmla="*/ 22346 w 205125"/>
                <a:gd name="connsiteY35" fmla="*/ 56621 h 337179"/>
                <a:gd name="connsiteX36" fmla="*/ 77555 w 205125"/>
                <a:gd name="connsiteY36" fmla="*/ 0 h 33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5125" h="337179">
                  <a:moveTo>
                    <a:pt x="77917" y="23813"/>
                  </a:moveTo>
                  <a:cubicBezTo>
                    <a:pt x="60649" y="23813"/>
                    <a:pt x="46037" y="38559"/>
                    <a:pt x="46037" y="57327"/>
                  </a:cubicBezTo>
                  <a:cubicBezTo>
                    <a:pt x="46037" y="68052"/>
                    <a:pt x="51351" y="77435"/>
                    <a:pt x="59321" y="82798"/>
                  </a:cubicBezTo>
                  <a:cubicBezTo>
                    <a:pt x="59321" y="82798"/>
                    <a:pt x="59321" y="82798"/>
                    <a:pt x="59321" y="60008"/>
                  </a:cubicBezTo>
                  <a:cubicBezTo>
                    <a:pt x="59321" y="60008"/>
                    <a:pt x="64634" y="41240"/>
                    <a:pt x="77917" y="41240"/>
                  </a:cubicBezTo>
                  <a:cubicBezTo>
                    <a:pt x="91200" y="41240"/>
                    <a:pt x="95185" y="64030"/>
                    <a:pt x="95185" y="64030"/>
                  </a:cubicBezTo>
                  <a:cubicBezTo>
                    <a:pt x="95185" y="64030"/>
                    <a:pt x="95185" y="64030"/>
                    <a:pt x="95185" y="84138"/>
                  </a:cubicBezTo>
                  <a:cubicBezTo>
                    <a:pt x="104484" y="78776"/>
                    <a:pt x="111125" y="68052"/>
                    <a:pt x="111125" y="57327"/>
                  </a:cubicBezTo>
                  <a:cubicBezTo>
                    <a:pt x="111125" y="38559"/>
                    <a:pt x="96514" y="23813"/>
                    <a:pt x="77917" y="23813"/>
                  </a:cubicBezTo>
                  <a:close/>
                  <a:moveTo>
                    <a:pt x="77555" y="0"/>
                  </a:moveTo>
                  <a:cubicBezTo>
                    <a:pt x="109103" y="0"/>
                    <a:pt x="134078" y="25019"/>
                    <a:pt x="134078" y="56621"/>
                  </a:cubicBezTo>
                  <a:cubicBezTo>
                    <a:pt x="134078" y="81640"/>
                    <a:pt x="116990" y="102708"/>
                    <a:pt x="94644" y="109292"/>
                  </a:cubicBezTo>
                  <a:cubicBezTo>
                    <a:pt x="94644" y="109292"/>
                    <a:pt x="94644" y="109292"/>
                    <a:pt x="94644" y="168546"/>
                  </a:cubicBezTo>
                  <a:cubicBezTo>
                    <a:pt x="94644" y="168546"/>
                    <a:pt x="94644" y="168546"/>
                    <a:pt x="101216" y="168546"/>
                  </a:cubicBezTo>
                  <a:cubicBezTo>
                    <a:pt x="101216" y="168546"/>
                    <a:pt x="101216" y="168546"/>
                    <a:pt x="102531" y="135627"/>
                  </a:cubicBezTo>
                  <a:cubicBezTo>
                    <a:pt x="105159" y="132993"/>
                    <a:pt x="110417" y="131677"/>
                    <a:pt x="115675" y="131677"/>
                  </a:cubicBezTo>
                  <a:cubicBezTo>
                    <a:pt x="124877" y="132993"/>
                    <a:pt x="130135" y="136944"/>
                    <a:pt x="132764" y="140894"/>
                  </a:cubicBezTo>
                  <a:cubicBezTo>
                    <a:pt x="132764" y="140894"/>
                    <a:pt x="132764" y="140894"/>
                    <a:pt x="132764" y="177763"/>
                  </a:cubicBezTo>
                  <a:cubicBezTo>
                    <a:pt x="132764" y="177763"/>
                    <a:pt x="132764" y="177763"/>
                    <a:pt x="140651" y="177763"/>
                  </a:cubicBezTo>
                  <a:cubicBezTo>
                    <a:pt x="140651" y="177763"/>
                    <a:pt x="140651" y="177763"/>
                    <a:pt x="140651" y="144844"/>
                  </a:cubicBezTo>
                  <a:cubicBezTo>
                    <a:pt x="144594" y="143527"/>
                    <a:pt x="151167" y="143527"/>
                    <a:pt x="157739" y="146161"/>
                  </a:cubicBezTo>
                  <a:cubicBezTo>
                    <a:pt x="164312" y="148795"/>
                    <a:pt x="168255" y="155378"/>
                    <a:pt x="170884" y="159329"/>
                  </a:cubicBezTo>
                  <a:cubicBezTo>
                    <a:pt x="170884" y="159329"/>
                    <a:pt x="170884" y="159329"/>
                    <a:pt x="170884" y="192248"/>
                  </a:cubicBezTo>
                  <a:cubicBezTo>
                    <a:pt x="170884" y="192248"/>
                    <a:pt x="170884" y="192248"/>
                    <a:pt x="177456" y="192248"/>
                  </a:cubicBezTo>
                  <a:cubicBezTo>
                    <a:pt x="177456" y="192248"/>
                    <a:pt x="177456" y="192248"/>
                    <a:pt x="177456" y="163279"/>
                  </a:cubicBezTo>
                  <a:cubicBezTo>
                    <a:pt x="181400" y="161962"/>
                    <a:pt x="187972" y="163279"/>
                    <a:pt x="193230" y="168546"/>
                  </a:cubicBezTo>
                  <a:cubicBezTo>
                    <a:pt x="203746" y="176447"/>
                    <a:pt x="205061" y="192248"/>
                    <a:pt x="205061" y="192248"/>
                  </a:cubicBezTo>
                  <a:cubicBezTo>
                    <a:pt x="205061" y="192248"/>
                    <a:pt x="206375" y="292322"/>
                    <a:pt x="197174" y="316023"/>
                  </a:cubicBezTo>
                  <a:cubicBezTo>
                    <a:pt x="186658" y="339725"/>
                    <a:pt x="147223" y="337092"/>
                    <a:pt x="119619" y="337092"/>
                  </a:cubicBezTo>
                  <a:cubicBezTo>
                    <a:pt x="90700" y="337092"/>
                    <a:pt x="67039" y="333141"/>
                    <a:pt x="48636" y="298906"/>
                  </a:cubicBezTo>
                  <a:cubicBezTo>
                    <a:pt x="40749" y="285738"/>
                    <a:pt x="38120" y="259403"/>
                    <a:pt x="30233" y="235701"/>
                  </a:cubicBezTo>
                  <a:cubicBezTo>
                    <a:pt x="17088" y="200148"/>
                    <a:pt x="0" y="167229"/>
                    <a:pt x="0" y="167229"/>
                  </a:cubicBezTo>
                  <a:cubicBezTo>
                    <a:pt x="0" y="167229"/>
                    <a:pt x="9201" y="158012"/>
                    <a:pt x="24975" y="163279"/>
                  </a:cubicBezTo>
                  <a:cubicBezTo>
                    <a:pt x="40749" y="168546"/>
                    <a:pt x="59152" y="208049"/>
                    <a:pt x="59152" y="208049"/>
                  </a:cubicBezTo>
                  <a:cubicBezTo>
                    <a:pt x="59152" y="208049"/>
                    <a:pt x="59152" y="208049"/>
                    <a:pt x="59152" y="109292"/>
                  </a:cubicBezTo>
                  <a:cubicBezTo>
                    <a:pt x="36805" y="101391"/>
                    <a:pt x="22346" y="80323"/>
                    <a:pt x="22346" y="56621"/>
                  </a:cubicBezTo>
                  <a:cubicBezTo>
                    <a:pt x="22346" y="25019"/>
                    <a:pt x="47322" y="0"/>
                    <a:pt x="77555" y="0"/>
                  </a:cubicBezTo>
                  <a:close/>
                </a:path>
              </a:pathLst>
            </a:custGeom>
            <a:solidFill>
              <a:srgbClr val="2D65A2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97636" y="3307185"/>
            <a:ext cx="1328081" cy="1328081"/>
            <a:chOff x="4645979" y="3134239"/>
            <a:chExt cx="1259840" cy="1259840"/>
          </a:xfrm>
        </p:grpSpPr>
        <p:sp>
          <p:nvSpPr>
            <p:cNvPr id="25" name="椭圆 24"/>
            <p:cNvSpPr/>
            <p:nvPr/>
          </p:nvSpPr>
          <p:spPr>
            <a:xfrm>
              <a:off x="4645979" y="3134239"/>
              <a:ext cx="1259840" cy="1259840"/>
            </a:xfrm>
            <a:prstGeom prst="ellipse">
              <a:avLst/>
            </a:prstGeom>
            <a:noFill/>
            <a:ln w="38100">
              <a:solidFill>
                <a:srgbClr val="1E4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26" name="money-bag-of-dollars_44282"/>
            <p:cNvSpPr>
              <a:spLocks noChangeAspect="1"/>
            </p:cNvSpPr>
            <p:nvPr/>
          </p:nvSpPr>
          <p:spPr bwMode="auto">
            <a:xfrm>
              <a:off x="4990740" y="3548502"/>
              <a:ext cx="533402" cy="431313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46140" y="3307185"/>
            <a:ext cx="1328081" cy="1328081"/>
            <a:chOff x="6304639" y="3134239"/>
            <a:chExt cx="1259840" cy="1259840"/>
          </a:xfrm>
        </p:grpSpPr>
        <p:sp>
          <p:nvSpPr>
            <p:cNvPr id="28" name="椭圆 27"/>
            <p:cNvSpPr/>
            <p:nvPr/>
          </p:nvSpPr>
          <p:spPr>
            <a:xfrm>
              <a:off x="6304639" y="3134239"/>
              <a:ext cx="1259840" cy="1259840"/>
            </a:xfrm>
            <a:prstGeom prst="ellipse">
              <a:avLst/>
            </a:prstGeom>
            <a:noFill/>
            <a:ln w="38100">
              <a:solidFill>
                <a:srgbClr val="2D6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29" name="money-bag-of-dollars_44282"/>
            <p:cNvSpPr>
              <a:spLocks noChangeAspect="1"/>
            </p:cNvSpPr>
            <p:nvPr/>
          </p:nvSpPr>
          <p:spPr bwMode="auto">
            <a:xfrm>
              <a:off x="6648141" y="3497458"/>
              <a:ext cx="517461" cy="533402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rgbClr val="2D65A2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94645" y="3307185"/>
            <a:ext cx="1328081" cy="1328081"/>
            <a:chOff x="7963299" y="3134239"/>
            <a:chExt cx="1259840" cy="1259840"/>
          </a:xfrm>
        </p:grpSpPr>
        <p:sp>
          <p:nvSpPr>
            <p:cNvPr id="31" name="椭圆 30"/>
            <p:cNvSpPr/>
            <p:nvPr/>
          </p:nvSpPr>
          <p:spPr>
            <a:xfrm>
              <a:off x="7963299" y="3134239"/>
              <a:ext cx="1259840" cy="1259840"/>
            </a:xfrm>
            <a:prstGeom prst="ellipse">
              <a:avLst/>
            </a:prstGeom>
            <a:noFill/>
            <a:ln w="38100">
              <a:solidFill>
                <a:srgbClr val="1E4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32" name="money-bag-of-dollars_44282"/>
            <p:cNvSpPr>
              <a:spLocks noChangeAspect="1"/>
            </p:cNvSpPr>
            <p:nvPr/>
          </p:nvSpPr>
          <p:spPr bwMode="auto">
            <a:xfrm>
              <a:off x="8289603" y="3505725"/>
              <a:ext cx="533402" cy="516868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43149" y="3307185"/>
            <a:ext cx="1328081" cy="1328081"/>
            <a:chOff x="9621959" y="3134239"/>
            <a:chExt cx="1259840" cy="1259840"/>
          </a:xfrm>
        </p:grpSpPr>
        <p:sp>
          <p:nvSpPr>
            <p:cNvPr id="34" name="椭圆 33"/>
            <p:cNvSpPr/>
            <p:nvPr/>
          </p:nvSpPr>
          <p:spPr>
            <a:xfrm>
              <a:off x="9621959" y="3134239"/>
              <a:ext cx="1259840" cy="1259840"/>
            </a:xfrm>
            <a:prstGeom prst="ellipse">
              <a:avLst/>
            </a:prstGeom>
            <a:noFill/>
            <a:ln w="38100">
              <a:solidFill>
                <a:srgbClr val="2D65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35" name="money-bag-of-dollars_44282"/>
            <p:cNvSpPr>
              <a:spLocks noChangeAspect="1"/>
            </p:cNvSpPr>
            <p:nvPr/>
          </p:nvSpPr>
          <p:spPr bwMode="auto">
            <a:xfrm>
              <a:off x="9964076" y="3497458"/>
              <a:ext cx="483317" cy="533402"/>
            </a:xfrm>
            <a:custGeom>
              <a:avLst/>
              <a:gdLst>
                <a:gd name="connsiteX0" fmla="*/ 89804 w 306388"/>
                <a:gd name="connsiteY0" fmla="*/ 211138 h 338138"/>
                <a:gd name="connsiteX1" fmla="*/ 125461 w 306388"/>
                <a:gd name="connsiteY1" fmla="*/ 283898 h 338138"/>
                <a:gd name="connsiteX2" fmla="*/ 142629 w 306388"/>
                <a:gd name="connsiteY2" fmla="*/ 234951 h 338138"/>
                <a:gd name="connsiteX3" fmla="*/ 153194 w 306388"/>
                <a:gd name="connsiteY3" fmla="*/ 236273 h 338138"/>
                <a:gd name="connsiteX4" fmla="*/ 163759 w 306388"/>
                <a:gd name="connsiteY4" fmla="*/ 234951 h 338138"/>
                <a:gd name="connsiteX5" fmla="*/ 180928 w 306388"/>
                <a:gd name="connsiteY5" fmla="*/ 281253 h 338138"/>
                <a:gd name="connsiteX6" fmla="*/ 213944 w 306388"/>
                <a:gd name="connsiteY6" fmla="*/ 211138 h 338138"/>
                <a:gd name="connsiteX7" fmla="*/ 265448 w 306388"/>
                <a:gd name="connsiteY7" fmla="*/ 234951 h 338138"/>
                <a:gd name="connsiteX8" fmla="*/ 306388 w 306388"/>
                <a:gd name="connsiteY8" fmla="*/ 293159 h 338138"/>
                <a:gd name="connsiteX9" fmla="*/ 306388 w 306388"/>
                <a:gd name="connsiteY9" fmla="*/ 338138 h 338138"/>
                <a:gd name="connsiteX10" fmla="*/ 0 w 306388"/>
                <a:gd name="connsiteY10" fmla="*/ 338138 h 338138"/>
                <a:gd name="connsiteX11" fmla="*/ 0 w 306388"/>
                <a:gd name="connsiteY11" fmla="*/ 293159 h 338138"/>
                <a:gd name="connsiteX12" fmla="*/ 40940 w 306388"/>
                <a:gd name="connsiteY12" fmla="*/ 234951 h 338138"/>
                <a:gd name="connsiteX13" fmla="*/ 89804 w 306388"/>
                <a:gd name="connsiteY13" fmla="*/ 211138 h 338138"/>
                <a:gd name="connsiteX14" fmla="*/ 153194 w 306388"/>
                <a:gd name="connsiteY14" fmla="*/ 11113 h 338138"/>
                <a:gd name="connsiteX15" fmla="*/ 63500 w 306388"/>
                <a:gd name="connsiteY15" fmla="*/ 86287 h 338138"/>
                <a:gd name="connsiteX16" fmla="*/ 64819 w 306388"/>
                <a:gd name="connsiteY16" fmla="*/ 87606 h 338138"/>
                <a:gd name="connsiteX17" fmla="*/ 67457 w 306388"/>
                <a:gd name="connsiteY17" fmla="*/ 88925 h 338138"/>
                <a:gd name="connsiteX18" fmla="*/ 74052 w 306388"/>
                <a:gd name="connsiteY18" fmla="*/ 96838 h 338138"/>
                <a:gd name="connsiteX19" fmla="*/ 153194 w 306388"/>
                <a:gd name="connsiteY19" fmla="*/ 30896 h 338138"/>
                <a:gd name="connsiteX20" fmla="*/ 231017 w 306388"/>
                <a:gd name="connsiteY20" fmla="*/ 96838 h 338138"/>
                <a:gd name="connsiteX21" fmla="*/ 242888 w 306388"/>
                <a:gd name="connsiteY21" fmla="*/ 87606 h 338138"/>
                <a:gd name="connsiteX22" fmla="*/ 153194 w 306388"/>
                <a:gd name="connsiteY22" fmla="*/ 11113 h 338138"/>
                <a:gd name="connsiteX23" fmla="*/ 153987 w 306388"/>
                <a:gd name="connsiteY23" fmla="*/ 0 h 338138"/>
                <a:gd name="connsiteX24" fmla="*/ 254038 w 306388"/>
                <a:gd name="connsiteY24" fmla="*/ 89535 h 338138"/>
                <a:gd name="connsiteX25" fmla="*/ 261937 w 306388"/>
                <a:gd name="connsiteY25" fmla="*/ 102702 h 338138"/>
                <a:gd name="connsiteX26" fmla="*/ 261937 w 306388"/>
                <a:gd name="connsiteY26" fmla="*/ 135620 h 338138"/>
                <a:gd name="connsiteX27" fmla="*/ 246140 w 306388"/>
                <a:gd name="connsiteY27" fmla="*/ 150103 h 338138"/>
                <a:gd name="connsiteX28" fmla="*/ 230342 w 306388"/>
                <a:gd name="connsiteY28" fmla="*/ 135620 h 338138"/>
                <a:gd name="connsiteX29" fmla="*/ 230342 w 306388"/>
                <a:gd name="connsiteY29" fmla="*/ 127719 h 338138"/>
                <a:gd name="connsiteX30" fmla="*/ 153987 w 306388"/>
                <a:gd name="connsiteY30" fmla="*/ 210671 h 338138"/>
                <a:gd name="connsiteX31" fmla="*/ 77632 w 306388"/>
                <a:gd name="connsiteY31" fmla="*/ 127719 h 338138"/>
                <a:gd name="connsiteX32" fmla="*/ 77632 w 306388"/>
                <a:gd name="connsiteY32" fmla="*/ 135620 h 338138"/>
                <a:gd name="connsiteX33" fmla="*/ 65784 w 306388"/>
                <a:gd name="connsiteY33" fmla="*/ 150103 h 338138"/>
                <a:gd name="connsiteX34" fmla="*/ 105278 w 306388"/>
                <a:gd name="connsiteY34" fmla="*/ 201454 h 338138"/>
                <a:gd name="connsiteX35" fmla="*/ 117126 w 306388"/>
                <a:gd name="connsiteY35" fmla="*/ 202771 h 338138"/>
                <a:gd name="connsiteX36" fmla="*/ 125025 w 306388"/>
                <a:gd name="connsiteY36" fmla="*/ 218571 h 338138"/>
                <a:gd name="connsiteX37" fmla="*/ 107911 w 306388"/>
                <a:gd name="connsiteY37" fmla="*/ 219888 h 338138"/>
                <a:gd name="connsiteX38" fmla="*/ 100012 w 306388"/>
                <a:gd name="connsiteY38" fmla="*/ 209354 h 338138"/>
                <a:gd name="connsiteX39" fmla="*/ 56568 w 306388"/>
                <a:gd name="connsiteY39" fmla="*/ 150103 h 338138"/>
                <a:gd name="connsiteX40" fmla="*/ 46037 w 306388"/>
                <a:gd name="connsiteY40" fmla="*/ 135620 h 338138"/>
                <a:gd name="connsiteX41" fmla="*/ 46037 w 306388"/>
                <a:gd name="connsiteY41" fmla="*/ 102702 h 338138"/>
                <a:gd name="connsiteX42" fmla="*/ 53936 w 306388"/>
                <a:gd name="connsiteY42" fmla="*/ 89535 h 338138"/>
                <a:gd name="connsiteX43" fmla="*/ 153987 w 30638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6388" h="338138">
                  <a:moveTo>
                    <a:pt x="89804" y="211138"/>
                  </a:moveTo>
                  <a:cubicBezTo>
                    <a:pt x="125461" y="283898"/>
                    <a:pt x="125461" y="283898"/>
                    <a:pt x="125461" y="283898"/>
                  </a:cubicBezTo>
                  <a:cubicBezTo>
                    <a:pt x="142629" y="234951"/>
                    <a:pt x="142629" y="234951"/>
                    <a:pt x="142629" y="234951"/>
                  </a:cubicBezTo>
                  <a:cubicBezTo>
                    <a:pt x="146591" y="236273"/>
                    <a:pt x="149232" y="236273"/>
                    <a:pt x="153194" y="236273"/>
                  </a:cubicBezTo>
                  <a:cubicBezTo>
                    <a:pt x="157156" y="236273"/>
                    <a:pt x="159797" y="236273"/>
                    <a:pt x="163759" y="234951"/>
                  </a:cubicBezTo>
                  <a:cubicBezTo>
                    <a:pt x="180928" y="281253"/>
                    <a:pt x="180928" y="281253"/>
                    <a:pt x="180928" y="281253"/>
                  </a:cubicBezTo>
                  <a:cubicBezTo>
                    <a:pt x="213944" y="211138"/>
                    <a:pt x="213944" y="211138"/>
                    <a:pt x="213944" y="211138"/>
                  </a:cubicBezTo>
                  <a:cubicBezTo>
                    <a:pt x="265448" y="234951"/>
                    <a:pt x="265448" y="234951"/>
                    <a:pt x="265448" y="234951"/>
                  </a:cubicBezTo>
                  <a:cubicBezTo>
                    <a:pt x="287899" y="245534"/>
                    <a:pt x="306388" y="271992"/>
                    <a:pt x="306388" y="293159"/>
                  </a:cubicBezTo>
                  <a:cubicBezTo>
                    <a:pt x="306388" y="338138"/>
                    <a:pt x="306388" y="338138"/>
                    <a:pt x="306388" y="338138"/>
                  </a:cubicBezTo>
                  <a:cubicBezTo>
                    <a:pt x="0" y="338138"/>
                    <a:pt x="0" y="338138"/>
                    <a:pt x="0" y="338138"/>
                  </a:cubicBezTo>
                  <a:cubicBezTo>
                    <a:pt x="0" y="293159"/>
                    <a:pt x="0" y="293159"/>
                    <a:pt x="0" y="293159"/>
                  </a:cubicBezTo>
                  <a:cubicBezTo>
                    <a:pt x="0" y="271992"/>
                    <a:pt x="18489" y="245534"/>
                    <a:pt x="40940" y="234951"/>
                  </a:cubicBezTo>
                  <a:cubicBezTo>
                    <a:pt x="89804" y="211138"/>
                    <a:pt x="89804" y="211138"/>
                    <a:pt x="89804" y="211138"/>
                  </a:cubicBezTo>
                  <a:close/>
                  <a:moveTo>
                    <a:pt x="153194" y="11113"/>
                  </a:moveTo>
                  <a:cubicBezTo>
                    <a:pt x="108347" y="11113"/>
                    <a:pt x="70095" y="44084"/>
                    <a:pt x="63500" y="86287"/>
                  </a:cubicBezTo>
                  <a:cubicBezTo>
                    <a:pt x="63500" y="86287"/>
                    <a:pt x="63500" y="86287"/>
                    <a:pt x="64819" y="87606"/>
                  </a:cubicBezTo>
                  <a:cubicBezTo>
                    <a:pt x="66138" y="87606"/>
                    <a:pt x="66138" y="87606"/>
                    <a:pt x="67457" y="88925"/>
                  </a:cubicBezTo>
                  <a:cubicBezTo>
                    <a:pt x="70095" y="90244"/>
                    <a:pt x="72733" y="92881"/>
                    <a:pt x="74052" y="96838"/>
                  </a:cubicBezTo>
                  <a:cubicBezTo>
                    <a:pt x="79329" y="53316"/>
                    <a:pt x="112304" y="30896"/>
                    <a:pt x="153194" y="30896"/>
                  </a:cubicBezTo>
                  <a:cubicBezTo>
                    <a:pt x="194084" y="30896"/>
                    <a:pt x="227060" y="53316"/>
                    <a:pt x="231017" y="96838"/>
                  </a:cubicBezTo>
                  <a:cubicBezTo>
                    <a:pt x="233655" y="91563"/>
                    <a:pt x="238931" y="88925"/>
                    <a:pt x="242888" y="87606"/>
                  </a:cubicBezTo>
                  <a:cubicBezTo>
                    <a:pt x="236293" y="44084"/>
                    <a:pt x="199360" y="11113"/>
                    <a:pt x="153194" y="11113"/>
                  </a:cubicBezTo>
                  <a:close/>
                  <a:moveTo>
                    <a:pt x="153987" y="0"/>
                  </a:moveTo>
                  <a:cubicBezTo>
                    <a:pt x="205329" y="0"/>
                    <a:pt x="248773" y="39501"/>
                    <a:pt x="254038" y="89535"/>
                  </a:cubicBezTo>
                  <a:cubicBezTo>
                    <a:pt x="259304" y="92169"/>
                    <a:pt x="261937" y="97435"/>
                    <a:pt x="261937" y="102702"/>
                  </a:cubicBezTo>
                  <a:cubicBezTo>
                    <a:pt x="261937" y="135620"/>
                    <a:pt x="261937" y="135620"/>
                    <a:pt x="261937" y="135620"/>
                  </a:cubicBezTo>
                  <a:cubicBezTo>
                    <a:pt x="261937" y="143520"/>
                    <a:pt x="255355" y="150103"/>
                    <a:pt x="246140" y="150103"/>
                  </a:cubicBezTo>
                  <a:cubicBezTo>
                    <a:pt x="236924" y="150103"/>
                    <a:pt x="230342" y="143520"/>
                    <a:pt x="230342" y="135620"/>
                  </a:cubicBezTo>
                  <a:cubicBezTo>
                    <a:pt x="230342" y="127719"/>
                    <a:pt x="230342" y="127719"/>
                    <a:pt x="230342" y="127719"/>
                  </a:cubicBezTo>
                  <a:cubicBezTo>
                    <a:pt x="222443" y="171170"/>
                    <a:pt x="190848" y="210671"/>
                    <a:pt x="153987" y="210671"/>
                  </a:cubicBezTo>
                  <a:cubicBezTo>
                    <a:pt x="117126" y="210671"/>
                    <a:pt x="85531" y="171170"/>
                    <a:pt x="77632" y="127719"/>
                  </a:cubicBezTo>
                  <a:cubicBezTo>
                    <a:pt x="77632" y="135620"/>
                    <a:pt x="77632" y="135620"/>
                    <a:pt x="77632" y="135620"/>
                  </a:cubicBezTo>
                  <a:cubicBezTo>
                    <a:pt x="77632" y="142203"/>
                    <a:pt x="72367" y="147470"/>
                    <a:pt x="65784" y="150103"/>
                  </a:cubicBezTo>
                  <a:cubicBezTo>
                    <a:pt x="72367" y="171170"/>
                    <a:pt x="86848" y="189604"/>
                    <a:pt x="105278" y="201454"/>
                  </a:cubicBezTo>
                  <a:cubicBezTo>
                    <a:pt x="109227" y="200138"/>
                    <a:pt x="113177" y="200138"/>
                    <a:pt x="117126" y="202771"/>
                  </a:cubicBezTo>
                  <a:cubicBezTo>
                    <a:pt x="125025" y="206721"/>
                    <a:pt x="127658" y="213304"/>
                    <a:pt x="125025" y="218571"/>
                  </a:cubicBezTo>
                  <a:cubicBezTo>
                    <a:pt x="122392" y="222521"/>
                    <a:pt x="114493" y="223838"/>
                    <a:pt x="107911" y="219888"/>
                  </a:cubicBezTo>
                  <a:cubicBezTo>
                    <a:pt x="102645" y="217255"/>
                    <a:pt x="100012" y="213304"/>
                    <a:pt x="100012" y="209354"/>
                  </a:cubicBezTo>
                  <a:cubicBezTo>
                    <a:pt x="77632" y="194871"/>
                    <a:pt x="61834" y="173804"/>
                    <a:pt x="56568" y="150103"/>
                  </a:cubicBezTo>
                  <a:cubicBezTo>
                    <a:pt x="49986" y="147470"/>
                    <a:pt x="46037" y="142203"/>
                    <a:pt x="46037" y="135620"/>
                  </a:cubicBezTo>
                  <a:cubicBezTo>
                    <a:pt x="46037" y="102702"/>
                    <a:pt x="46037" y="102702"/>
                    <a:pt x="46037" y="102702"/>
                  </a:cubicBezTo>
                  <a:cubicBezTo>
                    <a:pt x="46037" y="97435"/>
                    <a:pt x="48670" y="92169"/>
                    <a:pt x="53936" y="89535"/>
                  </a:cubicBezTo>
                  <a:cubicBezTo>
                    <a:pt x="59201" y="39501"/>
                    <a:pt x="102645" y="0"/>
                    <a:pt x="153987" y="0"/>
                  </a:cubicBezTo>
                  <a:close/>
                </a:path>
              </a:pathLst>
            </a:custGeom>
            <a:solidFill>
              <a:srgbClr val="2D65A2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865158" y="4972203"/>
            <a:ext cx="2696684" cy="75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002060"/>
                </a:solidFill>
                <a:cs typeface="+mn-ea"/>
                <a:sym typeface="+mn-lt"/>
              </a:rPr>
              <a:t>在根据不同类型油菜排种可分为：全喂入和半喂入。</a:t>
            </a:r>
            <a:endParaRPr lang="zh-CN" altLang="en-US" sz="1100" dirty="0">
              <a:solidFill>
                <a:srgbClr val="00206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002060"/>
                </a:solidFill>
                <a:cs typeface="+mn-ea"/>
                <a:sym typeface="+mn-lt"/>
              </a:rPr>
              <a:t>油菜排种齿可分为：</a:t>
            </a:r>
            <a:endParaRPr lang="zh-CN" altLang="en-US" sz="11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69290" y="4994029"/>
            <a:ext cx="3584479" cy="72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002060"/>
                </a:solidFill>
                <a:cs typeface="+mn-ea"/>
                <a:sym typeface="+mn-lt"/>
              </a:rPr>
              <a:t>2）切流尖刺滚筒油菜排种：其中包括齿牙和齿凹版。能够抓取湿度不均匀作物，具有较强的适应性。但分离较差。</a:t>
            </a:r>
            <a:endParaRPr lang="zh-CN" altLang="en-US" sz="1050" dirty="0">
              <a:solidFill>
                <a:srgbClr val="00206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05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017003" y="5128986"/>
            <a:ext cx="2272099" cy="11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002060"/>
                </a:solidFill>
                <a:cs typeface="+mn-ea"/>
                <a:sym typeface="+mn-lt"/>
              </a:rPr>
              <a:t>4）轴向油菜排种滚筒单元：轴向辊功率的较大的作物的物理和机械特性消耗，比传统型更敏感，影响饲料作物的长度，水分含量都较大。</a:t>
            </a:r>
            <a:endParaRPr lang="zh-CN" altLang="en-US" sz="1050" dirty="0">
              <a:solidFill>
                <a:srgbClr val="00206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05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670487" y="1836603"/>
            <a:ext cx="2590584" cy="134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002060"/>
                </a:solidFill>
                <a:cs typeface="+mn-ea"/>
                <a:sym typeface="+mn-lt"/>
              </a:rPr>
              <a:t>1）剪切流纹杆油菜排种滚筒单元：它由粮食倾杆，网格状凹雕，间隙调整油菜排种等组成。摩擦油菜排种为主，影响油菜排种和分离能力的能力。但喂入湿度不均匀的种子，油菜排种质量下降。</a:t>
            </a:r>
            <a:endParaRPr lang="zh-CN" altLang="en-US" sz="1050" dirty="0">
              <a:solidFill>
                <a:srgbClr val="00206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05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97844" y="1836602"/>
            <a:ext cx="2514560" cy="11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002060"/>
                </a:solidFill>
                <a:cs typeface="+mn-ea"/>
                <a:sym typeface="+mn-lt"/>
              </a:rPr>
              <a:t>3）双滚筒油菜排种：使用两个辊协同工作。较低的转动速度。第二滚筒的较高的速度，较小的间隙，能把排种不完全油菜谷物脱净。</a:t>
            </a:r>
            <a:endParaRPr lang="zh-CN" altLang="en-US" sz="1050" dirty="0">
              <a:solidFill>
                <a:srgbClr val="00206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05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300918" y="1660969"/>
            <a:ext cx="3078651" cy="113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002060"/>
                </a:solidFill>
                <a:cs typeface="+mn-ea"/>
                <a:sym typeface="+mn-lt"/>
              </a:rPr>
              <a:t>5）弓齿滚筒油菜排种油菜排种油菜排种：仅油菜排种穗到滚筒，以确保油菜排种后的完好;小凹版分离含杂物有利于后续的清洗;大颗粒的可以从凹印筛，颗粒破碎和损坏很少被分离，功率消耗小。但是，不适应矮作物，作物适应性差。</a:t>
            </a:r>
            <a:endParaRPr lang="zh-CN" altLang="en-US" sz="105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9295" y="309880"/>
            <a:ext cx="5718175" cy="768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4400"/>
              <a:t>油菜排种类型选择</a:t>
            </a:r>
            <a:endParaRPr lang="zh-CN" altLang="en-US" sz="4400"/>
          </a:p>
        </p:txBody>
      </p:sp>
    </p:spTree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731275"/>
            <a:ext cx="2969443" cy="45106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64002" y="2986591"/>
            <a:ext cx="9541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D4E7EE"/>
                </a:solidFill>
                <a:cs typeface="+mn-ea"/>
                <a:sym typeface="+mn-lt"/>
              </a:rPr>
              <a:t>谢谢聆听观看</a:t>
            </a:r>
            <a:endParaRPr lang="zh-CN" altLang="en-US" sz="9600" b="1" dirty="0">
              <a:solidFill>
                <a:srgbClr val="D4E7EE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00005" y="943295"/>
            <a:ext cx="3183696" cy="4764766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1872452" y="4699024"/>
            <a:ext cx="8924544" cy="0"/>
          </a:xfrm>
          <a:prstGeom prst="line">
            <a:avLst/>
          </a:prstGeom>
          <a:ln w="28575">
            <a:solidFill>
              <a:srgbClr val="D4E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919377" y="1950653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63930">
              <a:defRPr/>
            </a:pPr>
            <a:r>
              <a:rPr lang="zh-CN" altLang="en-US" sz="2400" dirty="0">
                <a:solidFill>
                  <a:srgbClr val="D4E7EE"/>
                </a:solidFill>
                <a:cs typeface="+mn-ea"/>
                <a:sym typeface="+mn-lt"/>
              </a:rPr>
              <a:t>绪论</a:t>
            </a:r>
            <a:endParaRPr lang="zh-CN" altLang="en-US" sz="2400" dirty="0">
              <a:solidFill>
                <a:srgbClr val="D4E7EE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8287" y="1901571"/>
            <a:ext cx="704538" cy="704539"/>
            <a:chOff x="6238875" y="1704975"/>
            <a:chExt cx="533400" cy="533400"/>
          </a:xfrm>
        </p:grpSpPr>
        <p:sp>
          <p:nvSpPr>
            <p:cNvPr id="6" name="菱形 5"/>
            <p:cNvSpPr/>
            <p:nvPr/>
          </p:nvSpPr>
          <p:spPr>
            <a:xfrm>
              <a:off x="6238875" y="1704975"/>
              <a:ext cx="533400" cy="533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78370" y="1778617"/>
              <a:ext cx="474855" cy="3197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63930">
                <a:lnSpc>
                  <a:spcPct val="114000"/>
                </a:lnSpc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919377" y="296813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D4E7EE"/>
                </a:solidFill>
                <a:cs typeface="+mn-ea"/>
                <a:sym typeface="+mn-lt"/>
              </a:rPr>
              <a:t>总体方案设计</a:t>
            </a:r>
            <a:endParaRPr lang="zh-CN" altLang="en-US" sz="2400" dirty="0">
              <a:solidFill>
                <a:srgbClr val="D4E7EE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071622" y="2882858"/>
            <a:ext cx="704538" cy="704539"/>
            <a:chOff x="6238875" y="2670175"/>
            <a:chExt cx="533400" cy="533400"/>
          </a:xfrm>
        </p:grpSpPr>
        <p:sp>
          <p:nvSpPr>
            <p:cNvPr id="13" name="菱形 12"/>
            <p:cNvSpPr/>
            <p:nvPr/>
          </p:nvSpPr>
          <p:spPr>
            <a:xfrm>
              <a:off x="6238875" y="2670175"/>
              <a:ext cx="533400" cy="533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78370" y="2750349"/>
              <a:ext cx="474855" cy="3197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63930">
                <a:lnSpc>
                  <a:spcPct val="114000"/>
                </a:lnSpc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919377" y="3985618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D4E7EE"/>
                </a:solidFill>
                <a:cs typeface="+mn-ea"/>
                <a:sym typeface="+mn-lt"/>
              </a:rPr>
              <a:t>油菜排种设计</a:t>
            </a:r>
            <a:endParaRPr lang="zh-CN" altLang="en-US" sz="2400" dirty="0">
              <a:solidFill>
                <a:srgbClr val="D4E7EE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071622" y="3900341"/>
            <a:ext cx="704538" cy="704539"/>
            <a:chOff x="6238875" y="3635375"/>
            <a:chExt cx="533400" cy="533400"/>
          </a:xfrm>
        </p:grpSpPr>
        <p:sp>
          <p:nvSpPr>
            <p:cNvPr id="20" name="菱形 19"/>
            <p:cNvSpPr/>
            <p:nvPr/>
          </p:nvSpPr>
          <p:spPr>
            <a:xfrm>
              <a:off x="6238875" y="3635375"/>
              <a:ext cx="533400" cy="533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278370" y="3715549"/>
              <a:ext cx="474855" cy="3197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63930">
                <a:lnSpc>
                  <a:spcPct val="114000"/>
                </a:lnSpc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screen"/>
          <a:srcRect l="16364" t="11122" r="16196" b="17102"/>
          <a:stretch>
            <a:fillRect/>
          </a:stretch>
        </p:blipFill>
        <p:spPr>
          <a:xfrm>
            <a:off x="1475231" y="1767839"/>
            <a:ext cx="4035553" cy="4145281"/>
          </a:xfrm>
          <a:prstGeom prst="rect">
            <a:avLst/>
          </a:prstGeom>
        </p:spPr>
      </p:pic>
      <p:sp>
        <p:nvSpPr>
          <p:cNvPr id="35" name="标题 1"/>
          <p:cNvSpPr txBox="1"/>
          <p:nvPr/>
        </p:nvSpPr>
        <p:spPr>
          <a:xfrm>
            <a:off x="2282779" y="3208066"/>
            <a:ext cx="2178316" cy="13969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955" b="1" dirty="0">
                <a:solidFill>
                  <a:srgbClr val="D4E7EE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6955" b="1" dirty="0">
              <a:solidFill>
                <a:srgbClr val="D4E7E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249" y="894145"/>
            <a:ext cx="4300728" cy="43007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44172" y="2225866"/>
            <a:ext cx="2124883" cy="1389739"/>
          </a:xfrm>
          <a:prstGeom prst="rect">
            <a:avLst/>
          </a:prstGeom>
          <a:noFill/>
        </p:spPr>
        <p:txBody>
          <a:bodyPr wrap="square" lIns="0" tIns="0" bIns="72000" rtlCol="0">
            <a:spAutoFit/>
          </a:bodyPr>
          <a:lstStyle/>
          <a:p>
            <a:pPr algn="ctr"/>
            <a:r>
              <a:rPr lang="en-US" altLang="zh-CN" sz="8430" b="1" dirty="0">
                <a:solidFill>
                  <a:srgbClr val="D4E7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8430" b="1" dirty="0">
              <a:solidFill>
                <a:srgbClr val="D4E7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88068" y="4593864"/>
            <a:ext cx="7437090" cy="80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35" dirty="0">
                <a:solidFill>
                  <a:srgbClr val="D4E7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绪论</a:t>
            </a:r>
            <a:endParaRPr lang="zh-CN" altLang="en-US" sz="4635" dirty="0">
              <a:solidFill>
                <a:srgbClr val="D4E7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456541"/>
            <a:ext cx="2969443" cy="45106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00005" y="1613855"/>
            <a:ext cx="3183696" cy="4764766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690" y="895985"/>
            <a:ext cx="11188700" cy="490410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>
                <a:solidFill>
                  <a:schemeClr val="accent4"/>
                </a:solidFill>
                <a:effectLst/>
              </a:rPr>
              <a:t>菜籽油是国产食用植物油的第一大来源，占我国油料作物产油量的57.2%但长期以来，油菜的生产已经无法满足国内的消费需求，大量的缺口只能依靠从国外进口。我国油菜生产水平低于国外。与国外发达国家的油菜生产相比.我国油菜生产存在不少问题，</a:t>
            </a:r>
            <a:endParaRPr lang="zh-CN" altLang="en-US">
              <a:solidFill>
                <a:schemeClr val="accent4"/>
              </a:solidFill>
              <a:effectLst/>
            </a:endParaRPr>
          </a:p>
          <a:p>
            <a:r>
              <a:rPr lang="zh-CN" altLang="en-US">
                <a:solidFill>
                  <a:schemeClr val="accent4"/>
                </a:solidFill>
                <a:effectLst/>
              </a:rPr>
              <a:t>主要体现在油菜生产地区间发展极不平衡,产业技术研发滞后于生产发展、造油菜生产的机械化程度低.油菜生产基本上还是手工操作劳动强度大。</a:t>
            </a:r>
            <a:endParaRPr lang="zh-CN" altLang="en-US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ransition spd="slow" advTm="4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35" y="840105"/>
            <a:ext cx="11776075" cy="5105400"/>
          </a:xfrm>
        </p:spPr>
        <p:txBody>
          <a:bodyPr>
            <a:normAutofit/>
          </a:bodyPr>
          <a:p>
            <a:r>
              <a:rPr lang="zh-CN" altLang="en-US">
                <a:solidFill>
                  <a:srgbClr val="FF0000"/>
                </a:solidFill>
                <a:effectLst/>
                <a:sym typeface="+mn-ea"/>
              </a:rPr>
              <a:t>优点：</a:t>
            </a:r>
            <a:r>
              <a:rPr lang="zh-CN" altLang="en-US">
                <a:solidFill>
                  <a:schemeClr val="accent4"/>
                </a:solidFill>
                <a:effectLst/>
                <a:sym typeface="+mn-ea"/>
              </a:rPr>
              <a:t>本设计为油菜排种器设计，该油菜排种器可一次性完成油菜排种、分离和装袋作业。该机体积小、重量轻，操作灵活，通过性与适应性好，较好地解决了大、中型油菜排种在丘陵、山区和水田难以排种的难题等优点。油菜排种未来的发展方向将是向高科技化方向发展，制造出适用性强的油菜排种，对不同地区开发不同的油菜排种是具有很大的发展前途的。</a:t>
            </a:r>
            <a:endParaRPr lang="zh-CN" altLang="en-US">
              <a:solidFill>
                <a:schemeClr val="accent4"/>
              </a:solidFill>
              <a:effectLst/>
            </a:endParaRPr>
          </a:p>
          <a:p>
            <a:endParaRPr lang="zh-CN" altLang="en-US"/>
          </a:p>
        </p:txBody>
      </p:sp>
    </p:spTree>
  </p:cSld>
  <p:clrMapOvr>
    <a:masterClrMapping/>
  </p:clrMapOvr>
  <p:transition spd="slow" advTm="4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249" y="894145"/>
            <a:ext cx="4300728" cy="43007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45847" y="2191428"/>
            <a:ext cx="2124883" cy="138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430" b="1" dirty="0">
                <a:solidFill>
                  <a:srgbClr val="D4E7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8430" b="1" dirty="0">
              <a:solidFill>
                <a:srgbClr val="D4E7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89533" y="4521474"/>
            <a:ext cx="7437090" cy="80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35" dirty="0">
                <a:solidFill>
                  <a:srgbClr val="D4E7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总体设计方案</a:t>
            </a:r>
            <a:endParaRPr lang="zh-CN" altLang="en-US" sz="4635" dirty="0">
              <a:solidFill>
                <a:srgbClr val="D4E7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456541"/>
            <a:ext cx="2969443" cy="45106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00005" y="1613855"/>
            <a:ext cx="3183696" cy="4764766"/>
          </a:xfrm>
          <a:prstGeom prst="rect">
            <a:avLst/>
          </a:prstGeom>
        </p:spPr>
      </p:pic>
    </p:spTree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950" y="454660"/>
            <a:ext cx="11481435" cy="2567305"/>
          </a:xfrm>
        </p:spPr>
        <p:txBody>
          <a:bodyPr>
            <a:normAutofit lnSpcReduction="10000"/>
          </a:bodyPr>
          <a:p>
            <a:r>
              <a:rPr lang="zh-CN" altLang="en-US" sz="4400" b="1" i="1" u="sng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1油菜排种的类型定位</a:t>
            </a:r>
            <a:endParaRPr lang="zh-CN" altLang="en-US" sz="44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整机形式为：悬挂式、全喂入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割台形式为：带搅龙输送器式卧式割台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油菜排种形式为：轴流式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图片 12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10" y="3263900"/>
            <a:ext cx="539305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3500" y="730250"/>
            <a:ext cx="10636885" cy="5454015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</a:bodyPr>
          <a:p>
            <a:r>
              <a:rPr lang="zh-CN" altLang="en-US" sz="4400" i="1" u="sng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 油菜排种的整机结构及选择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排种台悬挂在框架悬架，后悬架的柴油，配置在左侧油菜排种中间槽的前方，前部和后部端部连接到切割台和油菜排种部。割台被放置到合适的档位，为收获后留油菜排种设备布局。风选设置在右侧，而粮袋放置在右侧油菜排种部背面。由柴油机，柴油后动力输出轴提供动力的收获部分提供整体前进的动力。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-2147482486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7656830" y="4157345"/>
            <a:ext cx="3703955" cy="2689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48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839595" y="4157980"/>
            <a:ext cx="3703955" cy="268922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</p:pic>
    </p:spTree>
  </p:cSld>
  <p:clrMapOvr>
    <a:masterClrMapping/>
  </p:clrMapOvr>
  <p:transition spd="slow" advTm="4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486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7071360" y="760095"/>
            <a:ext cx="4344670" cy="4488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48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125855" y="760095"/>
            <a:ext cx="4344035" cy="448818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125855" y="5802630"/>
            <a:ext cx="10697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1.电机    2.小带轮    3.大带轮    4.轮轱   5.挡板    6.箱盖   7.播种器           </a:t>
            </a:r>
            <a:endParaRPr lang="zh-CN" altLang="en-US" sz="2400"/>
          </a:p>
          <a:p>
            <a:r>
              <a:rPr lang="zh-CN" altLang="en-US" sz="2400"/>
              <a:t>8.导杆     9.支架     10.小支架    11.轴</a:t>
            </a:r>
            <a:endParaRPr lang="zh-CN" altLang="en-US" sz="2400"/>
          </a:p>
        </p:txBody>
      </p:sp>
    </p:spTree>
  </p:cSld>
  <p:clrMapOvr>
    <a:masterClrMapping/>
  </p:clrMapOvr>
  <p:transition spd="slow" advTm="4000">
    <p:randomBar dir="vert"/>
  </p:transition>
</p:sld>
</file>

<file path=ppt/tags/tag1.xml><?xml version="1.0" encoding="utf-8"?>
<p:tagLst xmlns:p="http://schemas.openxmlformats.org/presentationml/2006/main">
  <p:tag name="ISPRING_PRESENTATION_TITLE" val="寂寞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87CC"/>
      </a:accent1>
      <a:accent2>
        <a:srgbClr val="1574A8"/>
      </a:accent2>
      <a:accent3>
        <a:srgbClr val="152BA8"/>
      </a:accent3>
      <a:accent4>
        <a:srgbClr val="4987CC"/>
      </a:accent4>
      <a:accent5>
        <a:srgbClr val="1574A8"/>
      </a:accent5>
      <a:accent6>
        <a:srgbClr val="152BA8"/>
      </a:accent6>
      <a:hlink>
        <a:srgbClr val="0563C1"/>
      </a:hlink>
      <a:folHlink>
        <a:srgbClr val="954F72"/>
      </a:folHlink>
    </a:clrScheme>
    <a:fontScheme name="cvulae5q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vulae5q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1810</Words>
  <Application>WPS 表格</Application>
  <PresentationFormat>自定义</PresentationFormat>
  <Paragraphs>100</Paragraphs>
  <Slides>14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  <vt:variant>
        <vt:lpstr>自定义放映</vt:lpstr>
      </vt:variant>
      <vt:variant>
        <vt:i4>1</vt:i4>
      </vt:variant>
    </vt:vector>
  </HeadingPairs>
  <TitlesOfParts>
    <vt:vector size="33" baseType="lpstr">
      <vt:lpstr>Arial</vt:lpstr>
      <vt:lpstr>方正书宋_GBK</vt:lpstr>
      <vt:lpstr>Wingdings</vt:lpstr>
      <vt:lpstr>印品黑体</vt:lpstr>
      <vt:lpstr>苹方-简</vt:lpstr>
      <vt:lpstr>微软雅黑</vt:lpstr>
      <vt:lpstr>汉仪旗黑</vt:lpstr>
      <vt:lpstr>Calibri</vt:lpstr>
      <vt:lpstr>Helvetica Neue</vt:lpstr>
      <vt:lpstr>Times New Roman</vt:lpstr>
      <vt:lpstr>黑体</vt:lpstr>
      <vt:lpstr>汉仪中黑KW</vt:lpstr>
      <vt:lpstr>字魂58号-创中黑</vt:lpstr>
      <vt:lpstr>宋体</vt:lpstr>
      <vt:lpstr>Arial Unicode MS</vt:lpstr>
      <vt:lpstr>汉仪书宋二KW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油菜排种类型选择</vt:lpstr>
      <vt:lpstr>PowerPoint 演示文稿</vt:lpstr>
      <vt:lpstr>PowerPoint 演示文稿</vt:lpstr>
      <vt:lpstr>自定义放映 1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商务科技</dc:title>
  <dc:creator>第一PPT</dc:creator>
  <cp:keywords>www.1ppt.com</cp:keywords>
  <dc:description>www.1ppt.com</dc:description>
  <cp:lastModifiedBy>fushiqi</cp:lastModifiedBy>
  <cp:revision>34</cp:revision>
  <dcterms:created xsi:type="dcterms:W3CDTF">2023-07-28T03:14:04Z</dcterms:created>
  <dcterms:modified xsi:type="dcterms:W3CDTF">2023-07-28T03:14:04Z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C357E205454743C183935F891E6F49D5_12</vt:lpwstr>
  </property>
  <property fmtid="{D5CDD505-2E9C-101B-9397-08002B2CF9AE}" pid="3" name="KSOProductBuildVer">
    <vt:lpwstr>2052-3.9.6.6441</vt:lpwstr>
  </property>
</Properties>
</file>