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handoutMasters/handoutMaster1.xml" ContentType="application/vnd.openxmlformats-officedocument.presentationml.handoutMaster+xml"/>
  <Override PartName="/ppt/media/image10.svg" ContentType="image/svg+xml"/>
  <Override PartName="/ppt/media/image12.svg" ContentType="image/svg+xml"/>
  <Override PartName="/ppt/media/image3.svg" ContentType="image/svg+xml"/>
  <Override PartName="/ppt/media/image5.svg" ContentType="image/svg+xml"/>
  <Override PartName="/ppt/media/image8.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1"/>
  </p:notesMasterIdLst>
  <p:handoutMasterIdLst>
    <p:handoutMasterId r:id="rId22"/>
  </p:handoutMasterIdLst>
  <p:sldIdLst>
    <p:sldId id="256" r:id="rId3"/>
    <p:sldId id="266" r:id="rId4"/>
    <p:sldId id="267" r:id="rId5"/>
    <p:sldId id="263" r:id="rId6"/>
    <p:sldId id="268" r:id="rId7"/>
    <p:sldId id="259" r:id="rId8"/>
    <p:sldId id="262" r:id="rId9"/>
    <p:sldId id="269" r:id="rId10"/>
    <p:sldId id="258" r:id="rId11"/>
    <p:sldId id="272" r:id="rId12"/>
    <p:sldId id="265" r:id="rId13"/>
    <p:sldId id="270" r:id="rId14"/>
    <p:sldId id="261" r:id="rId15"/>
    <p:sldId id="260" r:id="rId16"/>
    <p:sldId id="264" r:id="rId17"/>
    <p:sldId id="281" r:id="rId18"/>
    <p:sldId id="282" r:id="rId19"/>
    <p:sldId id="271" r:id="rId20"/>
  </p:sldIdLst>
  <p:sldSz cx="12192000" cy="6858000"/>
  <p:notesSz cx="6858000" cy="9144000"/>
  <p:embeddedFontLst>
    <p:embeddedFont>
      <p:font typeface="MiSans Normal" panose="00000500000000000000" pitchFamily="2" charset="-122"/>
      <p:regular r:id="rId26"/>
    </p:embeddedFont>
    <p:embeddedFont>
      <p:font typeface="微软雅黑" panose="020B0503020204020204" charset="-122"/>
      <p:regular r:id="rId27"/>
    </p:embeddedFont>
  </p:embeddedFontLst>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9" userDrawn="1">
          <p15:clr>
            <a:srgbClr val="A4A3A4"/>
          </p15:clr>
        </p15:guide>
        <p15:guide id="2" pos="3840" userDrawn="1">
          <p15:clr>
            <a:srgbClr val="A4A3A4"/>
          </p15:clr>
        </p15:guide>
        <p15:guide id="3" orient="horz" pos="3866" userDrawn="1">
          <p15:clr>
            <a:srgbClr val="A4A3A4"/>
          </p15:clr>
        </p15:guide>
        <p15:guide id="4" orient="horz" pos="346" userDrawn="1">
          <p15:clr>
            <a:srgbClr val="A4A3A4"/>
          </p15:clr>
        </p15:guide>
        <p15:guide id="5" orient="horz" pos="789" userDrawn="1">
          <p15:clr>
            <a:srgbClr val="A4A3A4"/>
          </p15:clr>
        </p15:guide>
        <p15:guide id="6" pos="7466" userDrawn="1">
          <p15:clr>
            <a:srgbClr val="A4A3A4"/>
          </p15:clr>
        </p15:guide>
        <p15:guide id="7"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978E"/>
    <a:srgbClr val="BEDAD7"/>
    <a:srgbClr val="E6E6E6"/>
    <a:srgbClr val="F9FBFB"/>
    <a:srgbClr val="C2DD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80" d="100"/>
          <a:sy n="80" d="100"/>
        </p:scale>
        <p:origin x="739" y="634"/>
      </p:cViewPr>
      <p:guideLst>
        <p:guide orient="horz" pos="2149"/>
        <p:guide pos="3840"/>
        <p:guide orient="horz" pos="3866"/>
        <p:guide orient="horz" pos="346"/>
        <p:guide orient="horz" pos="789"/>
        <p:guide pos="7466"/>
        <p:guide pos="211"/>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gs" Target="tags/tag10.xml"/><Relationship Id="rId27" Type="http://schemas.openxmlformats.org/officeDocument/2006/relationships/font" Target="fonts/font2.fntdata"/><Relationship Id="rId26" Type="http://schemas.openxmlformats.org/officeDocument/2006/relationships/font" Target="fonts/font1.fntdata"/><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MiSans Normal" panose="00000500000000000000" pitchFamily="2" charset="-122"/>
              <a:ea typeface="MiSans Normal" panose="00000500000000000000"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MiSans Normal" panose="00000500000000000000" pitchFamily="2" charset="-122"/>
              </a:rPr>
            </a:fld>
            <a:endParaRPr lang="zh-CN" altLang="en-US">
              <a:ea typeface="MiSans Normal" panose="00000500000000000000"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MiSans Normal" panose="00000500000000000000" pitchFamily="2" charset="-122"/>
              <a:ea typeface="MiSans Normal" panose="00000500000000000000"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MiSans Normal" panose="00000500000000000000" pitchFamily="2" charset="-122"/>
              </a:rPr>
            </a:fld>
            <a:endParaRPr lang="zh-CN" altLang="en-US">
              <a:ea typeface="MiSans Normal" panose="00000500000000000000"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Sans Normal" panose="00000500000000000000" pitchFamily="2" charset="-122"/>
                <a:ea typeface="MiSans Normal"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Sans Normal" panose="00000500000000000000" pitchFamily="2" charset="-122"/>
                <a:ea typeface="MiSans Normal" panose="00000500000000000000" pitchFamily="2"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Sans Normal" panose="00000500000000000000" pitchFamily="2" charset="-122"/>
                <a:ea typeface="MiSans Normal"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Sans Normal" panose="00000500000000000000" pitchFamily="2" charset="-122"/>
                <a:ea typeface="MiSans Normal" panose="00000500000000000000" pitchFamily="2"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Sans Normal" panose="00000500000000000000" pitchFamily="2" charset="-122"/>
        <a:ea typeface="MiSans Normal" panose="00000500000000000000" pitchFamily="2" charset="-122"/>
        <a:cs typeface="+mn-cs"/>
      </a:defRPr>
    </a:lvl1pPr>
    <a:lvl2pPr marL="457200" algn="l" defTabSz="914400" rtl="0" eaLnBrk="1" latinLnBrk="0" hangingPunct="1">
      <a:defRPr sz="1200" kern="1200">
        <a:solidFill>
          <a:schemeClr val="tx1"/>
        </a:solidFill>
        <a:latin typeface="MiSans Normal" panose="00000500000000000000" pitchFamily="2" charset="-122"/>
        <a:ea typeface="MiSans Normal" panose="00000500000000000000" pitchFamily="2" charset="-122"/>
        <a:cs typeface="+mn-cs"/>
      </a:defRPr>
    </a:lvl2pPr>
    <a:lvl3pPr marL="914400" algn="l" defTabSz="914400" rtl="0" eaLnBrk="1" latinLnBrk="0" hangingPunct="1">
      <a:defRPr sz="1200" kern="1200">
        <a:solidFill>
          <a:schemeClr val="tx1"/>
        </a:solidFill>
        <a:latin typeface="MiSans Normal" panose="00000500000000000000" pitchFamily="2" charset="-122"/>
        <a:ea typeface="MiSans Normal" panose="00000500000000000000" pitchFamily="2" charset="-122"/>
        <a:cs typeface="+mn-cs"/>
      </a:defRPr>
    </a:lvl3pPr>
    <a:lvl4pPr marL="1371600" algn="l" defTabSz="914400" rtl="0" eaLnBrk="1" latinLnBrk="0" hangingPunct="1">
      <a:defRPr sz="1200" kern="1200">
        <a:solidFill>
          <a:schemeClr val="tx1"/>
        </a:solidFill>
        <a:latin typeface="MiSans Normal" panose="00000500000000000000" pitchFamily="2" charset="-122"/>
        <a:ea typeface="MiSans Normal" panose="00000500000000000000" pitchFamily="2" charset="-122"/>
        <a:cs typeface="+mn-cs"/>
      </a:defRPr>
    </a:lvl4pPr>
    <a:lvl5pPr marL="1828800" algn="l" defTabSz="914400" rtl="0" eaLnBrk="1" latinLnBrk="0" hangingPunct="1">
      <a:defRPr sz="1200" kern="1200">
        <a:solidFill>
          <a:schemeClr val="tx1"/>
        </a:solidFill>
        <a:latin typeface="MiSans Normal" panose="00000500000000000000" pitchFamily="2" charset="-122"/>
        <a:ea typeface="MiSans Normal"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BEDAD7">
            <a:alpha val="10000"/>
          </a:srgbClr>
        </a:solidFill>
        <a:effectLst/>
      </p:bgPr>
    </p:bg>
    <p:spTree>
      <p:nvGrpSpPr>
        <p:cNvPr id="1" name=""/>
        <p:cNvGrpSpPr/>
        <p:nvPr/>
      </p:nvGrpSpPr>
      <p:grpSpPr>
        <a:xfrm>
          <a:off x="0" y="0"/>
          <a:ext cx="0" cy="0"/>
          <a:chOff x="0" y="0"/>
          <a:chExt cx="0" cy="0"/>
        </a:xfrm>
      </p:grpSpPr>
      <p:grpSp>
        <p:nvGrpSpPr>
          <p:cNvPr id="27" name="组合 26"/>
          <p:cNvGrpSpPr/>
          <p:nvPr userDrawn="1"/>
        </p:nvGrpSpPr>
        <p:grpSpPr>
          <a:xfrm>
            <a:off x="-1348529" y="-1557479"/>
            <a:ext cx="5155562" cy="3530709"/>
            <a:chOff x="-1348529" y="-1557479"/>
            <a:chExt cx="5155562" cy="3530709"/>
          </a:xfrm>
        </p:grpSpPr>
        <p:sp>
          <p:nvSpPr>
            <p:cNvPr id="10" name="任意多边形: 形状 9"/>
            <p:cNvSpPr/>
            <p:nvPr userDrawn="1"/>
          </p:nvSpPr>
          <p:spPr>
            <a:xfrm rot="13459764">
              <a:off x="414588" y="-1187264"/>
              <a:ext cx="1974991" cy="2349028"/>
            </a:xfrm>
            <a:custGeom>
              <a:avLst/>
              <a:gdLst>
                <a:gd name="connsiteX0" fmla="*/ 1792166 w 1982554"/>
                <a:gd name="connsiteY0" fmla="*/ 0 h 2131578"/>
                <a:gd name="connsiteX1" fmla="*/ 1982554 w 1982554"/>
                <a:gd name="connsiteY1" fmla="*/ 194898 h 2131578"/>
                <a:gd name="connsiteX2" fmla="*/ 0 w 1982554"/>
                <a:gd name="connsiteY2" fmla="*/ 2131578 h 2131578"/>
                <a:gd name="connsiteX3" fmla="*/ 0 w 1982554"/>
                <a:gd name="connsiteY3" fmla="*/ 471493 h 2131578"/>
                <a:gd name="connsiteX4" fmla="*/ 471493 w 1982554"/>
                <a:gd name="connsiteY4" fmla="*/ 0 h 2131578"/>
                <a:gd name="connsiteX0-1" fmla="*/ 0 w 1982554"/>
                <a:gd name="connsiteY0-2" fmla="*/ 2131578 h 2223018"/>
                <a:gd name="connsiteX1-3" fmla="*/ 0 w 1982554"/>
                <a:gd name="connsiteY1-4" fmla="*/ 471493 h 2223018"/>
                <a:gd name="connsiteX2-5" fmla="*/ 471493 w 1982554"/>
                <a:gd name="connsiteY2-6" fmla="*/ 0 h 2223018"/>
                <a:gd name="connsiteX3-7" fmla="*/ 1792166 w 1982554"/>
                <a:gd name="connsiteY3-8" fmla="*/ 0 h 2223018"/>
                <a:gd name="connsiteX4-9" fmla="*/ 1982554 w 1982554"/>
                <a:gd name="connsiteY4-10" fmla="*/ 194898 h 2223018"/>
                <a:gd name="connsiteX5" fmla="*/ 91440 w 1982554"/>
                <a:gd name="connsiteY5" fmla="*/ 2223018 h 2223018"/>
                <a:gd name="connsiteX0-11" fmla="*/ 0 w 1982554"/>
                <a:gd name="connsiteY0-12" fmla="*/ 2131578 h 2131578"/>
                <a:gd name="connsiteX1-13" fmla="*/ 0 w 1982554"/>
                <a:gd name="connsiteY1-14" fmla="*/ 471493 h 2131578"/>
                <a:gd name="connsiteX2-15" fmla="*/ 471493 w 1982554"/>
                <a:gd name="connsiteY2-16" fmla="*/ 0 h 2131578"/>
                <a:gd name="connsiteX3-17" fmla="*/ 1792166 w 1982554"/>
                <a:gd name="connsiteY3-18" fmla="*/ 0 h 2131578"/>
                <a:gd name="connsiteX4-19" fmla="*/ 1982554 w 1982554"/>
                <a:gd name="connsiteY4-20" fmla="*/ 194898 h 2131578"/>
                <a:gd name="connsiteX0-21" fmla="*/ 0 w 1792166"/>
                <a:gd name="connsiteY0-22" fmla="*/ 2131578 h 2131578"/>
                <a:gd name="connsiteX1-23" fmla="*/ 0 w 1792166"/>
                <a:gd name="connsiteY1-24" fmla="*/ 471493 h 2131578"/>
                <a:gd name="connsiteX2-25" fmla="*/ 471493 w 1792166"/>
                <a:gd name="connsiteY2-26" fmla="*/ 0 h 2131578"/>
                <a:gd name="connsiteX3-27" fmla="*/ 1792166 w 1792166"/>
                <a:gd name="connsiteY3-28" fmla="*/ 0 h 2131578"/>
              </a:gdLst>
              <a:ahLst/>
              <a:cxnLst>
                <a:cxn ang="0">
                  <a:pos x="connsiteX0-1" y="connsiteY0-2"/>
                </a:cxn>
                <a:cxn ang="0">
                  <a:pos x="connsiteX1-3" y="connsiteY1-4"/>
                </a:cxn>
                <a:cxn ang="0">
                  <a:pos x="connsiteX2-5" y="connsiteY2-6"/>
                </a:cxn>
                <a:cxn ang="0">
                  <a:pos x="connsiteX3-7" y="connsiteY3-8"/>
                </a:cxn>
              </a:cxnLst>
              <a:rect l="l" t="t" r="r" b="b"/>
              <a:pathLst>
                <a:path w="1792166" h="2131578">
                  <a:moveTo>
                    <a:pt x="0" y="2131578"/>
                  </a:moveTo>
                  <a:lnTo>
                    <a:pt x="0" y="471493"/>
                  </a:lnTo>
                  <a:cubicBezTo>
                    <a:pt x="0" y="211095"/>
                    <a:pt x="211095" y="0"/>
                    <a:pt x="471493" y="0"/>
                  </a:cubicBezTo>
                  <a:lnTo>
                    <a:pt x="1792166" y="0"/>
                  </a:lnTo>
                </a:path>
              </a:pathLst>
            </a:custGeom>
            <a:noFill/>
            <a:ln w="127000">
              <a:solidFill>
                <a:srgbClr val="46978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 name="矩形 19"/>
            <p:cNvSpPr/>
            <p:nvPr userDrawn="1"/>
          </p:nvSpPr>
          <p:spPr>
            <a:xfrm>
              <a:off x="2467428" y="-1557479"/>
              <a:ext cx="1339605" cy="154296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nvSpPr>
          <p:spPr>
            <a:xfrm rot="13367747">
              <a:off x="1332394" y="-842533"/>
              <a:ext cx="1804150" cy="1670414"/>
            </a:xfrm>
            <a:custGeom>
              <a:avLst/>
              <a:gdLst>
                <a:gd name="connsiteX0" fmla="*/ 1804150 w 1804150"/>
                <a:gd name="connsiteY0" fmla="*/ 0 h 1670414"/>
                <a:gd name="connsiteX1" fmla="*/ 0 w 1804150"/>
                <a:gd name="connsiteY1" fmla="*/ 1670414 h 1670414"/>
                <a:gd name="connsiteX2" fmla="*/ 0 w 1804150"/>
                <a:gd name="connsiteY2" fmla="*/ 459628 h 1670414"/>
                <a:gd name="connsiteX3" fmla="*/ 459628 w 1804150"/>
                <a:gd name="connsiteY3" fmla="*/ 0 h 1670414"/>
              </a:gdLst>
              <a:ahLst/>
              <a:cxnLst>
                <a:cxn ang="0">
                  <a:pos x="connsiteX0" y="connsiteY0"/>
                </a:cxn>
                <a:cxn ang="0">
                  <a:pos x="connsiteX1" y="connsiteY1"/>
                </a:cxn>
                <a:cxn ang="0">
                  <a:pos x="connsiteX2" y="connsiteY2"/>
                </a:cxn>
                <a:cxn ang="0">
                  <a:pos x="connsiteX3" y="connsiteY3"/>
                </a:cxn>
              </a:cxnLst>
              <a:rect l="l" t="t" r="r" b="b"/>
              <a:pathLst>
                <a:path w="1804150" h="1670414">
                  <a:moveTo>
                    <a:pt x="1804150" y="0"/>
                  </a:moveTo>
                  <a:lnTo>
                    <a:pt x="0" y="1670414"/>
                  </a:lnTo>
                  <a:lnTo>
                    <a:pt x="0" y="459628"/>
                  </a:lnTo>
                  <a:cubicBezTo>
                    <a:pt x="0" y="205782"/>
                    <a:pt x="205782" y="0"/>
                    <a:pt x="459628" y="0"/>
                  </a:cubicBezTo>
                  <a:close/>
                </a:path>
              </a:pathLst>
            </a:custGeom>
            <a:solidFill>
              <a:srgbClr val="46978E">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任意多边形: 形状 8"/>
            <p:cNvSpPr/>
            <p:nvPr userDrawn="1"/>
          </p:nvSpPr>
          <p:spPr>
            <a:xfrm rot="13367747">
              <a:off x="-325467" y="-683709"/>
              <a:ext cx="1582399" cy="2656939"/>
            </a:xfrm>
            <a:custGeom>
              <a:avLst/>
              <a:gdLst>
                <a:gd name="connsiteX0" fmla="*/ 207861 w 1582399"/>
                <a:gd name="connsiteY0" fmla="*/ 0 h 2656939"/>
                <a:gd name="connsiteX1" fmla="*/ 1582399 w 1582399"/>
                <a:gd name="connsiteY1" fmla="*/ 1484586 h 2656939"/>
                <a:gd name="connsiteX2" fmla="*/ 316187 w 1582399"/>
                <a:gd name="connsiteY2" fmla="*/ 2656939 h 2656939"/>
                <a:gd name="connsiteX3" fmla="*/ 280720 w 1582399"/>
                <a:gd name="connsiteY3" fmla="*/ 2645929 h 2656939"/>
                <a:gd name="connsiteX4" fmla="*/ 0 w 1582399"/>
                <a:gd name="connsiteY4" fmla="*/ 2222421 h 2656939"/>
                <a:gd name="connsiteX5" fmla="*/ 0 w 1582399"/>
                <a:gd name="connsiteY5" fmla="*/ 383962 h 2656939"/>
                <a:gd name="connsiteX6" fmla="*/ 202645 w 1582399"/>
                <a:gd name="connsiteY6" fmla="*/ 2831 h 265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2399" h="2656939">
                  <a:moveTo>
                    <a:pt x="207861" y="0"/>
                  </a:moveTo>
                  <a:lnTo>
                    <a:pt x="1582399" y="1484586"/>
                  </a:lnTo>
                  <a:lnTo>
                    <a:pt x="316187" y="2656939"/>
                  </a:lnTo>
                  <a:lnTo>
                    <a:pt x="280720" y="2645929"/>
                  </a:lnTo>
                  <a:cubicBezTo>
                    <a:pt x="115752" y="2576154"/>
                    <a:pt x="0" y="2412805"/>
                    <a:pt x="0" y="2222421"/>
                  </a:cubicBezTo>
                  <a:lnTo>
                    <a:pt x="0" y="383962"/>
                  </a:lnTo>
                  <a:cubicBezTo>
                    <a:pt x="0" y="225309"/>
                    <a:pt x="80384" y="85430"/>
                    <a:pt x="202645" y="2831"/>
                  </a:cubicBezTo>
                  <a:close/>
                </a:path>
              </a:pathLst>
            </a:custGeom>
            <a:solidFill>
              <a:srgbClr val="46978E">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矩形 20"/>
            <p:cNvSpPr/>
            <p:nvPr userDrawn="1"/>
          </p:nvSpPr>
          <p:spPr>
            <a:xfrm>
              <a:off x="-1348529" y="-461651"/>
              <a:ext cx="1339605" cy="154296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userDrawn="1"/>
        </p:nvGrpSpPr>
        <p:grpSpPr>
          <a:xfrm rot="10800000">
            <a:off x="8397814" y="4894119"/>
            <a:ext cx="5155562" cy="3530709"/>
            <a:chOff x="-1348529" y="-1557479"/>
            <a:chExt cx="5155562" cy="3530709"/>
          </a:xfrm>
        </p:grpSpPr>
        <p:sp>
          <p:nvSpPr>
            <p:cNvPr id="29" name="任意多边形: 形状 28"/>
            <p:cNvSpPr/>
            <p:nvPr userDrawn="1"/>
          </p:nvSpPr>
          <p:spPr>
            <a:xfrm rot="13459764">
              <a:off x="414588" y="-1187264"/>
              <a:ext cx="1974991" cy="2349028"/>
            </a:xfrm>
            <a:custGeom>
              <a:avLst/>
              <a:gdLst>
                <a:gd name="connsiteX0" fmla="*/ 1792166 w 1982554"/>
                <a:gd name="connsiteY0" fmla="*/ 0 h 2131578"/>
                <a:gd name="connsiteX1" fmla="*/ 1982554 w 1982554"/>
                <a:gd name="connsiteY1" fmla="*/ 194898 h 2131578"/>
                <a:gd name="connsiteX2" fmla="*/ 0 w 1982554"/>
                <a:gd name="connsiteY2" fmla="*/ 2131578 h 2131578"/>
                <a:gd name="connsiteX3" fmla="*/ 0 w 1982554"/>
                <a:gd name="connsiteY3" fmla="*/ 471493 h 2131578"/>
                <a:gd name="connsiteX4" fmla="*/ 471493 w 1982554"/>
                <a:gd name="connsiteY4" fmla="*/ 0 h 2131578"/>
                <a:gd name="connsiteX0-1" fmla="*/ 0 w 1982554"/>
                <a:gd name="connsiteY0-2" fmla="*/ 2131578 h 2223018"/>
                <a:gd name="connsiteX1-3" fmla="*/ 0 w 1982554"/>
                <a:gd name="connsiteY1-4" fmla="*/ 471493 h 2223018"/>
                <a:gd name="connsiteX2-5" fmla="*/ 471493 w 1982554"/>
                <a:gd name="connsiteY2-6" fmla="*/ 0 h 2223018"/>
                <a:gd name="connsiteX3-7" fmla="*/ 1792166 w 1982554"/>
                <a:gd name="connsiteY3-8" fmla="*/ 0 h 2223018"/>
                <a:gd name="connsiteX4-9" fmla="*/ 1982554 w 1982554"/>
                <a:gd name="connsiteY4-10" fmla="*/ 194898 h 2223018"/>
                <a:gd name="connsiteX5" fmla="*/ 91440 w 1982554"/>
                <a:gd name="connsiteY5" fmla="*/ 2223018 h 2223018"/>
                <a:gd name="connsiteX0-11" fmla="*/ 0 w 1982554"/>
                <a:gd name="connsiteY0-12" fmla="*/ 2131578 h 2131578"/>
                <a:gd name="connsiteX1-13" fmla="*/ 0 w 1982554"/>
                <a:gd name="connsiteY1-14" fmla="*/ 471493 h 2131578"/>
                <a:gd name="connsiteX2-15" fmla="*/ 471493 w 1982554"/>
                <a:gd name="connsiteY2-16" fmla="*/ 0 h 2131578"/>
                <a:gd name="connsiteX3-17" fmla="*/ 1792166 w 1982554"/>
                <a:gd name="connsiteY3-18" fmla="*/ 0 h 2131578"/>
                <a:gd name="connsiteX4-19" fmla="*/ 1982554 w 1982554"/>
                <a:gd name="connsiteY4-20" fmla="*/ 194898 h 2131578"/>
                <a:gd name="connsiteX0-21" fmla="*/ 0 w 1792166"/>
                <a:gd name="connsiteY0-22" fmla="*/ 2131578 h 2131578"/>
                <a:gd name="connsiteX1-23" fmla="*/ 0 w 1792166"/>
                <a:gd name="connsiteY1-24" fmla="*/ 471493 h 2131578"/>
                <a:gd name="connsiteX2-25" fmla="*/ 471493 w 1792166"/>
                <a:gd name="connsiteY2-26" fmla="*/ 0 h 2131578"/>
                <a:gd name="connsiteX3-27" fmla="*/ 1792166 w 1792166"/>
                <a:gd name="connsiteY3-28" fmla="*/ 0 h 2131578"/>
              </a:gdLst>
              <a:ahLst/>
              <a:cxnLst>
                <a:cxn ang="0">
                  <a:pos x="connsiteX0-1" y="connsiteY0-2"/>
                </a:cxn>
                <a:cxn ang="0">
                  <a:pos x="connsiteX1-3" y="connsiteY1-4"/>
                </a:cxn>
                <a:cxn ang="0">
                  <a:pos x="connsiteX2-5" y="connsiteY2-6"/>
                </a:cxn>
                <a:cxn ang="0">
                  <a:pos x="connsiteX3-7" y="connsiteY3-8"/>
                </a:cxn>
              </a:cxnLst>
              <a:rect l="l" t="t" r="r" b="b"/>
              <a:pathLst>
                <a:path w="1792166" h="2131578">
                  <a:moveTo>
                    <a:pt x="0" y="2131578"/>
                  </a:moveTo>
                  <a:lnTo>
                    <a:pt x="0" y="471493"/>
                  </a:lnTo>
                  <a:cubicBezTo>
                    <a:pt x="0" y="211095"/>
                    <a:pt x="211095" y="0"/>
                    <a:pt x="471493" y="0"/>
                  </a:cubicBezTo>
                  <a:lnTo>
                    <a:pt x="1792166" y="0"/>
                  </a:lnTo>
                </a:path>
              </a:pathLst>
            </a:custGeom>
            <a:noFill/>
            <a:ln w="127000">
              <a:solidFill>
                <a:srgbClr val="46978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矩形 29"/>
            <p:cNvSpPr/>
            <p:nvPr userDrawn="1"/>
          </p:nvSpPr>
          <p:spPr>
            <a:xfrm>
              <a:off x="2467428" y="-1557479"/>
              <a:ext cx="1339605" cy="154296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p:cNvSpPr/>
            <p:nvPr userDrawn="1"/>
          </p:nvSpPr>
          <p:spPr>
            <a:xfrm rot="13367747">
              <a:off x="1332394" y="-842533"/>
              <a:ext cx="1804150" cy="1670414"/>
            </a:xfrm>
            <a:custGeom>
              <a:avLst/>
              <a:gdLst>
                <a:gd name="connsiteX0" fmla="*/ 1804150 w 1804150"/>
                <a:gd name="connsiteY0" fmla="*/ 0 h 1670414"/>
                <a:gd name="connsiteX1" fmla="*/ 0 w 1804150"/>
                <a:gd name="connsiteY1" fmla="*/ 1670414 h 1670414"/>
                <a:gd name="connsiteX2" fmla="*/ 0 w 1804150"/>
                <a:gd name="connsiteY2" fmla="*/ 459628 h 1670414"/>
                <a:gd name="connsiteX3" fmla="*/ 459628 w 1804150"/>
                <a:gd name="connsiteY3" fmla="*/ 0 h 1670414"/>
              </a:gdLst>
              <a:ahLst/>
              <a:cxnLst>
                <a:cxn ang="0">
                  <a:pos x="connsiteX0" y="connsiteY0"/>
                </a:cxn>
                <a:cxn ang="0">
                  <a:pos x="connsiteX1" y="connsiteY1"/>
                </a:cxn>
                <a:cxn ang="0">
                  <a:pos x="connsiteX2" y="connsiteY2"/>
                </a:cxn>
                <a:cxn ang="0">
                  <a:pos x="connsiteX3" y="connsiteY3"/>
                </a:cxn>
              </a:cxnLst>
              <a:rect l="l" t="t" r="r" b="b"/>
              <a:pathLst>
                <a:path w="1804150" h="1670414">
                  <a:moveTo>
                    <a:pt x="1804150" y="0"/>
                  </a:moveTo>
                  <a:lnTo>
                    <a:pt x="0" y="1670414"/>
                  </a:lnTo>
                  <a:lnTo>
                    <a:pt x="0" y="459628"/>
                  </a:lnTo>
                  <a:cubicBezTo>
                    <a:pt x="0" y="205782"/>
                    <a:pt x="205782" y="0"/>
                    <a:pt x="459628" y="0"/>
                  </a:cubicBezTo>
                  <a:close/>
                </a:path>
              </a:pathLst>
            </a:custGeom>
            <a:solidFill>
              <a:srgbClr val="46978E">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任意多边形: 形状 31"/>
            <p:cNvSpPr/>
            <p:nvPr userDrawn="1"/>
          </p:nvSpPr>
          <p:spPr>
            <a:xfrm rot="13367747">
              <a:off x="-325467" y="-683709"/>
              <a:ext cx="1582399" cy="2656939"/>
            </a:xfrm>
            <a:custGeom>
              <a:avLst/>
              <a:gdLst>
                <a:gd name="connsiteX0" fmla="*/ 207861 w 1582399"/>
                <a:gd name="connsiteY0" fmla="*/ 0 h 2656939"/>
                <a:gd name="connsiteX1" fmla="*/ 1582399 w 1582399"/>
                <a:gd name="connsiteY1" fmla="*/ 1484586 h 2656939"/>
                <a:gd name="connsiteX2" fmla="*/ 316187 w 1582399"/>
                <a:gd name="connsiteY2" fmla="*/ 2656939 h 2656939"/>
                <a:gd name="connsiteX3" fmla="*/ 280720 w 1582399"/>
                <a:gd name="connsiteY3" fmla="*/ 2645929 h 2656939"/>
                <a:gd name="connsiteX4" fmla="*/ 0 w 1582399"/>
                <a:gd name="connsiteY4" fmla="*/ 2222421 h 2656939"/>
                <a:gd name="connsiteX5" fmla="*/ 0 w 1582399"/>
                <a:gd name="connsiteY5" fmla="*/ 383962 h 2656939"/>
                <a:gd name="connsiteX6" fmla="*/ 202645 w 1582399"/>
                <a:gd name="connsiteY6" fmla="*/ 2831 h 265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2399" h="2656939">
                  <a:moveTo>
                    <a:pt x="207861" y="0"/>
                  </a:moveTo>
                  <a:lnTo>
                    <a:pt x="1582399" y="1484586"/>
                  </a:lnTo>
                  <a:lnTo>
                    <a:pt x="316187" y="2656939"/>
                  </a:lnTo>
                  <a:lnTo>
                    <a:pt x="280720" y="2645929"/>
                  </a:lnTo>
                  <a:cubicBezTo>
                    <a:pt x="115752" y="2576154"/>
                    <a:pt x="0" y="2412805"/>
                    <a:pt x="0" y="2222421"/>
                  </a:cubicBezTo>
                  <a:lnTo>
                    <a:pt x="0" y="383962"/>
                  </a:lnTo>
                  <a:cubicBezTo>
                    <a:pt x="0" y="225309"/>
                    <a:pt x="80384" y="85430"/>
                    <a:pt x="202645" y="2831"/>
                  </a:cubicBezTo>
                  <a:close/>
                </a:path>
              </a:pathLst>
            </a:custGeom>
            <a:solidFill>
              <a:srgbClr val="46978E">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矩形 32"/>
            <p:cNvSpPr/>
            <p:nvPr userDrawn="1"/>
          </p:nvSpPr>
          <p:spPr>
            <a:xfrm>
              <a:off x="-1348529" y="-461651"/>
              <a:ext cx="1339605" cy="154296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BEDAD7">
            <a:alpha val="10000"/>
          </a:srgbClr>
        </a:solidFill>
        <a:effectLst/>
      </p:bgPr>
    </p:bg>
    <p:spTree>
      <p:nvGrpSpPr>
        <p:cNvPr id="1" name=""/>
        <p:cNvGrpSpPr/>
        <p:nvPr/>
      </p:nvGrpSpPr>
      <p:grpSpPr>
        <a:xfrm>
          <a:off x="0" y="0"/>
          <a:ext cx="0" cy="0"/>
          <a:chOff x="0" y="0"/>
          <a:chExt cx="0" cy="0"/>
        </a:xfrm>
      </p:grpSpPr>
      <p:cxnSp>
        <p:nvCxnSpPr>
          <p:cNvPr id="3" name="直接连接符 2"/>
          <p:cNvCxnSpPr/>
          <p:nvPr userDrawn="1"/>
        </p:nvCxnSpPr>
        <p:spPr>
          <a:xfrm>
            <a:off x="334963" y="1192213"/>
            <a:ext cx="11522075" cy="0"/>
          </a:xfrm>
          <a:prstGeom prst="line">
            <a:avLst/>
          </a:prstGeom>
          <a:ln>
            <a:solidFill>
              <a:srgbClr val="46978E">
                <a:alpha val="40000"/>
              </a:srgbClr>
            </a:solidFill>
          </a:ln>
        </p:spPr>
        <p:style>
          <a:lnRef idx="1">
            <a:schemeClr val="accent1"/>
          </a:lnRef>
          <a:fillRef idx="0">
            <a:schemeClr val="accent1"/>
          </a:fillRef>
          <a:effectRef idx="0">
            <a:schemeClr val="accent1"/>
          </a:effectRef>
          <a:fontRef idx="minor">
            <a:schemeClr val="tx1"/>
          </a:fontRef>
        </p:style>
      </p:cxnSp>
      <p:sp>
        <p:nvSpPr>
          <p:cNvPr id="5" name="Shape 13"/>
          <p:cNvSpPr txBox="1"/>
          <p:nvPr userDrawn="1"/>
        </p:nvSpPr>
        <p:spPr>
          <a:xfrm>
            <a:off x="11188700" y="886926"/>
            <a:ext cx="671286" cy="242694"/>
          </a:xfrm>
          <a:prstGeom prst="rect">
            <a:avLst/>
          </a:prstGeom>
          <a:noFill/>
          <a:ln>
            <a:noFill/>
          </a:ln>
        </p:spPr>
        <p:txBody>
          <a:bodyPr lIns="91413" tIns="45700" rIns="91413" bIns="457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rtl="0">
              <a:spcBef>
                <a:spcPts val="0"/>
              </a:spcBef>
              <a:buSzPct val="25000"/>
              <a:buNone/>
            </a:pPr>
            <a:fld id="{00000000-1234-1234-1234-123412341234}" type="slidenum">
              <a:rPr lang="en-US" sz="1200" b="0" i="0" u="none" strike="noStrike" cap="none" spc="100" baseline="0">
                <a:solidFill>
                  <a:srgbClr val="46978E"/>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fld>
            <a:endParaRPr lang="en-US" sz="1200" b="0" i="0" u="none" strike="noStrike" cap="none" spc="100" baseline="0" dirty="0">
              <a:solidFill>
                <a:srgbClr val="46978E"/>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tags" Target="../tags/tag2.xml"/><Relationship Id="rId3" Type="http://schemas.openxmlformats.org/officeDocument/2006/relationships/image" Target="../media/image15.emf"/><Relationship Id="rId2" Type="http://schemas.openxmlformats.org/officeDocument/2006/relationships/oleObject" Target="../embeddings/oleObject1.bin"/><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tags" Target="../tags/tag3.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tags" Target="../tags/tag4.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9.xml"/><Relationship Id="rId5" Type="http://schemas.openxmlformats.org/officeDocument/2006/relationships/image" Target="../media/image24.png"/><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image" Target="../media/image23.png"/><Relationship Id="rId1" Type="http://schemas.openxmlformats.org/officeDocument/2006/relationships/tags" Target="../tags/tag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jpeg"/><Relationship Id="rId2" Type="http://schemas.openxmlformats.org/officeDocument/2006/relationships/image" Target="../media/image5.sv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descr="7b0a2020202022776f7264617274223a20227b5c2269645c223a32353030333233332c5c227469645c223a31333538337d220a7d0a"/>
          <p:cNvSpPr txBox="1"/>
          <p:nvPr/>
        </p:nvSpPr>
        <p:spPr>
          <a:xfrm>
            <a:off x="643255" y="2270125"/>
            <a:ext cx="10906760" cy="617855"/>
          </a:xfrm>
          <a:prstGeom prst="rect">
            <a:avLst/>
          </a:prstGeom>
          <a:noFill/>
          <a:ln>
            <a:solidFill>
              <a:schemeClr val="bg1"/>
            </a:solidFill>
          </a:ln>
        </p:spPr>
        <p:txBody>
          <a:bodyPr wrap="square" rtlCol="0" anchor="t" anchorCtr="0">
            <a:noAutofit/>
          </a:bodyPr>
          <a:lstStyle/>
          <a:p>
            <a:pPr algn="ctr"/>
            <a:r>
              <a:rPr lang="zh-CN" altLang="zh-CN" sz="4000">
                <a:solidFill>
                  <a:schemeClr val="accent1"/>
                </a:solidFill>
                <a:effectLst>
                  <a:outerShdw blurRad="38100" dist="25400" dir="5400000" algn="ctr" rotWithShape="0">
                    <a:srgbClr val="6E747A">
                      <a:alpha val="43000"/>
                    </a:srgbClr>
                  </a:outerShdw>
                </a:effectLst>
                <a:sym typeface="+mn-ea"/>
              </a:rPr>
              <a:t>基于python的学生信息管理系统的设计与实现</a:t>
            </a:r>
            <a:endParaRPr lang="zh-CN" altLang="zh-CN" sz="4000">
              <a:solidFill>
                <a:schemeClr val="accent1"/>
              </a:solidFill>
              <a:effectLst>
                <a:outerShdw blurRad="38100" dist="25400" dir="5400000" algn="ctr" rotWithShape="0">
                  <a:srgbClr val="6E747A">
                    <a:alpha val="43000"/>
                  </a:srgbClr>
                </a:outerShdw>
              </a:effectLst>
            </a:endParaRPr>
          </a:p>
          <a:p>
            <a:pPr algn="ctr"/>
            <a:endParaRPr sz="4000" cap="all" dirty="0">
              <a:solidFill>
                <a:schemeClr val="accent6">
                  <a:lumMod val="40000"/>
                  <a:lumOff val="60000"/>
                </a:schemeClr>
              </a:solidFill>
              <a:effectLst>
                <a:outerShdw blurRad="38100" dist="25400" dir="5400000" algn="ctr" rotWithShape="0">
                  <a:srgbClr val="6E747A">
                    <a:alpha val="43000"/>
                  </a:srgbClr>
                </a:outerShdw>
              </a:effectLst>
              <a:uFillTx/>
              <a:latin typeface="汉仪星球体简" panose="00020600040101010101" charset="-122"/>
              <a:ea typeface="汉仪星球体简" panose="00020600040101010101" charset="-122"/>
              <a:cs typeface="MiSans Normal" panose="00000500000000000000" pitchFamily="2" charset="-122"/>
            </a:endParaRPr>
          </a:p>
        </p:txBody>
      </p:sp>
      <p:cxnSp>
        <p:nvCxnSpPr>
          <p:cNvPr id="7" name="直接连接符 6"/>
          <p:cNvCxnSpPr/>
          <p:nvPr/>
        </p:nvCxnSpPr>
        <p:spPr>
          <a:xfrm>
            <a:off x="2576195" y="3617595"/>
            <a:ext cx="7242175" cy="4445"/>
          </a:xfrm>
          <a:prstGeom prst="line">
            <a:avLst/>
          </a:prstGeom>
          <a:ln w="3175">
            <a:solidFill>
              <a:srgbClr val="46978E"/>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2753993" y="5060950"/>
            <a:ext cx="6559550" cy="458470"/>
            <a:chOff x="4146079" y="5065395"/>
            <a:chExt cx="5473641" cy="458470"/>
          </a:xfrm>
        </p:grpSpPr>
        <p:sp>
          <p:nvSpPr>
            <p:cNvPr id="3" name="圆角矩形 13"/>
            <p:cNvSpPr/>
            <p:nvPr/>
          </p:nvSpPr>
          <p:spPr>
            <a:xfrm>
              <a:off x="4146079" y="5065395"/>
              <a:ext cx="5473641" cy="458470"/>
            </a:xfrm>
            <a:prstGeom prst="roundRect">
              <a:avLst>
                <a:gd name="adj" fmla="val 50000"/>
              </a:avLst>
            </a:prstGeom>
            <a:solidFill>
              <a:srgbClr val="46978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8" name="文本框 7"/>
            <p:cNvSpPr txBox="1"/>
            <p:nvPr/>
          </p:nvSpPr>
          <p:spPr>
            <a:xfrm>
              <a:off x="4146079" y="5079365"/>
              <a:ext cx="4945352" cy="368300"/>
            </a:xfrm>
            <a:prstGeom prst="rect">
              <a:avLst/>
            </a:prstGeom>
            <a:noFill/>
          </p:spPr>
          <p:txBody>
            <a:bodyPr wrap="square" rtlCol="0">
              <a:spAutoFit/>
            </a:bodyPr>
            <a:lstStyle/>
            <a:p>
              <a:pPr algn="ctr"/>
              <a:r>
                <a:rPr lang="en-US" altLang="zh-CN" sz="1800" dirty="0">
                  <a:solidFill>
                    <a:schemeClr val="bg1"/>
                  </a:solidFill>
                  <a:latin typeface="MiSans Normal" panose="00000500000000000000" pitchFamily="2" charset="-122"/>
                  <a:ea typeface="MiSans Normal" panose="00000500000000000000" pitchFamily="2" charset="-122"/>
                  <a:cs typeface="+mn-ea"/>
                  <a:sym typeface="+mn-lt"/>
                </a:rPr>
                <a:t>   </a:t>
              </a: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学生：何杰</a:t>
              </a:r>
              <a:r>
                <a:rPr lang="en-US" altLang="zh-CN" sz="1800" dirty="0">
                  <a:solidFill>
                    <a:schemeClr val="bg1"/>
                  </a:solidFill>
                  <a:latin typeface="MiSans Normal" panose="00000500000000000000" pitchFamily="2" charset="-122"/>
                  <a:ea typeface="MiSans Normal" panose="00000500000000000000" pitchFamily="2" charset="-122"/>
                  <a:cs typeface="+mn-ea"/>
                  <a:sym typeface="+mn-lt"/>
                </a:rPr>
                <a:t> </a:t>
              </a: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王鹤祥</a:t>
              </a:r>
              <a:r>
                <a:rPr lang="en-US" altLang="zh-CN" sz="1800" dirty="0">
                  <a:solidFill>
                    <a:schemeClr val="bg1"/>
                  </a:solidFill>
                  <a:latin typeface="MiSans Normal" panose="00000500000000000000" pitchFamily="2" charset="-122"/>
                  <a:ea typeface="MiSans Normal" panose="00000500000000000000" pitchFamily="2" charset="-122"/>
                  <a:cs typeface="+mn-ea"/>
                  <a:sym typeface="+mn-lt"/>
                </a:rPr>
                <a:t> </a:t>
              </a: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王谦丰  </a:t>
              </a:r>
              <a:r>
                <a:rPr lang="en-US" altLang="zh-CN" sz="1800" dirty="0">
                  <a:solidFill>
                    <a:schemeClr val="bg1"/>
                  </a:solidFill>
                  <a:latin typeface="MiSans Normal" panose="00000500000000000000" pitchFamily="2" charset="-122"/>
                  <a:ea typeface="MiSans Normal" panose="00000500000000000000" pitchFamily="2" charset="-122"/>
                  <a:cs typeface="+mn-ea"/>
                  <a:sym typeface="+mn-lt"/>
                </a:rPr>
                <a:t>  </a:t>
              </a: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指导老师：谢乐</a:t>
              </a:r>
              <a:r>
                <a:rPr lang="en-US" altLang="zh-CN" sz="1800" dirty="0">
                  <a:solidFill>
                    <a:schemeClr val="bg1"/>
                  </a:solidFill>
                  <a:latin typeface="MiSans Normal" panose="00000500000000000000" pitchFamily="2" charset="-122"/>
                  <a:ea typeface="MiSans Normal" panose="00000500000000000000" pitchFamily="2" charset="-122"/>
                  <a:cs typeface="+mn-ea"/>
                  <a:sym typeface="+mn-lt"/>
                </a:rPr>
                <a:t> </a:t>
              </a: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袁宝玺</a:t>
              </a:r>
              <a:endParaRPr lang="zh-CN" altLang="en-US" sz="1800" dirty="0">
                <a:solidFill>
                  <a:schemeClr val="bg1"/>
                </a:solidFill>
                <a:latin typeface="MiSans Normal" panose="00000500000000000000" pitchFamily="2" charset="-122"/>
                <a:ea typeface="MiSans Normal" panose="00000500000000000000" pitchFamily="2" charset="-122"/>
                <a:cs typeface="+mn-ea"/>
                <a:sym typeface="+mn-lt"/>
              </a:endParaRPr>
            </a:p>
          </p:txBody>
        </p:sp>
      </p:grpSp>
      <p:sp>
        <p:nvSpPr>
          <p:cNvPr id="9" name="文本框 8"/>
          <p:cNvSpPr txBox="1"/>
          <p:nvPr/>
        </p:nvSpPr>
        <p:spPr>
          <a:xfrm>
            <a:off x="2287270" y="1366520"/>
            <a:ext cx="7618730" cy="706755"/>
          </a:xfrm>
          <a:prstGeom prst="rect">
            <a:avLst/>
          </a:prstGeom>
          <a:noFill/>
        </p:spPr>
        <p:txBody>
          <a:bodyPr wrap="square" rtlCol="0">
            <a:spAutoFit/>
          </a:bodyPr>
          <a:lstStyle/>
          <a:p>
            <a:pPr algn="ctr"/>
            <a:r>
              <a:rPr lang="en-US" sz="20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Design and implementation of student information management system based on python</a:t>
            </a:r>
            <a:endParaRPr lang="en-US" sz="20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72146" y="1571787"/>
            <a:ext cx="10497824" cy="3622062"/>
            <a:chOff x="943291" y="1666402"/>
            <a:chExt cx="10497824" cy="3622062"/>
          </a:xfrm>
        </p:grpSpPr>
        <p:grpSp>
          <p:nvGrpSpPr>
            <p:cNvPr id="2" name="组合 1"/>
            <p:cNvGrpSpPr/>
            <p:nvPr/>
          </p:nvGrpSpPr>
          <p:grpSpPr>
            <a:xfrm>
              <a:off x="943291" y="1666402"/>
              <a:ext cx="10327005" cy="3414918"/>
              <a:chOff x="965307" y="1695428"/>
              <a:chExt cx="10327005" cy="3414918"/>
            </a:xfrm>
          </p:grpSpPr>
          <p:sp>
            <p:nvSpPr>
              <p:cNvPr id="7" name="矩形 6"/>
              <p:cNvSpPr/>
              <p:nvPr/>
            </p:nvSpPr>
            <p:spPr>
              <a:xfrm>
                <a:off x="965307" y="2494781"/>
                <a:ext cx="4395469" cy="2615565"/>
              </a:xfrm>
              <a:prstGeom prst="rect">
                <a:avLst/>
              </a:prstGeom>
              <a:blipFill dpi="0" rotWithShape="1">
                <a:blip r:embed="rId1"/>
                <a:srcRect/>
                <a:stretch>
                  <a:fillRect/>
                </a:stretch>
              </a:blipFill>
              <a:ln>
                <a:noFill/>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prstClr val="black"/>
                  </a:solidFill>
                  <a:effectLst/>
                  <a:uLnTx/>
                  <a:uFillTx/>
                  <a:latin typeface="MiSans Normal" panose="00000500000000000000" pitchFamily="2" charset="-122"/>
                  <a:ea typeface="MiSans Normal" panose="00000500000000000000" pitchFamily="2" charset="-122"/>
                  <a:cs typeface="+mn-ea"/>
                  <a:sym typeface="Arial" panose="020B0604020202020204" pitchFamily="34" charset="0"/>
                </a:endParaRPr>
              </a:p>
            </p:txBody>
          </p:sp>
          <p:grpSp>
            <p:nvGrpSpPr>
              <p:cNvPr id="4" name="组合 3"/>
              <p:cNvGrpSpPr/>
              <p:nvPr/>
            </p:nvGrpSpPr>
            <p:grpSpPr>
              <a:xfrm>
                <a:off x="5887827" y="1695428"/>
                <a:ext cx="5404485" cy="2615565"/>
                <a:chOff x="6568009" y="1566962"/>
                <a:chExt cx="5404485" cy="2615565"/>
              </a:xfrm>
            </p:grpSpPr>
            <p:sp>
              <p:nvSpPr>
                <p:cNvPr id="5" name="文本框 4"/>
                <p:cNvSpPr txBox="1"/>
                <p:nvPr/>
              </p:nvSpPr>
              <p:spPr>
                <a:xfrm>
                  <a:off x="6810579" y="1566962"/>
                  <a:ext cx="1463675" cy="460375"/>
                </a:xfrm>
                <a:prstGeom prst="rect">
                  <a:avLst/>
                </a:prstGeom>
                <a:noFill/>
              </p:spPr>
              <p:txBody>
                <a:bodyPr wrap="none" rtlCol="0">
                  <a:spAutoFit/>
                </a:bodyPr>
                <a:lstStyle/>
                <a:p>
                  <a:pPr algn="l"/>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PyCharm</a:t>
                  </a:r>
                  <a:endPar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6" name="文本框 5"/>
                <p:cNvSpPr txBox="1"/>
                <p:nvPr/>
              </p:nvSpPr>
              <p:spPr>
                <a:xfrm>
                  <a:off x="6568009" y="2124492"/>
                  <a:ext cx="5404485" cy="2058035"/>
                </a:xfrm>
                <a:prstGeom prst="rect">
                  <a:avLst/>
                </a:prstGeom>
                <a:noFill/>
              </p:spPr>
              <p:txBody>
                <a:bodyPr wrap="square" rtlCol="0">
                  <a:noAutofit/>
                </a:bodyPr>
                <a:lstStyle/>
                <a:p>
                  <a:pPr>
                    <a:lnSpc>
                      <a:spcPct val="150000"/>
                    </a:lnSpc>
                  </a:pPr>
                  <a:r>
                    <a:rPr lang="zh-CN" altLang="en-US" sz="2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PyCharm是一种Python IDE（Integrated Development Environment，集成开发环境），带有一整套可以帮助用户在使用Python语言开发时提高其效率的工具，比如调试、语法高亮、项目管理、代码跳转、智能提示、自动完成、单元测试、版本控制。此外，该IDE提供了一些高级功能，以用于支持Django框架下的专业Web开发</a:t>
                  </a:r>
                  <a:r>
                    <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endPar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sp>
          <p:nvSpPr>
            <p:cNvPr id="13" name="文本框 12"/>
            <p:cNvSpPr txBox="1"/>
            <p:nvPr/>
          </p:nvSpPr>
          <p:spPr>
            <a:xfrm>
              <a:off x="6853855" y="4966519"/>
              <a:ext cx="4587260" cy="321945"/>
            </a:xfrm>
            <a:prstGeom prst="rect">
              <a:avLst/>
            </a:prstGeom>
            <a:noFill/>
          </p:spPr>
          <p:txBody>
            <a:bodyPr wrap="square" rtlCol="0">
              <a:spAutoFit/>
            </a:bodyPr>
            <a:lstStyle/>
            <a:p>
              <a:pPr>
                <a:lnSpc>
                  <a:spcPct val="150000"/>
                </a:lnSpc>
              </a:pPr>
              <a:r>
                <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endPar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sp>
        <p:nvSpPr>
          <p:cNvPr id="17" name="椭圆 16"/>
          <p:cNvSpPr/>
          <p:nvPr/>
        </p:nvSpPr>
        <p:spPr>
          <a:xfrm>
            <a:off x="334963" y="703373"/>
            <a:ext cx="432000" cy="432000"/>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iSans Normal" panose="00000500000000000000" pitchFamily="2" charset="-122"/>
                <a:ea typeface="MiSans Normal" panose="00000500000000000000" pitchFamily="2" charset="-122"/>
                <a:cs typeface="+mn-ea"/>
                <a:sym typeface="+mn-lt"/>
              </a:rPr>
              <a:t>3</a:t>
            </a:r>
            <a:endParaRPr lang="en-US" altLang="zh-CN" sz="2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18" name="文本框 17"/>
          <p:cNvSpPr txBox="1"/>
          <p:nvPr/>
        </p:nvSpPr>
        <p:spPr>
          <a:xfrm>
            <a:off x="672019" y="688541"/>
            <a:ext cx="2583125" cy="460375"/>
          </a:xfrm>
          <a:prstGeom prst="rect">
            <a:avLst/>
          </a:prstGeom>
          <a:noFill/>
        </p:spPr>
        <p:txBody>
          <a:bodyPr wrap="square">
            <a:spAutoFit/>
          </a:bodyPr>
          <a:lstStyle/>
          <a:p>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研究方法及过程</a:t>
            </a:r>
            <a:endPar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rot="2700000" flipH="1">
            <a:off x="9410700" y="3287713"/>
            <a:ext cx="46038" cy="44450"/>
          </a:xfrm>
          <a:prstGeom prst="rect">
            <a:avLst/>
          </a:prstGeom>
          <a:solidFill>
            <a:srgbClr val="46978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30" name="组合 29"/>
          <p:cNvGrpSpPr/>
          <p:nvPr/>
        </p:nvGrpSpPr>
        <p:grpSpPr>
          <a:xfrm>
            <a:off x="6661669" y="5051588"/>
            <a:ext cx="2128427" cy="45720"/>
            <a:chOff x="6664034" y="4116838"/>
            <a:chExt cx="2128427" cy="45720"/>
          </a:xfrm>
          <a:solidFill>
            <a:srgbClr val="46978E">
              <a:alpha val="32000"/>
            </a:srgbClr>
          </a:solidFill>
        </p:grpSpPr>
        <p:sp>
          <p:nvSpPr>
            <p:cNvPr id="31" name="矩形 30"/>
            <p:cNvSpPr/>
            <p:nvPr/>
          </p:nvSpPr>
          <p:spPr>
            <a:xfrm rot="2700000" flipH="1">
              <a:off x="8746741" y="4116838"/>
              <a:ext cx="45720" cy="457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32" name="矩形 31"/>
            <p:cNvSpPr/>
            <p:nvPr/>
          </p:nvSpPr>
          <p:spPr>
            <a:xfrm rot="2700000" flipH="1">
              <a:off x="6664034" y="4116838"/>
              <a:ext cx="45720" cy="457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grpSp>
      <p:sp>
        <p:nvSpPr>
          <p:cNvPr id="33" name="矩形 32"/>
          <p:cNvSpPr/>
          <p:nvPr/>
        </p:nvSpPr>
        <p:spPr>
          <a:xfrm rot="2700000" flipH="1">
            <a:off x="3473450" y="3060700"/>
            <a:ext cx="44450" cy="46038"/>
          </a:xfrm>
          <a:prstGeom prst="rect">
            <a:avLst/>
          </a:prstGeom>
          <a:solidFill>
            <a:srgbClr val="46978E">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34" name="圆形5"/>
          <p:cNvSpPr/>
          <p:nvPr/>
        </p:nvSpPr>
        <p:spPr>
          <a:xfrm rot="2700000" flipH="1">
            <a:off x="5905500" y="3060700"/>
            <a:ext cx="46038" cy="46038"/>
          </a:xfrm>
          <a:prstGeom prst="rect">
            <a:avLst/>
          </a:prstGeom>
          <a:solidFill>
            <a:srgbClr val="46978E">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43" name="椭圆 42"/>
          <p:cNvSpPr/>
          <p:nvPr/>
        </p:nvSpPr>
        <p:spPr>
          <a:xfrm>
            <a:off x="334963" y="703373"/>
            <a:ext cx="432000" cy="432000"/>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iSans Normal" panose="00000500000000000000" pitchFamily="2" charset="-122"/>
                <a:ea typeface="MiSans Normal" panose="00000500000000000000" pitchFamily="2" charset="-122"/>
                <a:cs typeface="+mn-ea"/>
                <a:sym typeface="+mn-lt"/>
              </a:rPr>
              <a:t>3</a:t>
            </a:r>
            <a:endParaRPr lang="zh-CN" altLang="en-US" sz="2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44" name="文本框 43"/>
          <p:cNvSpPr txBox="1"/>
          <p:nvPr/>
        </p:nvSpPr>
        <p:spPr>
          <a:xfrm>
            <a:off x="672019" y="688541"/>
            <a:ext cx="2583125" cy="461665"/>
          </a:xfrm>
          <a:prstGeom prst="rect">
            <a:avLst/>
          </a:prstGeom>
          <a:noFill/>
        </p:spPr>
        <p:txBody>
          <a:bodyPr wrap="square">
            <a:spAutoFit/>
          </a:bodyPr>
          <a:lstStyle/>
          <a:p>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研究方法及过程</a:t>
            </a:r>
            <a:endParaRPr lang="zh-CN" altLang="en-US" sz="2400" dirty="0">
              <a:solidFill>
                <a:schemeClr val="tx1">
                  <a:lumMod val="65000"/>
                  <a:lumOff val="35000"/>
                </a:schemeClr>
              </a:solidFill>
            </a:endParaRPr>
          </a:p>
        </p:txBody>
      </p:sp>
      <p:sp>
        <p:nvSpPr>
          <p:cNvPr id="37" name="文本框 36"/>
          <p:cNvSpPr txBox="1"/>
          <p:nvPr/>
        </p:nvSpPr>
        <p:spPr>
          <a:xfrm>
            <a:off x="6717030" y="1826260"/>
            <a:ext cx="5094605" cy="368300"/>
          </a:xfrm>
          <a:prstGeom prst="rect">
            <a:avLst/>
          </a:prstGeom>
          <a:noFill/>
        </p:spPr>
        <p:txBody>
          <a:bodyPr wrap="square" rtlCol="0">
            <a:spAutoFit/>
          </a:bodyPr>
          <a:p>
            <a:pPr algn="ctr"/>
            <a:r>
              <a:rPr lang="zh-CN" altLang="en-US"/>
              <a:t>学生信息管理系统总体框架图</a:t>
            </a:r>
            <a:endParaRPr lang="zh-CN" altLang="en-US"/>
          </a:p>
        </p:txBody>
      </p:sp>
      <p:graphicFrame>
        <p:nvGraphicFramePr>
          <p:cNvPr id="38" name="对象 37"/>
          <p:cNvGraphicFramePr/>
          <p:nvPr>
            <p:custDataLst>
              <p:tags r:id="rId1"/>
            </p:custDataLst>
          </p:nvPr>
        </p:nvGraphicFramePr>
        <p:xfrm>
          <a:off x="6247130" y="2702560"/>
          <a:ext cx="5457825" cy="4007485"/>
        </p:xfrm>
        <a:graphic>
          <a:graphicData uri="http://schemas.openxmlformats.org/presentationml/2006/ole">
            <mc:AlternateContent xmlns:mc="http://schemas.openxmlformats.org/markup-compatibility/2006">
              <mc:Choice xmlns:v="urn:schemas-microsoft-com:vml" Requires="v">
                <p:oleObj spid="_x0000_s48" name="" r:id="rId2" imgW="21164550" imgH="14178915" progId="Visio.Drawing.15">
                  <p:embed/>
                </p:oleObj>
              </mc:Choice>
              <mc:Fallback>
                <p:oleObj name="" r:id="rId2" imgW="21164550" imgH="14178915" progId="Visio.Drawing.15">
                  <p:embed/>
                  <p:pic>
                    <p:nvPicPr>
                      <p:cNvPr id="0" name="图片 47"/>
                      <p:cNvPicPr/>
                      <p:nvPr/>
                    </p:nvPicPr>
                    <p:blipFill>
                      <a:blip r:embed="rId3"/>
                      <a:stretch>
                        <a:fillRect/>
                      </a:stretch>
                    </p:blipFill>
                    <p:spPr>
                      <a:xfrm>
                        <a:off x="6247130" y="2702560"/>
                        <a:ext cx="5457825" cy="4007485"/>
                      </a:xfrm>
                      <a:prstGeom prst="rect">
                        <a:avLst/>
                      </a:prstGeom>
                      <a:noFill/>
                      <a:ln w="38100">
                        <a:noFill/>
                        <a:miter/>
                      </a:ln>
                    </p:spPr>
                  </p:pic>
                </p:oleObj>
              </mc:Fallback>
            </mc:AlternateContent>
          </a:graphicData>
        </a:graphic>
      </p:graphicFrame>
      <p:pic>
        <p:nvPicPr>
          <p:cNvPr id="50" name="图片 14"/>
          <p:cNvPicPr>
            <a:picLocks noChangeAspect="1"/>
          </p:cNvPicPr>
          <p:nvPr>
            <p:custDataLst>
              <p:tags r:id="rId4"/>
            </p:custDataLst>
          </p:nvPr>
        </p:nvPicPr>
        <p:blipFill>
          <a:blip r:embed="rId5"/>
          <a:stretch>
            <a:fillRect/>
          </a:stretch>
        </p:blipFill>
        <p:spPr>
          <a:xfrm>
            <a:off x="671195" y="2410460"/>
            <a:ext cx="4253865" cy="4260850"/>
          </a:xfrm>
          <a:prstGeom prst="rect">
            <a:avLst/>
          </a:prstGeom>
          <a:noFill/>
          <a:ln>
            <a:noFill/>
          </a:ln>
        </p:spPr>
      </p:pic>
      <p:sp>
        <p:nvSpPr>
          <p:cNvPr id="51" name="文本框 50"/>
          <p:cNvSpPr txBox="1"/>
          <p:nvPr/>
        </p:nvSpPr>
        <p:spPr>
          <a:xfrm>
            <a:off x="1042035" y="1595755"/>
            <a:ext cx="3218180" cy="368300"/>
          </a:xfrm>
          <a:prstGeom prst="rect">
            <a:avLst/>
          </a:prstGeom>
          <a:noFill/>
        </p:spPr>
        <p:txBody>
          <a:bodyPr wrap="square" rtlCol="0">
            <a:spAutoFit/>
          </a:bodyPr>
          <a:p>
            <a:pPr algn="ctr"/>
            <a:r>
              <a:rPr lang="zh-CN" altLang="en-US"/>
              <a:t>系统登录流程图</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57435" y="1707075"/>
            <a:ext cx="6625771" cy="3443850"/>
            <a:chOff x="3547291" y="2176807"/>
            <a:chExt cx="6625771" cy="3443850"/>
          </a:xfrm>
        </p:grpSpPr>
        <p:sp>
          <p:nvSpPr>
            <p:cNvPr id="3" name="文本框 2"/>
            <p:cNvSpPr txBox="1"/>
            <p:nvPr/>
          </p:nvSpPr>
          <p:spPr>
            <a:xfrm>
              <a:off x="4816115" y="3561052"/>
              <a:ext cx="3539490" cy="76835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研究成果展示</a:t>
              </a:r>
              <a:endParaRPr lang="zh-CN" altLang="en-US" sz="4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5" name="图形 12"/>
            <p:cNvSpPr/>
            <p:nvPr/>
          </p:nvSpPr>
          <p:spPr>
            <a:xfrm>
              <a:off x="6036845" y="2176807"/>
              <a:ext cx="1098023" cy="1098023"/>
            </a:xfrm>
            <a:prstGeom prst="ellipse">
              <a:avLst/>
            </a:prstGeom>
            <a:solidFill>
              <a:srgbClr val="46978E"/>
            </a:solidFill>
            <a:ln w="23241" cap="flat">
              <a:noFill/>
              <a:prstDash val="solid"/>
              <a:miter/>
            </a:ln>
          </p:spPr>
          <p:txBody>
            <a:bodyPr rtlCol="0" anchor="ctr"/>
            <a:lstStyle/>
            <a:p>
              <a:pPr algn="ctr"/>
              <a:r>
                <a:rPr lang="en-US" altLang="zh-CN" sz="6000" b="1" dirty="0">
                  <a:solidFill>
                    <a:schemeClr val="bg1"/>
                  </a:solidFill>
                  <a:latin typeface="MiSans Normal" panose="00000500000000000000" pitchFamily="2" charset="-122"/>
                  <a:ea typeface="MiSans Normal" panose="00000500000000000000" pitchFamily="2" charset="-122"/>
                  <a:cs typeface="+mn-ea"/>
                  <a:sym typeface="+mn-lt"/>
                </a:rPr>
                <a:t>4</a:t>
              </a:r>
              <a:endParaRPr lang="zh-CN" altLang="en-US" sz="6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6" name="文本框 5"/>
            <p:cNvSpPr txBox="1"/>
            <p:nvPr/>
          </p:nvSpPr>
          <p:spPr>
            <a:xfrm>
              <a:off x="3547291" y="4394563"/>
              <a:ext cx="6625771" cy="368300"/>
            </a:xfrm>
            <a:prstGeom prst="rect">
              <a:avLst/>
            </a:prstGeom>
            <a:noFill/>
          </p:spPr>
          <p:txBody>
            <a:bodyPr wrap="square" rtlCol="0">
              <a:spAutoFit/>
            </a:bodyPr>
            <a:lstStyle/>
            <a:p>
              <a:pPr algn="ctr">
                <a:lnSpc>
                  <a:spcPct val="150000"/>
                </a:lnSpc>
              </a:pPr>
              <a:endParaRPr lang="en-US" altLang="zh-CN" sz="1200" dirty="0">
                <a:solidFill>
                  <a:schemeClr val="tx1">
                    <a:lumMod val="50000"/>
                    <a:lumOff val="50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cxnSp>
          <p:nvCxnSpPr>
            <p:cNvPr id="7" name="直接连接符 6"/>
            <p:cNvCxnSpPr/>
            <p:nvPr/>
          </p:nvCxnSpPr>
          <p:spPr>
            <a:xfrm>
              <a:off x="6284685" y="5620657"/>
              <a:ext cx="602343" cy="0"/>
            </a:xfrm>
            <a:prstGeom prst="line">
              <a:avLst/>
            </a:prstGeom>
            <a:ln>
              <a:solidFill>
                <a:srgbClr val="46978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6540500" y="1473200"/>
            <a:ext cx="5143500" cy="4635500"/>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cs typeface="+mn-ea"/>
              <a:sym typeface="+mn-lt"/>
            </a:endParaRPr>
          </a:p>
        </p:txBody>
      </p:sp>
      <p:grpSp>
        <p:nvGrpSpPr>
          <p:cNvPr id="36" name="组合 35"/>
          <p:cNvGrpSpPr/>
          <p:nvPr/>
        </p:nvGrpSpPr>
        <p:grpSpPr>
          <a:xfrm>
            <a:off x="508000" y="1629086"/>
            <a:ext cx="5473700" cy="1309796"/>
            <a:chOff x="6259758" y="2201722"/>
            <a:chExt cx="5473700" cy="1309796"/>
          </a:xfrm>
        </p:grpSpPr>
        <p:sp>
          <p:nvSpPr>
            <p:cNvPr id="37" name="文本框 36"/>
            <p:cNvSpPr txBox="1"/>
            <p:nvPr/>
          </p:nvSpPr>
          <p:spPr>
            <a:xfrm>
              <a:off x="6288786" y="2201722"/>
              <a:ext cx="1548928" cy="460375"/>
            </a:xfrm>
            <a:prstGeom prst="rect">
              <a:avLst/>
            </a:prstGeom>
            <a:noFill/>
          </p:spPr>
          <p:txBody>
            <a:bodyPr wrap="square" rtlCol="0">
              <a:spAutoFit/>
            </a:bodyPr>
            <a:lstStyle/>
            <a:p>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sym typeface="MiSans Normal" panose="00000500000000000000" pitchFamily="2" charset="-122"/>
                </a:rPr>
                <a:t>登录界面</a:t>
              </a:r>
              <a:endPar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sym typeface="MiSans Normal" panose="00000500000000000000" pitchFamily="2" charset="-122"/>
              </a:endParaRPr>
            </a:p>
          </p:txBody>
        </p:sp>
        <p:sp>
          <p:nvSpPr>
            <p:cNvPr id="38" name="矩形: 圆角 18"/>
            <p:cNvSpPr/>
            <p:nvPr/>
          </p:nvSpPr>
          <p:spPr>
            <a:xfrm flipV="1">
              <a:off x="6423588" y="2726232"/>
              <a:ext cx="1263650" cy="76200"/>
            </a:xfrm>
            <a:prstGeom prst="roundRect">
              <a:avLst>
                <a:gd name="adj" fmla="val 50000"/>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Sans Normal" panose="00000500000000000000" pitchFamily="2" charset="-122"/>
                <a:ea typeface="MiSans Normal" panose="00000500000000000000" pitchFamily="2" charset="-122"/>
              </a:endParaRPr>
            </a:p>
          </p:txBody>
        </p:sp>
        <p:sp>
          <p:nvSpPr>
            <p:cNvPr id="39" name="矩形 38"/>
            <p:cNvSpPr/>
            <p:nvPr/>
          </p:nvSpPr>
          <p:spPr>
            <a:xfrm>
              <a:off x="6259758" y="2866358"/>
              <a:ext cx="5473700" cy="645160"/>
            </a:xfrm>
            <a:prstGeom prst="rect">
              <a:avLst/>
            </a:prstGeom>
          </p:spPr>
          <p:txBody>
            <a:bodyPr wrap="square">
              <a:spAutoFit/>
            </a:bodyPr>
            <a:lstStyle/>
            <a:p>
              <a:pPr>
                <a:lnSpc>
                  <a:spcPct val="150000"/>
                </a:lnSpc>
              </a:pPr>
              <a:r>
                <a:rPr lang="zh-CN" altLang="en-US" sz="12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学生信息管理系统如图所示。登录界面用户可以将自己的的账号和密码输入到相对应的栏框中，点击登录即可进入系统主界面。</a:t>
              </a:r>
              <a:endParaRPr lang="zh-CN" altLang="en-US" sz="12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grpSp>
      <p:sp>
        <p:nvSpPr>
          <p:cNvPr id="2" name="椭圆 1"/>
          <p:cNvSpPr/>
          <p:nvPr/>
        </p:nvSpPr>
        <p:spPr>
          <a:xfrm>
            <a:off x="334963" y="703373"/>
            <a:ext cx="432000" cy="432000"/>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iSans Normal" panose="00000500000000000000" pitchFamily="2" charset="-122"/>
                <a:ea typeface="MiSans Normal" panose="00000500000000000000" pitchFamily="2" charset="-122"/>
                <a:cs typeface="+mn-ea"/>
                <a:sym typeface="+mn-lt"/>
              </a:rPr>
              <a:t>4</a:t>
            </a:r>
            <a:endParaRPr lang="zh-CN" altLang="en-US" sz="2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3" name="文本框 2"/>
          <p:cNvSpPr txBox="1"/>
          <p:nvPr/>
        </p:nvSpPr>
        <p:spPr>
          <a:xfrm>
            <a:off x="-739775" y="675005"/>
            <a:ext cx="5310505" cy="460375"/>
          </a:xfrm>
          <a:prstGeom prst="rect">
            <a:avLst/>
          </a:prstGeom>
          <a:noFill/>
        </p:spPr>
        <p:txBody>
          <a:bodyPr wrap="square">
            <a:spAutoFit/>
          </a:bodyPr>
          <a:lstStyle/>
          <a:p>
            <a:pPr algn="ctr"/>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研究成果展示</a:t>
            </a:r>
            <a:endParaRPr lang="zh-CN" altLang="en-US" sz="2400" dirty="0">
              <a:solidFill>
                <a:schemeClr val="tx1">
                  <a:lumMod val="65000"/>
                  <a:lumOff val="35000"/>
                </a:schemeClr>
              </a:solidFill>
            </a:endParaRPr>
          </a:p>
        </p:txBody>
      </p:sp>
      <p:pic>
        <p:nvPicPr>
          <p:cNvPr id="5" name="图片 4" descr="图片1"/>
          <p:cNvPicPr>
            <a:picLocks noChangeAspect="1"/>
          </p:cNvPicPr>
          <p:nvPr/>
        </p:nvPicPr>
        <p:blipFill>
          <a:blip r:embed="rId2"/>
          <a:stretch>
            <a:fillRect/>
          </a:stretch>
        </p:blipFill>
        <p:spPr>
          <a:xfrm>
            <a:off x="335280" y="3672840"/>
            <a:ext cx="5274310" cy="243586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671742" y="1511416"/>
            <a:ext cx="4677734" cy="4859109"/>
            <a:chOff x="654197" y="1473316"/>
            <a:chExt cx="4677734" cy="4859109"/>
          </a:xfrm>
        </p:grpSpPr>
        <p:sp>
          <p:nvSpPr>
            <p:cNvPr id="26" name="圆角矩形 26"/>
            <p:cNvSpPr/>
            <p:nvPr/>
          </p:nvSpPr>
          <p:spPr>
            <a:xfrm>
              <a:off x="654197" y="3820216"/>
              <a:ext cx="4309136" cy="146287"/>
            </a:xfrm>
            <a:prstGeom prst="roundRect">
              <a:avLst>
                <a:gd name="adj" fmla="val 50000"/>
              </a:avLst>
            </a:prstGeom>
            <a:solidFill>
              <a:srgbClr val="BEDA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8000"/>
                </a:lnSpc>
              </a:pP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25" name="矩形 24"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746138" y="1473316"/>
              <a:ext cx="309880" cy="125793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8000"/>
                </a:lnSpc>
              </a:pPr>
              <a:endParaRPr lang="en-US" altLang="zh-CN" sz="48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4" name="文本框 9"/>
            <p:cNvSpPr txBox="1"/>
            <p:nvPr/>
          </p:nvSpPr>
          <p:spPr>
            <a:xfrm>
              <a:off x="654534" y="1813676"/>
              <a:ext cx="4585335" cy="169354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学生点击班级信息管理：在班级信息管理页面，可以对班级名称、学院、专业、班级人数、教师工号、教师姓名、学号、学生姓名等信息，进行查询班级信息等操作</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7" name="文本框 48"/>
            <p:cNvSpPr txBox="1"/>
            <p:nvPr/>
          </p:nvSpPr>
          <p:spPr>
            <a:xfrm>
              <a:off x="746609" y="4763975"/>
              <a:ext cx="4585322"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学生点击课程信息管理：在课程信息管理页面，可以对课程名称、封面、课时、班级名称、上课地点、学期、年限、教师工号、教师姓名等信息，进行查询课程信息等操作</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sp>
        <p:nvSpPr>
          <p:cNvPr id="31" name="矩形: 圆角 30"/>
          <p:cNvSpPr/>
          <p:nvPr/>
        </p:nvSpPr>
        <p:spPr>
          <a:xfrm>
            <a:off x="6472555" y="4617720"/>
            <a:ext cx="5380355" cy="1939925"/>
          </a:xfrm>
          <a:prstGeom prst="roundRect">
            <a:avLst>
              <a:gd name="adj" fmla="val 1450"/>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p:cNvSpPr/>
          <p:nvPr/>
        </p:nvSpPr>
        <p:spPr>
          <a:xfrm>
            <a:off x="6580270" y="3858318"/>
            <a:ext cx="5172061" cy="535921"/>
          </a:xfrm>
          <a:prstGeom prst="roundRect">
            <a:avLst>
              <a:gd name="adj" fmla="val 7187"/>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334963" y="703373"/>
            <a:ext cx="432000" cy="432000"/>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iSans Normal" panose="00000500000000000000" pitchFamily="2" charset="-122"/>
                <a:ea typeface="MiSans Normal" panose="00000500000000000000" pitchFamily="2" charset="-122"/>
                <a:cs typeface="+mn-ea"/>
                <a:sym typeface="+mn-lt"/>
              </a:rPr>
              <a:t>4</a:t>
            </a:r>
            <a:endParaRPr lang="zh-CN" altLang="en-US" sz="2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3" name="文本框 2"/>
          <p:cNvSpPr txBox="1"/>
          <p:nvPr/>
        </p:nvSpPr>
        <p:spPr>
          <a:xfrm>
            <a:off x="671830" y="688340"/>
            <a:ext cx="4882515" cy="460375"/>
          </a:xfrm>
          <a:prstGeom prst="rect">
            <a:avLst/>
          </a:prstGeom>
          <a:noFill/>
        </p:spPr>
        <p:txBody>
          <a:bodyPr wrap="square">
            <a:spAutoFit/>
          </a:bodyPr>
          <a:lstStyle/>
          <a:p>
            <a:pPr algn="ctr"/>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研究成果展示</a:t>
            </a:r>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（学生操作）</a:t>
            </a:r>
            <a:endParaRPr lang="zh-CN" altLang="en-US" sz="2400" dirty="0">
              <a:solidFill>
                <a:schemeClr val="tx1">
                  <a:lumMod val="65000"/>
                  <a:lumOff val="35000"/>
                </a:schemeClr>
              </a:solidFill>
            </a:endParaRPr>
          </a:p>
        </p:txBody>
      </p:sp>
      <p:pic>
        <p:nvPicPr>
          <p:cNvPr id="5" name="图片 4" descr="图片3"/>
          <p:cNvPicPr>
            <a:picLocks noChangeAspect="1"/>
          </p:cNvPicPr>
          <p:nvPr/>
        </p:nvPicPr>
        <p:blipFill>
          <a:blip r:embed="rId2"/>
          <a:stretch>
            <a:fillRect/>
          </a:stretch>
        </p:blipFill>
        <p:spPr>
          <a:xfrm>
            <a:off x="6471920" y="1252220"/>
            <a:ext cx="4991735" cy="216027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34963" y="703373"/>
            <a:ext cx="432000" cy="432000"/>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iSans Normal" panose="00000500000000000000" pitchFamily="2" charset="-122"/>
                <a:ea typeface="MiSans Normal" panose="00000500000000000000" pitchFamily="2" charset="-122"/>
                <a:cs typeface="+mn-ea"/>
                <a:sym typeface="+mn-lt"/>
              </a:rPr>
              <a:t>4</a:t>
            </a:r>
            <a:endParaRPr lang="zh-CN" altLang="en-US" sz="2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3" name="文本框 2"/>
          <p:cNvSpPr txBox="1"/>
          <p:nvPr/>
        </p:nvSpPr>
        <p:spPr>
          <a:xfrm>
            <a:off x="672019" y="688541"/>
            <a:ext cx="2583125" cy="460375"/>
          </a:xfrm>
          <a:prstGeom prst="rect">
            <a:avLst/>
          </a:prstGeom>
          <a:noFill/>
        </p:spPr>
        <p:txBody>
          <a:bodyPr wrap="square">
            <a:spAutoFit/>
          </a:bodyPr>
          <a:lstStyle/>
          <a:p>
            <a:pPr algn="ctr"/>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研究成果展示</a:t>
            </a:r>
            <a:endParaRPr lang="zh-CN" altLang="en-US" sz="2400" dirty="0">
              <a:solidFill>
                <a:schemeClr val="tx1">
                  <a:lumMod val="65000"/>
                  <a:lumOff val="35000"/>
                </a:schemeClr>
              </a:solidFill>
            </a:endParaRPr>
          </a:p>
        </p:txBody>
      </p:sp>
      <p:pic>
        <p:nvPicPr>
          <p:cNvPr id="4" name="图片 11"/>
          <p:cNvPicPr>
            <a:picLocks noChangeAspect="1"/>
          </p:cNvPicPr>
          <p:nvPr>
            <p:custDataLst>
              <p:tags r:id="rId1"/>
            </p:custDataLst>
          </p:nvPr>
        </p:nvPicPr>
        <p:blipFill>
          <a:blip r:embed="rId2"/>
          <a:stretch>
            <a:fillRect/>
          </a:stretch>
        </p:blipFill>
        <p:spPr>
          <a:xfrm>
            <a:off x="0" y="2547620"/>
            <a:ext cx="12192000" cy="4309745"/>
          </a:xfrm>
          <a:prstGeom prst="rect">
            <a:avLst/>
          </a:prstGeom>
          <a:noFill/>
          <a:ln>
            <a:noFill/>
          </a:ln>
        </p:spPr>
      </p:pic>
      <p:sp>
        <p:nvSpPr>
          <p:cNvPr id="5" name="文本框 4"/>
          <p:cNvSpPr txBox="1"/>
          <p:nvPr/>
        </p:nvSpPr>
        <p:spPr>
          <a:xfrm>
            <a:off x="88900" y="1348740"/>
            <a:ext cx="11826875" cy="645160"/>
          </a:xfrm>
          <a:prstGeom prst="rect">
            <a:avLst/>
          </a:prstGeom>
          <a:noFill/>
        </p:spPr>
        <p:txBody>
          <a:bodyPr wrap="square" rtlCol="0">
            <a:spAutoFit/>
          </a:bodyPr>
          <a:p>
            <a:r>
              <a:rPr lang="zh-CN" altLang="en-US"/>
              <a:t>学生点击学生成绩管理：在学生成绩管理页面，可以对课程名称、学期、年限、学号、学生姓名、教师工号、教师姓名等信息，进行查询学生成绩等操作</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p:nvPr>
            <p:custDataLst>
              <p:tags r:id="rId1"/>
            </p:custDataLst>
          </p:nvPr>
        </p:nvSpPr>
        <p:spPr>
          <a:xfrm>
            <a:off x="334963" y="703373"/>
            <a:ext cx="432000" cy="432000"/>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solidFill>
                  <a:schemeClr val="bg1"/>
                </a:solidFill>
                <a:latin typeface="MiSans Normal" panose="00000500000000000000" pitchFamily="2" charset="-122"/>
                <a:ea typeface="MiSans Normal" panose="00000500000000000000" pitchFamily="2" charset="-122"/>
                <a:cs typeface="+mn-ea"/>
                <a:sym typeface="+mn-lt"/>
              </a:rPr>
              <a:t>4</a:t>
            </a:r>
            <a:endParaRPr lang="en-US" altLang="zh-CN" sz="2000"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4" name="文本框 3"/>
          <p:cNvSpPr txBox="1"/>
          <p:nvPr/>
        </p:nvSpPr>
        <p:spPr>
          <a:xfrm>
            <a:off x="767080" y="703580"/>
            <a:ext cx="6096000" cy="460375"/>
          </a:xfrm>
          <a:prstGeom prst="rect">
            <a:avLst/>
          </a:prstGeom>
          <a:noFill/>
        </p:spPr>
        <p:txBody>
          <a:bodyPr wrap="square" rtlCol="0" anchor="t">
            <a:spAutoFit/>
          </a:bodyPr>
          <a:p>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研究成果展示（管理员操作）</a:t>
            </a:r>
            <a:endPar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00" name="文本框 99"/>
          <p:cNvSpPr txBox="1"/>
          <p:nvPr/>
        </p:nvSpPr>
        <p:spPr>
          <a:xfrm>
            <a:off x="154305" y="1464310"/>
            <a:ext cx="4017645" cy="1719580"/>
          </a:xfrm>
          <a:prstGeom prst="rect">
            <a:avLst/>
          </a:prstGeom>
          <a:noFill/>
          <a:ln w="9525">
            <a:noFill/>
          </a:ln>
        </p:spPr>
        <p:txBody>
          <a:bodyPr wrap="square">
            <a:noAutofit/>
          </a:bodyPr>
          <a:p>
            <a:pPr indent="0"/>
            <a:r>
              <a:rPr lang="zh-CN" b="0">
                <a:ea typeface="宋体" panose="02010600030101010101" pitchFamily="2" charset="-122"/>
              </a:rPr>
              <a:t>管理员点击学生管理：在学生管理页面，可以对学号、学生姓名、头像、性别、手机号码、身份证号、学院、专业等信息，进行查询或者新增、删除学生信息等操作</a:t>
            </a:r>
            <a:endParaRPr lang="zh-CN" altLang="en-US" b="0">
              <a:ea typeface="宋体" panose="02010600030101010101" pitchFamily="2" charset="-122"/>
            </a:endParaRPr>
          </a:p>
        </p:txBody>
      </p:sp>
      <p:pic>
        <p:nvPicPr>
          <p:cNvPr id="5" name="图片 4" descr="图片1"/>
          <p:cNvPicPr>
            <a:picLocks noChangeAspect="1"/>
          </p:cNvPicPr>
          <p:nvPr/>
        </p:nvPicPr>
        <p:blipFill>
          <a:blip r:embed="rId2"/>
          <a:stretch>
            <a:fillRect/>
          </a:stretch>
        </p:blipFill>
        <p:spPr>
          <a:xfrm>
            <a:off x="6196330" y="1233805"/>
            <a:ext cx="5274310" cy="2398395"/>
          </a:xfrm>
          <a:prstGeom prst="rect">
            <a:avLst/>
          </a:prstGeom>
        </p:spPr>
      </p:pic>
      <p:pic>
        <p:nvPicPr>
          <p:cNvPr id="6" name="图片 5" descr="图片2"/>
          <p:cNvPicPr>
            <a:picLocks noChangeAspect="1"/>
          </p:cNvPicPr>
          <p:nvPr/>
        </p:nvPicPr>
        <p:blipFill>
          <a:blip r:embed="rId3"/>
          <a:stretch>
            <a:fillRect/>
          </a:stretch>
        </p:blipFill>
        <p:spPr>
          <a:xfrm>
            <a:off x="6196330" y="4096385"/>
            <a:ext cx="5274310" cy="2406650"/>
          </a:xfrm>
          <a:prstGeom prst="rect">
            <a:avLst/>
          </a:prstGeom>
        </p:spPr>
      </p:pic>
      <p:sp>
        <p:nvSpPr>
          <p:cNvPr id="7" name="文本框 6"/>
          <p:cNvSpPr txBox="1"/>
          <p:nvPr/>
        </p:nvSpPr>
        <p:spPr>
          <a:xfrm>
            <a:off x="0" y="4202430"/>
            <a:ext cx="5080000" cy="2300605"/>
          </a:xfrm>
          <a:prstGeom prst="rect">
            <a:avLst/>
          </a:prstGeom>
          <a:noFill/>
          <a:ln w="9525">
            <a:noFill/>
          </a:ln>
        </p:spPr>
        <p:txBody>
          <a:bodyPr>
            <a:noAutofit/>
          </a:bodyPr>
          <a:p>
            <a:pPr indent="0"/>
            <a:r>
              <a:rPr lang="zh-CN" b="0">
                <a:ea typeface="宋体" panose="02010600030101010101" pitchFamily="2" charset="-122"/>
              </a:rPr>
              <a:t>管理员点击教师管理：在教师管理页面，可以对教师工号、头像、教师姓名、性别、联系电话、邮箱等信息，进行查询、新增或者删除教师信息等操作</a:t>
            </a:r>
            <a:endParaRPr lang="zh-CN" altLang="en-US" b="0">
              <a:ea typeface="宋体" panose="02010600030101010101" pitchFamily="2" charset="-122"/>
            </a:endParaRPr>
          </a:p>
        </p:txBody>
      </p:sp>
      <p:sp>
        <p:nvSpPr>
          <p:cNvPr id="26" name="圆角矩形 26"/>
          <p:cNvSpPr/>
          <p:nvPr>
            <p:custDataLst>
              <p:tags r:id="rId4"/>
            </p:custDataLst>
          </p:nvPr>
        </p:nvSpPr>
        <p:spPr>
          <a:xfrm rot="10800000">
            <a:off x="52705" y="3757930"/>
            <a:ext cx="5027295" cy="145415"/>
          </a:xfrm>
          <a:prstGeom prst="roundRect">
            <a:avLst>
              <a:gd name="adj" fmla="val 50000"/>
            </a:avLst>
          </a:prstGeom>
          <a:solidFill>
            <a:srgbClr val="BEDA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8000"/>
              </a:lnSpc>
            </a:pP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 name="图片 16"/>
          <p:cNvPicPr>
            <a:picLocks noChangeAspect="1"/>
          </p:cNvPicPr>
          <p:nvPr>
            <p:custDataLst>
              <p:tags r:id="rId1"/>
            </p:custDataLst>
          </p:nvPr>
        </p:nvPicPr>
        <p:blipFill>
          <a:blip r:embed="rId2"/>
          <a:stretch>
            <a:fillRect/>
          </a:stretch>
        </p:blipFill>
        <p:spPr>
          <a:xfrm>
            <a:off x="6673533" y="1321118"/>
            <a:ext cx="5266055" cy="2406015"/>
          </a:xfrm>
          <a:prstGeom prst="rect">
            <a:avLst/>
          </a:prstGeom>
          <a:noFill/>
          <a:ln>
            <a:noFill/>
          </a:ln>
        </p:spPr>
      </p:pic>
      <p:sp>
        <p:nvSpPr>
          <p:cNvPr id="3" name="椭圆 2"/>
          <p:cNvSpPr/>
          <p:nvPr>
            <p:custDataLst>
              <p:tags r:id="rId3"/>
            </p:custDataLst>
          </p:nvPr>
        </p:nvSpPr>
        <p:spPr>
          <a:xfrm>
            <a:off x="334963" y="703373"/>
            <a:ext cx="432000" cy="432000"/>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solidFill>
                  <a:schemeClr val="bg1"/>
                </a:solidFill>
                <a:latin typeface="MiSans Normal" panose="00000500000000000000" pitchFamily="2" charset="-122"/>
                <a:ea typeface="MiSans Normal" panose="00000500000000000000" pitchFamily="2" charset="-122"/>
                <a:cs typeface="+mn-ea"/>
                <a:sym typeface="+mn-lt"/>
              </a:rPr>
              <a:t>4</a:t>
            </a:r>
            <a:endParaRPr lang="en-US" altLang="zh-CN" sz="2000"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2" name="文本框 1"/>
          <p:cNvSpPr txBox="1"/>
          <p:nvPr/>
        </p:nvSpPr>
        <p:spPr>
          <a:xfrm>
            <a:off x="857250" y="703580"/>
            <a:ext cx="6096000" cy="460375"/>
          </a:xfrm>
          <a:prstGeom prst="rect">
            <a:avLst/>
          </a:prstGeom>
          <a:noFill/>
        </p:spPr>
        <p:txBody>
          <a:bodyPr wrap="square" rtlCol="0" anchor="t">
            <a:spAutoFit/>
          </a:bodyPr>
          <a:p>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研究成果展示</a:t>
            </a:r>
            <a:endPar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00" name="文本框 99"/>
          <p:cNvSpPr txBox="1"/>
          <p:nvPr/>
        </p:nvSpPr>
        <p:spPr>
          <a:xfrm>
            <a:off x="0" y="1684020"/>
            <a:ext cx="5080000" cy="1680845"/>
          </a:xfrm>
          <a:prstGeom prst="rect">
            <a:avLst/>
          </a:prstGeom>
          <a:noFill/>
          <a:ln w="9525">
            <a:noFill/>
          </a:ln>
        </p:spPr>
        <p:txBody>
          <a:bodyPr>
            <a:noAutofit/>
          </a:bodyPr>
          <a:p>
            <a:pPr indent="0"/>
            <a:r>
              <a:rPr lang="zh-CN" b="0">
                <a:ea typeface="宋体" panose="02010600030101010101" pitchFamily="2" charset="-122"/>
              </a:rPr>
              <a:t>管理员点击学生档案管理：在学生档案管理页面，可以对档案编号、学号、学生姓名、性别、手机号码、身份证号、学院、专业、出生年月、民族、籍贯、家庭住址、邮政编码、入学时间等信息，进行查询、新增或者删除学生档案等操</a:t>
            </a:r>
            <a:endParaRPr lang="zh-CN" altLang="en-US" b="0">
              <a:ea typeface="宋体" panose="02010600030101010101" pitchFamily="2" charset="-122"/>
            </a:endParaRPr>
          </a:p>
        </p:txBody>
      </p:sp>
      <p:sp>
        <p:nvSpPr>
          <p:cNvPr id="4" name="文本框 3"/>
          <p:cNvSpPr txBox="1"/>
          <p:nvPr/>
        </p:nvSpPr>
        <p:spPr>
          <a:xfrm>
            <a:off x="0" y="4884420"/>
            <a:ext cx="5080000" cy="1198880"/>
          </a:xfrm>
          <a:prstGeom prst="rect">
            <a:avLst/>
          </a:prstGeom>
          <a:noFill/>
          <a:ln w="9525">
            <a:noFill/>
          </a:ln>
        </p:spPr>
        <p:txBody>
          <a:bodyPr>
            <a:spAutoFit/>
          </a:bodyPr>
          <a:p>
            <a:pPr indent="0"/>
            <a:r>
              <a:rPr lang="zh-CN" b="0">
                <a:ea typeface="宋体" panose="02010600030101010101" pitchFamily="2" charset="-122"/>
              </a:rPr>
              <a:t>管理员点击课程信息管理：在课程信息管理页面，可以对课程名称、封面、课时、班级名称、上课地点、学期、年限、教师工号、教师姓名等信息，进行查询、新增或者删除课程信息等操作</a:t>
            </a:r>
            <a:endParaRPr lang="zh-CN" altLang="en-US" b="0">
              <a:ea typeface="宋体" panose="02010600030101010101" pitchFamily="2" charset="-122"/>
            </a:endParaRPr>
          </a:p>
        </p:txBody>
      </p:sp>
      <p:pic>
        <p:nvPicPr>
          <p:cNvPr id="21" name="图片 21"/>
          <p:cNvPicPr>
            <a:picLocks noChangeAspect="1"/>
          </p:cNvPicPr>
          <p:nvPr>
            <p:custDataLst>
              <p:tags r:id="rId4"/>
            </p:custDataLst>
          </p:nvPr>
        </p:nvPicPr>
        <p:blipFill>
          <a:blip r:embed="rId5"/>
          <a:stretch>
            <a:fillRect/>
          </a:stretch>
        </p:blipFill>
        <p:spPr>
          <a:xfrm>
            <a:off x="6673215" y="4284663"/>
            <a:ext cx="5266690" cy="2380615"/>
          </a:xfrm>
          <a:prstGeom prst="rect">
            <a:avLst/>
          </a:prstGeom>
          <a:noFill/>
          <a:ln>
            <a:noFill/>
          </a:ln>
        </p:spPr>
      </p:pic>
      <p:sp>
        <p:nvSpPr>
          <p:cNvPr id="26" name="圆角矩形 26"/>
          <p:cNvSpPr/>
          <p:nvPr>
            <p:custDataLst>
              <p:tags r:id="rId6"/>
            </p:custDataLst>
          </p:nvPr>
        </p:nvSpPr>
        <p:spPr>
          <a:xfrm>
            <a:off x="0" y="3976370"/>
            <a:ext cx="5080000" cy="146050"/>
          </a:xfrm>
          <a:prstGeom prst="roundRect">
            <a:avLst>
              <a:gd name="adj" fmla="val 50000"/>
            </a:avLst>
          </a:prstGeom>
          <a:solidFill>
            <a:srgbClr val="BEDA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8000"/>
              </a:lnSpc>
            </a:pP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3255" y="2270125"/>
            <a:ext cx="10906760" cy="1200329"/>
          </a:xfrm>
          <a:prstGeom prst="rect">
            <a:avLst/>
          </a:prstGeom>
          <a:noFill/>
        </p:spPr>
        <p:txBody>
          <a:bodyPr wrap="square" rtlCol="0">
            <a:spAutoFit/>
          </a:bodyPr>
          <a:lstStyle/>
          <a:p>
            <a:pPr algn="ctr"/>
            <a:r>
              <a:rPr lang="zh-CN" altLang="en-US" sz="7200" b="1" cap="all" dirty="0">
                <a:solidFill>
                  <a:srgbClr val="46978E"/>
                </a:solidFill>
                <a:uFillTx/>
                <a:latin typeface="MiSans Normal" panose="00000500000000000000" pitchFamily="2" charset="-122"/>
                <a:ea typeface="MiSans Normal" panose="00000500000000000000" pitchFamily="2" charset="-122"/>
                <a:cs typeface="MiSans Normal" panose="00000500000000000000" pitchFamily="2" charset="-122"/>
              </a:rPr>
              <a:t>谢谢各位老师指导</a:t>
            </a:r>
            <a:endParaRPr lang="zh-CN" altLang="en-US" sz="7200" b="1" cap="all" dirty="0">
              <a:solidFill>
                <a:srgbClr val="46978E"/>
              </a:solidFill>
              <a:uFillTx/>
              <a:latin typeface="MiSans Normal" panose="00000500000000000000" pitchFamily="2" charset="-122"/>
              <a:ea typeface="MiSans Normal" panose="00000500000000000000" pitchFamily="2" charset="-122"/>
              <a:cs typeface="MiSans Normal" panose="00000500000000000000" pitchFamily="2" charset="-122"/>
            </a:endParaRPr>
          </a:p>
        </p:txBody>
      </p:sp>
      <p:cxnSp>
        <p:nvCxnSpPr>
          <p:cNvPr id="7" name="直接连接符 6"/>
          <p:cNvCxnSpPr/>
          <p:nvPr/>
        </p:nvCxnSpPr>
        <p:spPr>
          <a:xfrm>
            <a:off x="2576195" y="3617595"/>
            <a:ext cx="7242175" cy="4445"/>
          </a:xfrm>
          <a:prstGeom prst="line">
            <a:avLst/>
          </a:prstGeom>
          <a:ln w="3175">
            <a:solidFill>
              <a:srgbClr val="46978E"/>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3353434" y="5074920"/>
            <a:ext cx="5687695" cy="458470"/>
            <a:chOff x="4969510" y="5065395"/>
            <a:chExt cx="4650740" cy="458470"/>
          </a:xfrm>
        </p:grpSpPr>
        <p:sp>
          <p:nvSpPr>
            <p:cNvPr id="3" name="圆角矩形 13"/>
            <p:cNvSpPr/>
            <p:nvPr/>
          </p:nvSpPr>
          <p:spPr>
            <a:xfrm>
              <a:off x="4969510" y="5065395"/>
              <a:ext cx="4650740" cy="458470"/>
            </a:xfrm>
            <a:prstGeom prst="roundRect">
              <a:avLst>
                <a:gd name="adj" fmla="val 50000"/>
              </a:avLst>
            </a:prstGeom>
            <a:solidFill>
              <a:srgbClr val="46978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8" name="文本框 7"/>
            <p:cNvSpPr txBox="1"/>
            <p:nvPr/>
          </p:nvSpPr>
          <p:spPr>
            <a:xfrm>
              <a:off x="4969510" y="5109845"/>
              <a:ext cx="4597779" cy="368300"/>
            </a:xfrm>
            <a:prstGeom prst="rect">
              <a:avLst/>
            </a:prstGeom>
            <a:noFill/>
          </p:spPr>
          <p:txBody>
            <a:bodyPr wrap="square" rtlCol="0">
              <a:spAutoFit/>
            </a:bodyPr>
            <a:lstStyle/>
            <a:p>
              <a:pPr algn="ct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学生：何杰</a:t>
              </a:r>
              <a:r>
                <a:rPr lang="en-US" altLang="zh-CN" sz="1800" dirty="0">
                  <a:solidFill>
                    <a:schemeClr val="bg1"/>
                  </a:solidFill>
                  <a:latin typeface="MiSans Normal" panose="00000500000000000000" pitchFamily="2" charset="-122"/>
                  <a:ea typeface="MiSans Normal" panose="00000500000000000000" pitchFamily="2" charset="-122"/>
                  <a:cs typeface="+mn-ea"/>
                  <a:sym typeface="+mn-lt"/>
                </a:rPr>
                <a:t> </a:t>
              </a: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王鹤祥</a:t>
              </a:r>
              <a:r>
                <a:rPr lang="en-US" altLang="zh-CN" sz="1800" dirty="0">
                  <a:solidFill>
                    <a:schemeClr val="bg1"/>
                  </a:solidFill>
                  <a:latin typeface="MiSans Normal" panose="00000500000000000000" pitchFamily="2" charset="-122"/>
                  <a:ea typeface="MiSans Normal" panose="00000500000000000000" pitchFamily="2" charset="-122"/>
                  <a:cs typeface="+mn-ea"/>
                  <a:sym typeface="+mn-lt"/>
                </a:rPr>
                <a:t> </a:t>
              </a: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王谦丰</a:t>
              </a:r>
              <a:r>
                <a:rPr lang="en-US" altLang="zh-CN" sz="1800" dirty="0">
                  <a:solidFill>
                    <a:schemeClr val="bg1"/>
                  </a:solidFill>
                  <a:latin typeface="MiSans Normal" panose="00000500000000000000" pitchFamily="2" charset="-122"/>
                  <a:ea typeface="MiSans Normal" panose="00000500000000000000" pitchFamily="2" charset="-122"/>
                  <a:cs typeface="+mn-ea"/>
                  <a:sym typeface="+mn-lt"/>
                </a:rPr>
                <a:t> </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 </a:t>
              </a: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指导老师：谢乐</a:t>
              </a:r>
              <a:r>
                <a:rPr lang="en-US" altLang="zh-CN" sz="1800" dirty="0">
                  <a:solidFill>
                    <a:schemeClr val="bg1"/>
                  </a:solidFill>
                  <a:latin typeface="MiSans Normal" panose="00000500000000000000" pitchFamily="2" charset="-122"/>
                  <a:ea typeface="MiSans Normal" panose="00000500000000000000" pitchFamily="2" charset="-122"/>
                  <a:cs typeface="+mn-ea"/>
                  <a:sym typeface="+mn-lt"/>
                </a:rPr>
                <a:t>  </a:t>
              </a: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袁宝玺</a:t>
              </a:r>
              <a:endParaRPr lang="zh-CN" altLang="en-US" sz="1800" dirty="0">
                <a:solidFill>
                  <a:schemeClr val="bg1"/>
                </a:solidFill>
                <a:latin typeface="MiSans Normal" panose="00000500000000000000" pitchFamily="2" charset="-122"/>
                <a:ea typeface="MiSans Normal" panose="00000500000000000000" pitchFamily="2" charset="-122"/>
                <a:cs typeface="+mn-ea"/>
                <a:sym typeface="+mn-lt"/>
              </a:endParaRPr>
            </a:p>
          </p:txBody>
        </p:sp>
      </p:grpSp>
      <p:sp>
        <p:nvSpPr>
          <p:cNvPr id="9" name="文本框 8"/>
          <p:cNvSpPr txBox="1"/>
          <p:nvPr/>
        </p:nvSpPr>
        <p:spPr>
          <a:xfrm>
            <a:off x="2265680" y="1800860"/>
            <a:ext cx="7618730" cy="398780"/>
          </a:xfrm>
          <a:prstGeom prst="rect">
            <a:avLst/>
          </a:prstGeom>
          <a:noFill/>
        </p:spPr>
        <p:txBody>
          <a:bodyPr wrap="square" rtlCol="0">
            <a:spAutoFit/>
          </a:bodyPr>
          <a:lstStyle/>
          <a:p>
            <a:pPr algn="ctr"/>
            <a:r>
              <a:rPr lang="en-US" sz="20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Thank You For Your Guidance</a:t>
            </a:r>
            <a:endParaRPr lang="en-US" sz="20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5948089" y="1701917"/>
            <a:ext cx="4449433" cy="4084168"/>
            <a:chOff x="5615317" y="1701917"/>
            <a:chExt cx="4449433" cy="4084168"/>
          </a:xfrm>
        </p:grpSpPr>
        <p:sp>
          <p:nvSpPr>
            <p:cNvPr id="19" name="圆角矩形 51"/>
            <p:cNvSpPr/>
            <p:nvPr/>
          </p:nvSpPr>
          <p:spPr>
            <a:xfrm>
              <a:off x="6514456" y="1701917"/>
              <a:ext cx="3550294" cy="702181"/>
            </a:xfrm>
            <a:prstGeom prst="roundRect">
              <a:avLst>
                <a:gd name="adj" fmla="val 50000"/>
              </a:avLst>
            </a:prstGeom>
            <a:noFill/>
            <a:ln w="12700">
              <a:solidFill>
                <a:srgbClr val="4697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选题背景与意义</a:t>
              </a:r>
              <a:endParaRPr lang="zh-CN" altLang="en-US" sz="28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20" name="圆角矩形 65"/>
            <p:cNvSpPr/>
            <p:nvPr/>
          </p:nvSpPr>
          <p:spPr>
            <a:xfrm>
              <a:off x="6514456" y="2829246"/>
              <a:ext cx="3550294" cy="702181"/>
            </a:xfrm>
            <a:prstGeom prst="roundRect">
              <a:avLst>
                <a:gd name="adj" fmla="val 50000"/>
              </a:avLst>
            </a:prstGeom>
            <a:noFill/>
            <a:ln w="12700">
              <a:solidFill>
                <a:srgbClr val="4697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研究目的与思路</a:t>
              </a:r>
              <a:endParaRPr lang="zh-CN" altLang="en-US" sz="28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21" name="圆角矩形 66"/>
            <p:cNvSpPr/>
            <p:nvPr/>
          </p:nvSpPr>
          <p:spPr>
            <a:xfrm>
              <a:off x="6514456" y="3956574"/>
              <a:ext cx="3550294" cy="702181"/>
            </a:xfrm>
            <a:prstGeom prst="roundRect">
              <a:avLst>
                <a:gd name="adj" fmla="val 50000"/>
              </a:avLst>
            </a:prstGeom>
            <a:noFill/>
            <a:ln w="12700">
              <a:solidFill>
                <a:srgbClr val="4697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研究方法与过程</a:t>
              </a:r>
              <a:endParaRPr lang="zh-CN" altLang="en-US" sz="28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22" name="圆角矩形 67"/>
            <p:cNvSpPr/>
            <p:nvPr/>
          </p:nvSpPr>
          <p:spPr>
            <a:xfrm>
              <a:off x="6514456" y="5083904"/>
              <a:ext cx="3550294" cy="702181"/>
            </a:xfrm>
            <a:prstGeom prst="roundRect">
              <a:avLst>
                <a:gd name="adj" fmla="val 50000"/>
              </a:avLst>
            </a:prstGeom>
            <a:noFill/>
            <a:ln w="12700">
              <a:solidFill>
                <a:srgbClr val="4697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研究成果展示</a:t>
              </a:r>
              <a:endParaRPr lang="zh-CN" altLang="en-US" sz="28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23" name="椭圆 22"/>
            <p:cNvSpPr/>
            <p:nvPr/>
          </p:nvSpPr>
          <p:spPr>
            <a:xfrm>
              <a:off x="5615317" y="1701917"/>
              <a:ext cx="702181" cy="702181"/>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MiSans Normal" panose="00000500000000000000" pitchFamily="2" charset="-122"/>
                  <a:ea typeface="MiSans Normal" panose="00000500000000000000" pitchFamily="2" charset="-122"/>
                  <a:cs typeface="+mn-ea"/>
                  <a:sym typeface="+mn-lt"/>
                </a:rPr>
                <a:t>1</a:t>
              </a:r>
              <a:endParaRPr lang="zh-CN" altLang="en-US" sz="28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24" name="椭圆 23"/>
            <p:cNvSpPr/>
            <p:nvPr/>
          </p:nvSpPr>
          <p:spPr>
            <a:xfrm>
              <a:off x="5615317" y="2829246"/>
              <a:ext cx="702181" cy="702181"/>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MiSans Normal" panose="00000500000000000000" pitchFamily="2" charset="-122"/>
                  <a:ea typeface="MiSans Normal" panose="00000500000000000000" pitchFamily="2" charset="-122"/>
                  <a:cs typeface="+mn-ea"/>
                  <a:sym typeface="+mn-lt"/>
                </a:rPr>
                <a:t>2</a:t>
              </a:r>
              <a:endParaRPr lang="zh-CN" altLang="en-US" sz="28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25" name="椭圆 24"/>
            <p:cNvSpPr/>
            <p:nvPr/>
          </p:nvSpPr>
          <p:spPr>
            <a:xfrm>
              <a:off x="5615317" y="3956574"/>
              <a:ext cx="702181" cy="702181"/>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MiSans Normal" panose="00000500000000000000" pitchFamily="2" charset="-122"/>
                  <a:ea typeface="MiSans Normal" panose="00000500000000000000" pitchFamily="2" charset="-122"/>
                  <a:cs typeface="+mn-ea"/>
                  <a:sym typeface="+mn-lt"/>
                </a:rPr>
                <a:t>3</a:t>
              </a:r>
              <a:endParaRPr lang="zh-CN" altLang="en-US" sz="28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26" name="椭圆 25"/>
            <p:cNvSpPr/>
            <p:nvPr/>
          </p:nvSpPr>
          <p:spPr>
            <a:xfrm>
              <a:off x="5615317" y="5083903"/>
              <a:ext cx="702181" cy="702181"/>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MiSans Normal" panose="00000500000000000000" pitchFamily="2" charset="-122"/>
                  <a:ea typeface="MiSans Normal" panose="00000500000000000000" pitchFamily="2" charset="-122"/>
                  <a:cs typeface="+mn-ea"/>
                  <a:sym typeface="+mn-lt"/>
                </a:rPr>
                <a:t>4</a:t>
              </a:r>
              <a:endParaRPr lang="zh-CN" altLang="en-US" sz="2800" b="1" dirty="0">
                <a:solidFill>
                  <a:schemeClr val="bg1"/>
                </a:solidFill>
                <a:latin typeface="MiSans Normal" panose="00000500000000000000" pitchFamily="2" charset="-122"/>
                <a:ea typeface="MiSans Normal" panose="00000500000000000000" pitchFamily="2" charset="-122"/>
                <a:cs typeface="+mn-ea"/>
                <a:sym typeface="+mn-lt"/>
              </a:endParaRPr>
            </a:p>
          </p:txBody>
        </p:sp>
      </p:grpSp>
      <p:grpSp>
        <p:nvGrpSpPr>
          <p:cNvPr id="27" name="组合 26"/>
          <p:cNvGrpSpPr/>
          <p:nvPr/>
        </p:nvGrpSpPr>
        <p:grpSpPr>
          <a:xfrm>
            <a:off x="1794479" y="2889812"/>
            <a:ext cx="2138444" cy="1708379"/>
            <a:chOff x="2109407" y="2703964"/>
            <a:chExt cx="2138444" cy="1708379"/>
          </a:xfrm>
        </p:grpSpPr>
        <p:grpSp>
          <p:nvGrpSpPr>
            <p:cNvPr id="28" name="组合 27"/>
            <p:cNvGrpSpPr/>
            <p:nvPr/>
          </p:nvGrpSpPr>
          <p:grpSpPr>
            <a:xfrm>
              <a:off x="2109407" y="2703964"/>
              <a:ext cx="2138444" cy="1450072"/>
              <a:chOff x="5026778" y="601728"/>
              <a:chExt cx="2138444" cy="1450072"/>
            </a:xfrm>
          </p:grpSpPr>
          <p:sp>
            <p:nvSpPr>
              <p:cNvPr id="30" name="文本框 29"/>
              <p:cNvSpPr txBox="1"/>
              <p:nvPr/>
            </p:nvSpPr>
            <p:spPr>
              <a:xfrm>
                <a:off x="5213575" y="601728"/>
                <a:ext cx="1764850" cy="923330"/>
              </a:xfrm>
              <a:prstGeom prst="rect">
                <a:avLst/>
              </a:prstGeom>
              <a:noFill/>
            </p:spPr>
            <p:txBody>
              <a:bodyPr wrap="square" rtlCol="0">
                <a:spAutoFit/>
              </a:bodyPr>
              <a:lstStyle/>
              <a:p>
                <a:pPr algn="dist"/>
                <a:r>
                  <a:rPr lang="zh-CN" altLang="en-US" sz="5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目录</a:t>
                </a:r>
                <a:endParaRPr lang="en-US" sz="5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31" name="文本框 30"/>
              <p:cNvSpPr txBox="1"/>
              <p:nvPr/>
            </p:nvSpPr>
            <p:spPr>
              <a:xfrm>
                <a:off x="5026778" y="1590135"/>
                <a:ext cx="2138444"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cs typeface="+mn-ea"/>
                    <a:sym typeface="+mn-lt"/>
                  </a:rPr>
                  <a:t>CONTENTS</a:t>
                </a:r>
                <a:endParaRPr kumimoji="0" lang="zh-CN" altLang="en-US" sz="2400" b="0" i="0" u="none" strike="noStrike" kern="1200" cap="none" spc="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cs typeface="+mn-ea"/>
                  <a:sym typeface="+mn-lt"/>
                </a:endParaRPr>
              </a:p>
            </p:txBody>
          </p:sp>
        </p:grpSp>
        <p:cxnSp>
          <p:nvCxnSpPr>
            <p:cNvPr id="29" name="直接连接符 28"/>
            <p:cNvCxnSpPr/>
            <p:nvPr/>
          </p:nvCxnSpPr>
          <p:spPr>
            <a:xfrm>
              <a:off x="2873829" y="4412343"/>
              <a:ext cx="609600" cy="0"/>
            </a:xfrm>
            <a:prstGeom prst="line">
              <a:avLst/>
            </a:prstGeom>
            <a:ln>
              <a:solidFill>
                <a:srgbClr val="46978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83115" y="1707075"/>
            <a:ext cx="6625771" cy="3443850"/>
            <a:chOff x="3272971" y="2176807"/>
            <a:chExt cx="6625771" cy="3443850"/>
          </a:xfrm>
        </p:grpSpPr>
        <p:sp>
          <p:nvSpPr>
            <p:cNvPr id="3" name="文本框 2"/>
            <p:cNvSpPr txBox="1"/>
            <p:nvPr/>
          </p:nvSpPr>
          <p:spPr>
            <a:xfrm>
              <a:off x="4518621" y="3561052"/>
              <a:ext cx="4134466" cy="769441"/>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选题背景与意义</a:t>
              </a:r>
              <a:endParaRPr lang="zh-CN" altLang="en-US" sz="4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5" name="图形 12"/>
            <p:cNvSpPr/>
            <p:nvPr/>
          </p:nvSpPr>
          <p:spPr>
            <a:xfrm>
              <a:off x="6036845" y="2176807"/>
              <a:ext cx="1098023" cy="1098023"/>
            </a:xfrm>
            <a:prstGeom prst="ellipse">
              <a:avLst/>
            </a:prstGeom>
            <a:solidFill>
              <a:srgbClr val="46978E"/>
            </a:solidFill>
            <a:ln w="23241" cap="flat">
              <a:noFill/>
              <a:prstDash val="solid"/>
              <a:miter/>
            </a:ln>
          </p:spPr>
          <p:txBody>
            <a:bodyPr rtlCol="0" anchor="ctr"/>
            <a:lstStyle/>
            <a:p>
              <a:pPr algn="ctr"/>
              <a:r>
                <a:rPr lang="en-US" altLang="zh-CN" sz="6000" b="1" dirty="0">
                  <a:solidFill>
                    <a:schemeClr val="bg1"/>
                  </a:solidFill>
                  <a:latin typeface="MiSans Normal" panose="00000500000000000000" pitchFamily="2" charset="-122"/>
                  <a:ea typeface="MiSans Normal" panose="00000500000000000000" pitchFamily="2" charset="-122"/>
                  <a:cs typeface="+mn-ea"/>
                  <a:sym typeface="+mn-lt"/>
                </a:rPr>
                <a:t>1</a:t>
              </a:r>
              <a:endParaRPr lang="zh-CN" altLang="en-US" sz="6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6" name="文本框 5"/>
            <p:cNvSpPr txBox="1"/>
            <p:nvPr/>
          </p:nvSpPr>
          <p:spPr>
            <a:xfrm>
              <a:off x="3272971" y="4475843"/>
              <a:ext cx="6625771" cy="368300"/>
            </a:xfrm>
            <a:prstGeom prst="rect">
              <a:avLst/>
            </a:prstGeom>
            <a:noFill/>
          </p:spPr>
          <p:txBody>
            <a:bodyPr wrap="square" rtlCol="0">
              <a:spAutoFit/>
            </a:bodyPr>
            <a:lstStyle/>
            <a:p>
              <a:pPr algn="ctr">
                <a:lnSpc>
                  <a:spcPct val="150000"/>
                </a:lnSpc>
              </a:pPr>
              <a:endParaRPr lang="en-US" altLang="zh-CN" sz="1200" dirty="0">
                <a:solidFill>
                  <a:schemeClr val="tx1">
                    <a:lumMod val="50000"/>
                    <a:lumOff val="50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cxnSp>
          <p:nvCxnSpPr>
            <p:cNvPr id="7" name="直接连接符 6"/>
            <p:cNvCxnSpPr/>
            <p:nvPr/>
          </p:nvCxnSpPr>
          <p:spPr>
            <a:xfrm>
              <a:off x="6284685" y="5620657"/>
              <a:ext cx="602343" cy="0"/>
            </a:xfrm>
            <a:prstGeom prst="line">
              <a:avLst/>
            </a:prstGeom>
            <a:ln>
              <a:solidFill>
                <a:srgbClr val="46978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4693920" y="2080260"/>
            <a:ext cx="7080885" cy="3357245"/>
          </a:xfrm>
          <a:prstGeom prst="rect">
            <a:avLst/>
          </a:prstGeom>
        </p:spPr>
      </p:pic>
      <p:grpSp>
        <p:nvGrpSpPr>
          <p:cNvPr id="66" name="组合 65"/>
          <p:cNvGrpSpPr/>
          <p:nvPr/>
        </p:nvGrpSpPr>
        <p:grpSpPr>
          <a:xfrm>
            <a:off x="1306545" y="2936381"/>
            <a:ext cx="2710027" cy="3122838"/>
            <a:chOff x="1383002" y="3220356"/>
            <a:chExt cx="2710027" cy="3122838"/>
          </a:xfrm>
        </p:grpSpPr>
        <p:pic>
          <p:nvPicPr>
            <p:cNvPr id="67" name="图片 10" descr="image-text"/>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266301" y="3220356"/>
              <a:ext cx="943429" cy="943429"/>
            </a:xfrm>
            <a:prstGeom prst="rect">
              <a:avLst/>
            </a:prstGeom>
          </p:spPr>
        </p:pic>
        <p:grpSp>
          <p:nvGrpSpPr>
            <p:cNvPr id="68" name="组合 67"/>
            <p:cNvGrpSpPr/>
            <p:nvPr/>
          </p:nvGrpSpPr>
          <p:grpSpPr>
            <a:xfrm>
              <a:off x="1383002" y="4322058"/>
              <a:ext cx="2710027" cy="2021136"/>
              <a:chOff x="1383002" y="4322058"/>
              <a:chExt cx="2710027" cy="2021136"/>
            </a:xfrm>
          </p:grpSpPr>
          <p:sp>
            <p:nvSpPr>
              <p:cNvPr id="69" name="文本框 68"/>
              <p:cNvSpPr txBox="1"/>
              <p:nvPr/>
            </p:nvSpPr>
            <p:spPr>
              <a:xfrm>
                <a:off x="1882993" y="4322058"/>
                <a:ext cx="1710055" cy="460375"/>
              </a:xfrm>
              <a:prstGeom prst="rect">
                <a:avLst/>
              </a:prstGeom>
              <a:noFill/>
            </p:spPr>
            <p:txBody>
              <a:bodyPr wrap="none" rtlCol="0">
                <a:spAutoFit/>
              </a:bodyPr>
              <a:lstStyle/>
              <a:p>
                <a:pPr algn="ctr"/>
                <a:r>
                  <a:rPr lang="zh-CN" altLang="en-US" sz="2400" b="1" dirty="0">
                    <a:solidFill>
                      <a:schemeClr val="bg1"/>
                    </a:solidFill>
                    <a:latin typeface="MiSans Normal" panose="00000500000000000000" pitchFamily="2" charset="-122"/>
                    <a:ea typeface="MiSans Normal" panose="00000500000000000000" pitchFamily="2" charset="-122"/>
                    <a:cs typeface="+mn-ea"/>
                    <a:sym typeface="+mn-lt"/>
                  </a:rPr>
                  <a:t>信息的喷井</a:t>
                </a:r>
                <a:endParaRPr lang="zh-CN" altLang="en-US" sz="24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70" name="文本框 69"/>
              <p:cNvSpPr txBox="1"/>
              <p:nvPr/>
            </p:nvSpPr>
            <p:spPr>
              <a:xfrm>
                <a:off x="1383002" y="4774744"/>
                <a:ext cx="2710027" cy="1568450"/>
              </a:xfrm>
              <a:prstGeom prst="rect">
                <a:avLst/>
              </a:prstGeom>
              <a:noFill/>
            </p:spPr>
            <p:txBody>
              <a:bodyPr wrap="square" rtlCol="0">
                <a:spAutoFit/>
              </a:bodyPr>
              <a:lstStyle/>
              <a:p>
                <a:pPr algn="ctr">
                  <a:lnSpc>
                    <a:spcPct val="150000"/>
                  </a:lnSpc>
                </a:pPr>
                <a:r>
                  <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垃圾邮件的产生，影响了电子邮件的正常通信，占用的传输带宽，并对系统安全造成了很大的威胁。</a:t>
                </a:r>
                <a:endPar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grpSp>
      </p:grpSp>
      <p:sp>
        <p:nvSpPr>
          <p:cNvPr id="8" name="椭圆 7"/>
          <p:cNvSpPr/>
          <p:nvPr/>
        </p:nvSpPr>
        <p:spPr>
          <a:xfrm>
            <a:off x="334963" y="703373"/>
            <a:ext cx="432000" cy="432000"/>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iSans Normal" panose="00000500000000000000" pitchFamily="2" charset="-122"/>
                <a:ea typeface="MiSans Normal" panose="00000500000000000000" pitchFamily="2" charset="-122"/>
                <a:cs typeface="+mn-ea"/>
                <a:sym typeface="+mn-lt"/>
              </a:rPr>
              <a:t>1</a:t>
            </a:r>
            <a:endParaRPr lang="zh-CN" altLang="en-US" sz="2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9" name="文本框 8"/>
          <p:cNvSpPr txBox="1"/>
          <p:nvPr/>
        </p:nvSpPr>
        <p:spPr>
          <a:xfrm>
            <a:off x="672019" y="688541"/>
            <a:ext cx="2583125" cy="461665"/>
          </a:xfrm>
          <a:prstGeom prst="rect">
            <a:avLst/>
          </a:prstGeom>
          <a:noFill/>
        </p:spPr>
        <p:txBody>
          <a:bodyPr wrap="square">
            <a:spAutoFit/>
          </a:bodyPr>
          <a:lstStyle/>
          <a:p>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选题背景与意义</a:t>
            </a:r>
            <a:endParaRPr lang="zh-CN" altLang="en-US" sz="2400" dirty="0">
              <a:solidFill>
                <a:schemeClr val="tx1">
                  <a:lumMod val="65000"/>
                  <a:lumOff val="35000"/>
                </a:schemeClr>
              </a:solidFill>
            </a:endParaRPr>
          </a:p>
        </p:txBody>
      </p:sp>
      <p:sp>
        <p:nvSpPr>
          <p:cNvPr id="3" name="文本框 2"/>
          <p:cNvSpPr txBox="1"/>
          <p:nvPr/>
        </p:nvSpPr>
        <p:spPr>
          <a:xfrm>
            <a:off x="0" y="1749425"/>
            <a:ext cx="4693920" cy="3935095"/>
          </a:xfrm>
          <a:prstGeom prst="rect">
            <a:avLst/>
          </a:prstGeom>
          <a:noFill/>
        </p:spPr>
        <p:txBody>
          <a:bodyPr wrap="square" rtlCol="0" anchor="t">
            <a:noAutofit/>
          </a:bodyPr>
          <a:p>
            <a:r>
              <a:rPr lang="en-US" altLang="zh-CN" sz="2400" dirty="0">
                <a:solidFill>
                  <a:schemeClr val="tx1">
                    <a:lumMod val="65000"/>
                    <a:lumOff val="35000"/>
                  </a:schemeClr>
                </a:solidFill>
                <a:uFillTx/>
                <a:latin typeface="Arial" panose="020B0604020202020204" pitchFamily="34" charset="0"/>
                <a:ea typeface="微软雅黑" panose="020B0503020204020204" charset="-122"/>
                <a:sym typeface="Arial" panose="020B0604020202020204" pitchFamily="34" charset="0"/>
              </a:rPr>
              <a:t>      在这个信息高度发达</a:t>
            </a:r>
            <a:r>
              <a:rPr lang="en-US" altLang="zh-CN" sz="2000" dirty="0">
                <a:solidFill>
                  <a:schemeClr val="tx1">
                    <a:lumMod val="65000"/>
                    <a:lumOff val="35000"/>
                  </a:schemeClr>
                </a:solidFill>
                <a:uFillTx/>
                <a:latin typeface="Arial" panose="020B0604020202020204" pitchFamily="34" charset="0"/>
                <a:ea typeface="微软雅黑" panose="020B0503020204020204" charset="-122"/>
                <a:sym typeface="Arial" panose="020B0604020202020204" pitchFamily="34" charset="0"/>
              </a:rPr>
              <a:t>的现在，利用网络进行信息管理改革已经成为了人们追捧的一种趋势。伴随着信息社会的飞速发展，学生信息管理所面临的问题也一个接一个的出现，所以现在最该解决的问题就是信息的实时查询和访问需求的问题，以及如何利用快捷便利的方式让访问者在广大信息系统中进行查询、分享、储存和管理。这对我们的现实生活中具有非常重要的意义，所以学生信息管理系统诞生</a:t>
            </a:r>
            <a:endParaRPr lang="en-US" altLang="zh-CN" sz="2000" dirty="0">
              <a:solidFill>
                <a:schemeClr val="tx1">
                  <a:lumMod val="65000"/>
                  <a:lumOff val="35000"/>
                </a:schemeClr>
              </a:solidFill>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83115" y="1707075"/>
            <a:ext cx="6625771" cy="3443850"/>
            <a:chOff x="3272971" y="2176807"/>
            <a:chExt cx="6625771" cy="3443850"/>
          </a:xfrm>
        </p:grpSpPr>
        <p:sp>
          <p:nvSpPr>
            <p:cNvPr id="3" name="文本框 2"/>
            <p:cNvSpPr txBox="1"/>
            <p:nvPr/>
          </p:nvSpPr>
          <p:spPr>
            <a:xfrm>
              <a:off x="4518623" y="3561052"/>
              <a:ext cx="4134466" cy="769441"/>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研究目的与思路</a:t>
              </a:r>
              <a:endParaRPr lang="zh-CN" altLang="en-US" sz="4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5" name="图形 12"/>
            <p:cNvSpPr/>
            <p:nvPr/>
          </p:nvSpPr>
          <p:spPr>
            <a:xfrm>
              <a:off x="6036845" y="2176807"/>
              <a:ext cx="1098023" cy="1098023"/>
            </a:xfrm>
            <a:prstGeom prst="ellipse">
              <a:avLst/>
            </a:prstGeom>
            <a:solidFill>
              <a:srgbClr val="46978E"/>
            </a:solidFill>
            <a:ln w="23241" cap="flat">
              <a:noFill/>
              <a:prstDash val="solid"/>
              <a:miter/>
            </a:ln>
          </p:spPr>
          <p:txBody>
            <a:bodyPr rtlCol="0" anchor="ctr"/>
            <a:lstStyle/>
            <a:p>
              <a:pPr algn="ctr"/>
              <a:r>
                <a:rPr lang="en-US" altLang="zh-CN" sz="6000" b="1" dirty="0">
                  <a:solidFill>
                    <a:schemeClr val="bg1"/>
                  </a:solidFill>
                  <a:latin typeface="MiSans Normal" panose="00000500000000000000" pitchFamily="2" charset="-122"/>
                  <a:ea typeface="MiSans Normal" panose="00000500000000000000" pitchFamily="2" charset="-122"/>
                  <a:cs typeface="+mn-ea"/>
                  <a:sym typeface="+mn-lt"/>
                </a:rPr>
                <a:t>2</a:t>
              </a:r>
              <a:endParaRPr lang="zh-CN" altLang="en-US" sz="6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6" name="文本框 5"/>
            <p:cNvSpPr txBox="1"/>
            <p:nvPr/>
          </p:nvSpPr>
          <p:spPr>
            <a:xfrm>
              <a:off x="3272971" y="4475843"/>
              <a:ext cx="6625771" cy="368300"/>
            </a:xfrm>
            <a:prstGeom prst="rect">
              <a:avLst/>
            </a:prstGeom>
            <a:noFill/>
          </p:spPr>
          <p:txBody>
            <a:bodyPr wrap="square" rtlCol="0">
              <a:spAutoFit/>
            </a:bodyPr>
            <a:lstStyle/>
            <a:p>
              <a:pPr algn="ctr">
                <a:lnSpc>
                  <a:spcPct val="150000"/>
                </a:lnSpc>
              </a:pPr>
              <a:endParaRPr lang="en-US" altLang="zh-CN" sz="1200" dirty="0">
                <a:solidFill>
                  <a:schemeClr val="tx1">
                    <a:lumMod val="50000"/>
                    <a:lumOff val="50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cxnSp>
          <p:nvCxnSpPr>
            <p:cNvPr id="7" name="直接连接符 6"/>
            <p:cNvCxnSpPr/>
            <p:nvPr/>
          </p:nvCxnSpPr>
          <p:spPr>
            <a:xfrm>
              <a:off x="6284685" y="5620657"/>
              <a:ext cx="602343" cy="0"/>
            </a:xfrm>
            <a:prstGeom prst="line">
              <a:avLst/>
            </a:prstGeom>
            <a:ln>
              <a:solidFill>
                <a:srgbClr val="46978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671523" y="3456599"/>
            <a:ext cx="2772229" cy="2515734"/>
            <a:chOff x="1233714" y="3715657"/>
            <a:chExt cx="2772229" cy="2515734"/>
          </a:xfrm>
        </p:grpSpPr>
        <p:sp>
          <p:nvSpPr>
            <p:cNvPr id="65" name="矩形: 圆角 64"/>
            <p:cNvSpPr/>
            <p:nvPr/>
          </p:nvSpPr>
          <p:spPr>
            <a:xfrm>
              <a:off x="1233714" y="3715657"/>
              <a:ext cx="2772229" cy="2515734"/>
            </a:xfrm>
            <a:prstGeom prst="roundRect">
              <a:avLst>
                <a:gd name="adj" fmla="val 0"/>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grpSp>
          <p:nvGrpSpPr>
            <p:cNvPr id="66" name="组合 65"/>
            <p:cNvGrpSpPr/>
            <p:nvPr/>
          </p:nvGrpSpPr>
          <p:grpSpPr>
            <a:xfrm>
              <a:off x="1504279" y="4077160"/>
              <a:ext cx="2231099" cy="1792729"/>
              <a:chOff x="1504279" y="4187157"/>
              <a:chExt cx="2231099" cy="1792729"/>
            </a:xfrm>
          </p:grpSpPr>
          <p:sp>
            <p:nvSpPr>
              <p:cNvPr id="67" name="矩形 66"/>
              <p:cNvSpPr/>
              <p:nvPr/>
            </p:nvSpPr>
            <p:spPr>
              <a:xfrm>
                <a:off x="1504279" y="4187157"/>
                <a:ext cx="2231099" cy="414020"/>
              </a:xfrm>
              <a:prstGeom prst="rect">
                <a:avLst/>
              </a:prstGeom>
            </p:spPr>
            <p:txBody>
              <a:bodyPr wrap="square">
                <a:spAutoFit/>
              </a:bodyPr>
              <a:lstStyle/>
              <a:p>
                <a:pPr algn="ctr">
                  <a:lnSpc>
                    <a:spcPct val="150000"/>
                  </a:lnSpc>
                </a:pPr>
                <a:endParaRPr lang="zh-CN" altLang="en-US" sz="1400"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68" name="矩形: 圆角 67"/>
              <p:cNvSpPr/>
              <p:nvPr/>
            </p:nvSpPr>
            <p:spPr>
              <a:xfrm>
                <a:off x="1574799" y="5515429"/>
                <a:ext cx="2090058" cy="46445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46978E"/>
                    </a:solidFill>
                    <a:latin typeface="MiSans Normal" panose="00000500000000000000" pitchFamily="2" charset="-122"/>
                    <a:ea typeface="MiSans Normal" panose="00000500000000000000" pitchFamily="2" charset="-122"/>
                  </a:rPr>
                  <a:t>python</a:t>
                </a:r>
                <a:endParaRPr lang="en-US" altLang="zh-CN" sz="2000" b="1" dirty="0">
                  <a:solidFill>
                    <a:srgbClr val="46978E"/>
                  </a:solidFill>
                  <a:latin typeface="MiSans Normal" panose="00000500000000000000" pitchFamily="2" charset="-122"/>
                  <a:ea typeface="MiSans Normal" panose="00000500000000000000" pitchFamily="2" charset="-122"/>
                </a:endParaRPr>
              </a:p>
            </p:txBody>
          </p:sp>
        </p:grpSp>
      </p:grpSp>
      <p:grpSp>
        <p:nvGrpSpPr>
          <p:cNvPr id="69" name="组合 68"/>
          <p:cNvGrpSpPr/>
          <p:nvPr/>
        </p:nvGrpSpPr>
        <p:grpSpPr>
          <a:xfrm>
            <a:off x="4076700" y="1943148"/>
            <a:ext cx="7454900" cy="1306217"/>
            <a:chOff x="4645213" y="1769397"/>
            <a:chExt cx="7454900" cy="1306217"/>
          </a:xfrm>
        </p:grpSpPr>
        <p:sp>
          <p:nvSpPr>
            <p:cNvPr id="70" name="文本框 69"/>
            <p:cNvSpPr txBox="1"/>
            <p:nvPr/>
          </p:nvSpPr>
          <p:spPr>
            <a:xfrm>
              <a:off x="4645214" y="1769397"/>
              <a:ext cx="1710055"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主要思路：</a:t>
              </a:r>
              <a:endPar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71" name="文本框 70"/>
            <p:cNvSpPr txBox="1"/>
            <p:nvPr/>
          </p:nvSpPr>
          <p:spPr>
            <a:xfrm>
              <a:off x="4645213" y="2245669"/>
              <a:ext cx="7454900"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“学生信息管理系统”是主要运用Python语言和Django框架，以Mysql数据库为基础而发出来的。</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76" name="组合 75"/>
          <p:cNvGrpSpPr/>
          <p:nvPr/>
        </p:nvGrpSpPr>
        <p:grpSpPr>
          <a:xfrm>
            <a:off x="4318999" y="4143431"/>
            <a:ext cx="7110006" cy="1539353"/>
            <a:chOff x="4312045" y="4117407"/>
            <a:chExt cx="7110006" cy="1539353"/>
          </a:xfrm>
        </p:grpSpPr>
        <p:grpSp>
          <p:nvGrpSpPr>
            <p:cNvPr id="72" name="组合 71"/>
            <p:cNvGrpSpPr/>
            <p:nvPr/>
          </p:nvGrpSpPr>
          <p:grpSpPr>
            <a:xfrm>
              <a:off x="4312045" y="4117407"/>
              <a:ext cx="7110006" cy="414020"/>
              <a:chOff x="4286645" y="4117407"/>
              <a:chExt cx="7110006" cy="414020"/>
            </a:xfrm>
          </p:grpSpPr>
          <p:sp>
            <p:nvSpPr>
              <p:cNvPr id="25" name="文本框 163"/>
              <p:cNvSpPr txBox="1"/>
              <p:nvPr/>
            </p:nvSpPr>
            <p:spPr>
              <a:xfrm flipH="1">
                <a:off x="4584167" y="4117407"/>
                <a:ext cx="6812484" cy="41402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bg1"/>
                    </a:solidFill>
                    <a:latin typeface="MiSans Normal" panose="00000500000000000000" pitchFamily="2" charset="-122"/>
                    <a:ea typeface="MiSans Normal" panose="00000500000000000000" pitchFamily="2" charset="-122"/>
                    <a:cs typeface="+mn-ea"/>
                    <a:sym typeface="+mn-lt"/>
                  </a:rPr>
                  <a:t>使用文本分类的方法来解决的基础上成为一个热门的研究内容问题的垃圾邮件过滤器。</a:t>
                </a:r>
                <a:endParaRPr lang="zh-CN" altLang="en-US" sz="1400" dirty="0">
                  <a:solidFill>
                    <a:schemeClr val="bg1"/>
                  </a:solidFill>
                  <a:latin typeface="MiSans Normal" panose="00000500000000000000" pitchFamily="2" charset="-122"/>
                  <a:ea typeface="MiSans Normal" panose="00000500000000000000" pitchFamily="2" charset="-122"/>
                  <a:cs typeface="+mn-ea"/>
                  <a:sym typeface="+mn-lt"/>
                </a:endParaRPr>
              </a:p>
            </p:txBody>
          </p:sp>
          <p:pic>
            <p:nvPicPr>
              <p:cNvPr id="26" name="图形 16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5400000">
                <a:off x="4266226" y="4227253"/>
                <a:ext cx="235304" cy="194467"/>
              </a:xfrm>
              <a:prstGeom prst="rect">
                <a:avLst/>
              </a:prstGeom>
            </p:spPr>
          </p:pic>
        </p:grpSp>
        <p:grpSp>
          <p:nvGrpSpPr>
            <p:cNvPr id="73" name="组合 72"/>
            <p:cNvGrpSpPr/>
            <p:nvPr/>
          </p:nvGrpSpPr>
          <p:grpSpPr>
            <a:xfrm>
              <a:off x="4312045" y="4919525"/>
              <a:ext cx="7110006" cy="737235"/>
              <a:chOff x="4286645" y="3972627"/>
              <a:chExt cx="7110006" cy="737235"/>
            </a:xfrm>
          </p:grpSpPr>
          <p:sp>
            <p:nvSpPr>
              <p:cNvPr id="74" name="文本框 163"/>
              <p:cNvSpPr txBox="1"/>
              <p:nvPr/>
            </p:nvSpPr>
            <p:spPr>
              <a:xfrm flipH="1">
                <a:off x="4584167" y="3972627"/>
                <a:ext cx="6812484" cy="73723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bg1"/>
                    </a:solidFill>
                    <a:latin typeface="MiSans Normal" panose="00000500000000000000" pitchFamily="2" charset="-122"/>
                    <a:ea typeface="MiSans Normal" panose="00000500000000000000" pitchFamily="2" charset="-122"/>
                    <a:cs typeface="+mn-ea"/>
                    <a:sym typeface="+mn-lt"/>
                  </a:rPr>
                  <a:t>垃圾邮件的传播对互联网通信带来的危害是非常严重的，对现代社会的经济以及人们的切身利益的危害也是不可忽视的。</a:t>
                </a:r>
                <a:endParaRPr lang="zh-CN" altLang="en-US" sz="1400" dirty="0">
                  <a:solidFill>
                    <a:schemeClr val="bg1"/>
                  </a:solidFill>
                  <a:latin typeface="MiSans Normal" panose="00000500000000000000" pitchFamily="2" charset="-122"/>
                  <a:ea typeface="MiSans Normal" panose="00000500000000000000" pitchFamily="2" charset="-122"/>
                  <a:cs typeface="+mn-ea"/>
                  <a:sym typeface="+mn-lt"/>
                </a:endParaRPr>
              </a:p>
            </p:txBody>
          </p:sp>
          <p:pic>
            <p:nvPicPr>
              <p:cNvPr id="75" name="图形 16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5400000">
                <a:off x="4266226" y="4227253"/>
                <a:ext cx="235304" cy="194467"/>
              </a:xfrm>
              <a:prstGeom prst="rect">
                <a:avLst/>
              </a:prstGeom>
            </p:spPr>
          </p:pic>
        </p:grpSp>
      </p:grpSp>
      <p:sp>
        <p:nvSpPr>
          <p:cNvPr id="2" name="椭圆 1"/>
          <p:cNvSpPr/>
          <p:nvPr/>
        </p:nvSpPr>
        <p:spPr>
          <a:xfrm>
            <a:off x="334963" y="703373"/>
            <a:ext cx="432000" cy="432000"/>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iSans Normal" panose="00000500000000000000" pitchFamily="2" charset="-122"/>
                <a:ea typeface="MiSans Normal" panose="00000500000000000000" pitchFamily="2" charset="-122"/>
                <a:cs typeface="+mn-ea"/>
                <a:sym typeface="+mn-lt"/>
              </a:rPr>
              <a:t>2</a:t>
            </a:r>
            <a:endParaRPr lang="zh-CN" altLang="en-US" sz="2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3" name="文本框 2"/>
          <p:cNvSpPr txBox="1"/>
          <p:nvPr/>
        </p:nvSpPr>
        <p:spPr>
          <a:xfrm>
            <a:off x="672019" y="688541"/>
            <a:ext cx="2583125" cy="461665"/>
          </a:xfrm>
          <a:prstGeom prst="rect">
            <a:avLst/>
          </a:prstGeom>
          <a:noFill/>
        </p:spPr>
        <p:txBody>
          <a:bodyPr wrap="square">
            <a:spAutoFit/>
          </a:bodyPr>
          <a:lstStyle/>
          <a:p>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研究目的与思路</a:t>
            </a:r>
            <a:endParaRPr lang="zh-CN" altLang="en-US" sz="2400" dirty="0">
              <a:solidFill>
                <a:schemeClr val="tx1">
                  <a:lumMod val="65000"/>
                  <a:lumOff val="35000"/>
                </a:schemeClr>
              </a:solidFill>
            </a:endParaRPr>
          </a:p>
        </p:txBody>
      </p:sp>
      <p:pic>
        <p:nvPicPr>
          <p:cNvPr id="4" name="图片 3" descr="13222ea271000b20a42a08deeb040fa5(1)"/>
          <p:cNvPicPr>
            <a:picLocks noChangeAspect="1"/>
          </p:cNvPicPr>
          <p:nvPr/>
        </p:nvPicPr>
        <p:blipFill>
          <a:blip r:embed="rId3"/>
          <a:stretch>
            <a:fillRect/>
          </a:stretch>
        </p:blipFill>
        <p:spPr>
          <a:xfrm>
            <a:off x="671830" y="1645920"/>
            <a:ext cx="2767965" cy="1972310"/>
          </a:xfrm>
          <a:prstGeom prst="rect">
            <a:avLst/>
          </a:prstGeom>
        </p:spPr>
      </p:pic>
      <p:sp>
        <p:nvSpPr>
          <p:cNvPr id="5" name="文本框 4"/>
          <p:cNvSpPr txBox="1"/>
          <p:nvPr/>
        </p:nvSpPr>
        <p:spPr>
          <a:xfrm>
            <a:off x="767080" y="3711575"/>
            <a:ext cx="2673350" cy="1580515"/>
          </a:xfrm>
          <a:prstGeom prst="rect">
            <a:avLst/>
          </a:prstGeom>
          <a:noFill/>
        </p:spPr>
        <p:txBody>
          <a:bodyPr wrap="square" rtlCol="0">
            <a:noAutofit/>
          </a:bodyPr>
          <a:p>
            <a:r>
              <a:rPr lang="zh-CN" altLang="en-US"/>
              <a:t>Python是一种跨平台的计算机程序设计语言，是ABC语言的替代品，属于面向对象的动态类型语言</a:t>
            </a:r>
            <a:endParaRPr lang="zh-CN" altLang="en-US"/>
          </a:p>
        </p:txBody>
      </p:sp>
      <p:sp>
        <p:nvSpPr>
          <p:cNvPr id="6" name="文本框 5"/>
          <p:cNvSpPr txBox="1"/>
          <p:nvPr/>
        </p:nvSpPr>
        <p:spPr>
          <a:xfrm>
            <a:off x="4076700" y="3970020"/>
            <a:ext cx="7346950" cy="1322070"/>
          </a:xfrm>
          <a:prstGeom prst="rect">
            <a:avLst/>
          </a:prstGeom>
          <a:noFill/>
        </p:spPr>
        <p:txBody>
          <a:bodyPr wrap="square" rtlCol="0">
            <a:spAutoFit/>
          </a:bodyPr>
          <a:p>
            <a:r>
              <a:rPr lang="zh-CN" altLang="en-US" sz="2400">
                <a:ea typeface="+mn-lt"/>
              </a:rPr>
              <a:t>主要目的：</a:t>
            </a:r>
            <a:endParaRPr lang="zh-CN" altLang="en-US" sz="2400">
              <a:ea typeface="+mn-lt"/>
            </a:endParaRPr>
          </a:p>
          <a:p>
            <a:r>
              <a:rPr lang="zh-CN" altLang="en-US" sz="1600">
                <a:ea typeface="+mn-lt"/>
              </a:rPr>
              <a:t>伴随着信息社会的飞速发展，学生信息管理所面临的问题也一个接一个的出现，所以现在最该解决的问题就是信息的实时查询和访问需求的问题，以及如何利用快捷便利的方式让访问者在广大信息系统中进行查询、分享、储存和管理</a:t>
            </a:r>
            <a:r>
              <a:rPr lang="zh-CN" altLang="en-US" sz="2400">
                <a:ea typeface="+mn-lt"/>
              </a:rPr>
              <a:t>。</a:t>
            </a:r>
            <a:endParaRPr lang="zh-CN" altLang="en-US" sz="2400">
              <a:ea typeface="+mn-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335285" y="1873205"/>
            <a:ext cx="10703732" cy="4981262"/>
            <a:chOff x="628020" y="1987597"/>
            <a:chExt cx="10703732" cy="4981262"/>
          </a:xfrm>
        </p:grpSpPr>
        <p:sp>
          <p:nvSpPr>
            <p:cNvPr id="73" name="图形 1233"/>
            <p:cNvSpPr>
              <a:spLocks noEditPoints="1"/>
            </p:cNvSpPr>
            <p:nvPr/>
          </p:nvSpPr>
          <p:spPr bwMode="auto">
            <a:xfrm>
              <a:off x="4628844" y="1987597"/>
              <a:ext cx="2600484" cy="3800709"/>
            </a:xfrm>
            <a:custGeom>
              <a:avLst/>
              <a:gdLst>
                <a:gd name="T0" fmla="*/ 28 w 104"/>
                <a:gd name="T1" fmla="*/ 117 h 152"/>
                <a:gd name="T2" fmla="*/ 29 w 104"/>
                <a:gd name="T3" fmla="*/ 124 h 152"/>
                <a:gd name="T4" fmla="*/ 52 w 104"/>
                <a:gd name="T5" fmla="*/ 129 h 152"/>
                <a:gd name="T6" fmla="*/ 75 w 104"/>
                <a:gd name="T7" fmla="*/ 124 h 152"/>
                <a:gd name="T8" fmla="*/ 76 w 104"/>
                <a:gd name="T9" fmla="*/ 117 h 152"/>
                <a:gd name="T10" fmla="*/ 52 w 104"/>
                <a:gd name="T11" fmla="*/ 121 h 152"/>
                <a:gd name="T12" fmla="*/ 28 w 104"/>
                <a:gd name="T13" fmla="*/ 117 h 152"/>
                <a:gd name="T14" fmla="*/ 52 w 104"/>
                <a:gd name="T15" fmla="*/ 21 h 152"/>
                <a:gd name="T16" fmla="*/ 55 w 104"/>
                <a:gd name="T17" fmla="*/ 19 h 152"/>
                <a:gd name="T18" fmla="*/ 52 w 104"/>
                <a:gd name="T19" fmla="*/ 16 h 152"/>
                <a:gd name="T20" fmla="*/ 16 w 104"/>
                <a:gd name="T21" fmla="*/ 52 h 152"/>
                <a:gd name="T22" fmla="*/ 19 w 104"/>
                <a:gd name="T23" fmla="*/ 55 h 152"/>
                <a:gd name="T24" fmla="*/ 22 w 104"/>
                <a:gd name="T25" fmla="*/ 52 h 152"/>
                <a:gd name="T26" fmla="*/ 52 w 104"/>
                <a:gd name="T27" fmla="*/ 21 h 152"/>
                <a:gd name="T28" fmla="*/ 30 w 104"/>
                <a:gd name="T29" fmla="*/ 131 h 152"/>
                <a:gd name="T30" fmla="*/ 31 w 104"/>
                <a:gd name="T31" fmla="*/ 139 h 152"/>
                <a:gd name="T32" fmla="*/ 39 w 104"/>
                <a:gd name="T33" fmla="*/ 143 h 152"/>
                <a:gd name="T34" fmla="*/ 39 w 104"/>
                <a:gd name="T35" fmla="*/ 148 h 152"/>
                <a:gd name="T36" fmla="*/ 52 w 104"/>
                <a:gd name="T37" fmla="*/ 152 h 152"/>
                <a:gd name="T38" fmla="*/ 65 w 104"/>
                <a:gd name="T39" fmla="*/ 148 h 152"/>
                <a:gd name="T40" fmla="*/ 66 w 104"/>
                <a:gd name="T41" fmla="*/ 143 h 152"/>
                <a:gd name="T42" fmla="*/ 73 w 104"/>
                <a:gd name="T43" fmla="*/ 139 h 152"/>
                <a:gd name="T44" fmla="*/ 74 w 104"/>
                <a:gd name="T45" fmla="*/ 131 h 152"/>
                <a:gd name="T46" fmla="*/ 52 w 104"/>
                <a:gd name="T47" fmla="*/ 135 h 152"/>
                <a:gd name="T48" fmla="*/ 30 w 104"/>
                <a:gd name="T49" fmla="*/ 131 h 152"/>
                <a:gd name="T50" fmla="*/ 64 w 104"/>
                <a:gd name="T51" fmla="*/ 71 h 152"/>
                <a:gd name="T52" fmla="*/ 52 w 104"/>
                <a:gd name="T53" fmla="*/ 50 h 152"/>
                <a:gd name="T54" fmla="*/ 41 w 104"/>
                <a:gd name="T55" fmla="*/ 71 h 152"/>
                <a:gd name="T56" fmla="*/ 36 w 104"/>
                <a:gd name="T57" fmla="*/ 61 h 152"/>
                <a:gd name="T58" fmla="*/ 28 w 104"/>
                <a:gd name="T59" fmla="*/ 65 h 152"/>
                <a:gd name="T60" fmla="*/ 40 w 104"/>
                <a:gd name="T61" fmla="*/ 89 h 152"/>
                <a:gd name="T62" fmla="*/ 52 w 104"/>
                <a:gd name="T63" fmla="*/ 67 h 152"/>
                <a:gd name="T64" fmla="*/ 64 w 104"/>
                <a:gd name="T65" fmla="*/ 89 h 152"/>
                <a:gd name="T66" fmla="*/ 76 w 104"/>
                <a:gd name="T67" fmla="*/ 65 h 152"/>
                <a:gd name="T68" fmla="*/ 69 w 104"/>
                <a:gd name="T69" fmla="*/ 61 h 152"/>
                <a:gd name="T70" fmla="*/ 64 w 104"/>
                <a:gd name="T71" fmla="*/ 71 h 152"/>
                <a:gd name="T72" fmla="*/ 52 w 104"/>
                <a:gd name="T73" fmla="*/ 0 h 152"/>
                <a:gd name="T74" fmla="*/ 0 w 104"/>
                <a:gd name="T75" fmla="*/ 52 h 152"/>
                <a:gd name="T76" fmla="*/ 25 w 104"/>
                <a:gd name="T77" fmla="*/ 97 h 152"/>
                <a:gd name="T78" fmla="*/ 27 w 104"/>
                <a:gd name="T79" fmla="*/ 110 h 152"/>
                <a:gd name="T80" fmla="*/ 52 w 104"/>
                <a:gd name="T81" fmla="*/ 115 h 152"/>
                <a:gd name="T82" fmla="*/ 77 w 104"/>
                <a:gd name="T83" fmla="*/ 110 h 152"/>
                <a:gd name="T84" fmla="*/ 79 w 104"/>
                <a:gd name="T85" fmla="*/ 97 h 152"/>
                <a:gd name="T86" fmla="*/ 104 w 104"/>
                <a:gd name="T87" fmla="*/ 52 h 152"/>
                <a:gd name="T88" fmla="*/ 52 w 104"/>
                <a:gd name="T89" fmla="*/ 0 h 152"/>
                <a:gd name="T90" fmla="*/ 71 w 104"/>
                <a:gd name="T91" fmla="*/ 90 h 152"/>
                <a:gd name="T92" fmla="*/ 70 w 104"/>
                <a:gd name="T93" fmla="*/ 103 h 152"/>
                <a:gd name="T94" fmla="*/ 52 w 104"/>
                <a:gd name="T95" fmla="*/ 105 h 152"/>
                <a:gd name="T96" fmla="*/ 34 w 104"/>
                <a:gd name="T97" fmla="*/ 103 h 152"/>
                <a:gd name="T98" fmla="*/ 33 w 104"/>
                <a:gd name="T99" fmla="*/ 90 h 152"/>
                <a:gd name="T100" fmla="*/ 9 w 104"/>
                <a:gd name="T101" fmla="*/ 52 h 152"/>
                <a:gd name="T102" fmla="*/ 52 w 104"/>
                <a:gd name="T103" fmla="*/ 9 h 152"/>
                <a:gd name="T104" fmla="*/ 95 w 104"/>
                <a:gd name="T105" fmla="*/ 52 h 152"/>
                <a:gd name="T106" fmla="*/ 71 w 104"/>
                <a:gd name="T107" fmla="*/ 9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 h="152">
                  <a:moveTo>
                    <a:pt x="28" y="117"/>
                  </a:moveTo>
                  <a:cubicBezTo>
                    <a:pt x="29" y="124"/>
                    <a:pt x="29" y="124"/>
                    <a:pt x="29" y="124"/>
                  </a:cubicBezTo>
                  <a:cubicBezTo>
                    <a:pt x="36" y="127"/>
                    <a:pt x="44" y="129"/>
                    <a:pt x="52" y="129"/>
                  </a:cubicBezTo>
                  <a:cubicBezTo>
                    <a:pt x="61" y="129"/>
                    <a:pt x="68" y="127"/>
                    <a:pt x="75" y="124"/>
                  </a:cubicBezTo>
                  <a:cubicBezTo>
                    <a:pt x="76" y="117"/>
                    <a:pt x="76" y="117"/>
                    <a:pt x="76" y="117"/>
                  </a:cubicBezTo>
                  <a:cubicBezTo>
                    <a:pt x="69" y="119"/>
                    <a:pt x="61" y="121"/>
                    <a:pt x="52" y="121"/>
                  </a:cubicBezTo>
                  <a:cubicBezTo>
                    <a:pt x="44" y="121"/>
                    <a:pt x="35" y="119"/>
                    <a:pt x="28" y="117"/>
                  </a:cubicBezTo>
                  <a:close/>
                  <a:moveTo>
                    <a:pt x="52" y="21"/>
                  </a:moveTo>
                  <a:cubicBezTo>
                    <a:pt x="54" y="21"/>
                    <a:pt x="55" y="20"/>
                    <a:pt x="55" y="19"/>
                  </a:cubicBezTo>
                  <a:cubicBezTo>
                    <a:pt x="55" y="17"/>
                    <a:pt x="54" y="16"/>
                    <a:pt x="52" y="16"/>
                  </a:cubicBezTo>
                  <a:cubicBezTo>
                    <a:pt x="32" y="16"/>
                    <a:pt x="16" y="32"/>
                    <a:pt x="16" y="52"/>
                  </a:cubicBezTo>
                  <a:cubicBezTo>
                    <a:pt x="16" y="54"/>
                    <a:pt x="17" y="55"/>
                    <a:pt x="19" y="55"/>
                  </a:cubicBezTo>
                  <a:cubicBezTo>
                    <a:pt x="20" y="55"/>
                    <a:pt x="22" y="54"/>
                    <a:pt x="22" y="52"/>
                  </a:cubicBezTo>
                  <a:cubicBezTo>
                    <a:pt x="22" y="35"/>
                    <a:pt x="35" y="21"/>
                    <a:pt x="52" y="21"/>
                  </a:cubicBezTo>
                  <a:close/>
                  <a:moveTo>
                    <a:pt x="30" y="131"/>
                  </a:moveTo>
                  <a:cubicBezTo>
                    <a:pt x="31" y="139"/>
                    <a:pt x="31" y="139"/>
                    <a:pt x="31" y="139"/>
                  </a:cubicBezTo>
                  <a:cubicBezTo>
                    <a:pt x="31" y="139"/>
                    <a:pt x="33" y="141"/>
                    <a:pt x="39" y="143"/>
                  </a:cubicBezTo>
                  <a:cubicBezTo>
                    <a:pt x="39" y="148"/>
                    <a:pt x="39" y="148"/>
                    <a:pt x="39" y="148"/>
                  </a:cubicBezTo>
                  <a:cubicBezTo>
                    <a:pt x="39" y="148"/>
                    <a:pt x="42" y="152"/>
                    <a:pt x="52" y="152"/>
                  </a:cubicBezTo>
                  <a:cubicBezTo>
                    <a:pt x="63" y="152"/>
                    <a:pt x="65" y="148"/>
                    <a:pt x="65" y="148"/>
                  </a:cubicBezTo>
                  <a:cubicBezTo>
                    <a:pt x="66" y="143"/>
                    <a:pt x="66" y="143"/>
                    <a:pt x="66" y="143"/>
                  </a:cubicBezTo>
                  <a:cubicBezTo>
                    <a:pt x="71" y="141"/>
                    <a:pt x="73" y="139"/>
                    <a:pt x="73" y="139"/>
                  </a:cubicBezTo>
                  <a:cubicBezTo>
                    <a:pt x="74" y="131"/>
                    <a:pt x="74" y="131"/>
                    <a:pt x="74" y="131"/>
                  </a:cubicBezTo>
                  <a:cubicBezTo>
                    <a:pt x="68" y="133"/>
                    <a:pt x="60" y="135"/>
                    <a:pt x="52" y="135"/>
                  </a:cubicBezTo>
                  <a:cubicBezTo>
                    <a:pt x="44" y="135"/>
                    <a:pt x="37" y="133"/>
                    <a:pt x="30" y="131"/>
                  </a:cubicBezTo>
                  <a:close/>
                  <a:moveTo>
                    <a:pt x="64" y="71"/>
                  </a:moveTo>
                  <a:cubicBezTo>
                    <a:pt x="52" y="50"/>
                    <a:pt x="52" y="50"/>
                    <a:pt x="52" y="50"/>
                  </a:cubicBezTo>
                  <a:cubicBezTo>
                    <a:pt x="41" y="71"/>
                    <a:pt x="41" y="71"/>
                    <a:pt x="41" y="71"/>
                  </a:cubicBezTo>
                  <a:cubicBezTo>
                    <a:pt x="36" y="61"/>
                    <a:pt x="36" y="61"/>
                    <a:pt x="36" y="61"/>
                  </a:cubicBezTo>
                  <a:cubicBezTo>
                    <a:pt x="28" y="65"/>
                    <a:pt x="28" y="65"/>
                    <a:pt x="28" y="65"/>
                  </a:cubicBezTo>
                  <a:cubicBezTo>
                    <a:pt x="40" y="89"/>
                    <a:pt x="40" y="89"/>
                    <a:pt x="40" y="89"/>
                  </a:cubicBezTo>
                  <a:cubicBezTo>
                    <a:pt x="52" y="67"/>
                    <a:pt x="52" y="67"/>
                    <a:pt x="52" y="67"/>
                  </a:cubicBezTo>
                  <a:cubicBezTo>
                    <a:pt x="64" y="89"/>
                    <a:pt x="64" y="89"/>
                    <a:pt x="64" y="89"/>
                  </a:cubicBezTo>
                  <a:cubicBezTo>
                    <a:pt x="76" y="65"/>
                    <a:pt x="76" y="65"/>
                    <a:pt x="76" y="65"/>
                  </a:cubicBezTo>
                  <a:cubicBezTo>
                    <a:pt x="69" y="61"/>
                    <a:pt x="69" y="61"/>
                    <a:pt x="69" y="61"/>
                  </a:cubicBezTo>
                  <a:lnTo>
                    <a:pt x="64" y="71"/>
                  </a:lnTo>
                  <a:close/>
                  <a:moveTo>
                    <a:pt x="52" y="0"/>
                  </a:moveTo>
                  <a:cubicBezTo>
                    <a:pt x="24" y="0"/>
                    <a:pt x="0" y="23"/>
                    <a:pt x="0" y="52"/>
                  </a:cubicBezTo>
                  <a:cubicBezTo>
                    <a:pt x="0" y="71"/>
                    <a:pt x="10" y="87"/>
                    <a:pt x="25" y="97"/>
                  </a:cubicBezTo>
                  <a:cubicBezTo>
                    <a:pt x="27" y="110"/>
                    <a:pt x="27" y="110"/>
                    <a:pt x="27" y="110"/>
                  </a:cubicBezTo>
                  <a:cubicBezTo>
                    <a:pt x="34" y="113"/>
                    <a:pt x="43" y="115"/>
                    <a:pt x="52" y="115"/>
                  </a:cubicBezTo>
                  <a:cubicBezTo>
                    <a:pt x="61" y="115"/>
                    <a:pt x="70" y="113"/>
                    <a:pt x="77" y="110"/>
                  </a:cubicBezTo>
                  <a:cubicBezTo>
                    <a:pt x="79" y="97"/>
                    <a:pt x="79" y="97"/>
                    <a:pt x="79" y="97"/>
                  </a:cubicBezTo>
                  <a:cubicBezTo>
                    <a:pt x="94" y="87"/>
                    <a:pt x="104" y="71"/>
                    <a:pt x="104" y="52"/>
                  </a:cubicBezTo>
                  <a:cubicBezTo>
                    <a:pt x="104" y="23"/>
                    <a:pt x="81" y="0"/>
                    <a:pt x="52" y="0"/>
                  </a:cubicBezTo>
                  <a:close/>
                  <a:moveTo>
                    <a:pt x="71" y="90"/>
                  </a:moveTo>
                  <a:cubicBezTo>
                    <a:pt x="70" y="103"/>
                    <a:pt x="70" y="103"/>
                    <a:pt x="70" y="103"/>
                  </a:cubicBezTo>
                  <a:cubicBezTo>
                    <a:pt x="70" y="103"/>
                    <a:pt x="65" y="105"/>
                    <a:pt x="52" y="105"/>
                  </a:cubicBezTo>
                  <a:cubicBezTo>
                    <a:pt x="39" y="105"/>
                    <a:pt x="34" y="103"/>
                    <a:pt x="34" y="103"/>
                  </a:cubicBezTo>
                  <a:cubicBezTo>
                    <a:pt x="33" y="90"/>
                    <a:pt x="33" y="90"/>
                    <a:pt x="33" y="90"/>
                  </a:cubicBezTo>
                  <a:cubicBezTo>
                    <a:pt x="19" y="83"/>
                    <a:pt x="9" y="69"/>
                    <a:pt x="9" y="52"/>
                  </a:cubicBezTo>
                  <a:cubicBezTo>
                    <a:pt x="9" y="28"/>
                    <a:pt x="29" y="9"/>
                    <a:pt x="52" y="9"/>
                  </a:cubicBezTo>
                  <a:cubicBezTo>
                    <a:pt x="76" y="9"/>
                    <a:pt x="95" y="28"/>
                    <a:pt x="95" y="52"/>
                  </a:cubicBezTo>
                  <a:cubicBezTo>
                    <a:pt x="95" y="69"/>
                    <a:pt x="86" y="83"/>
                    <a:pt x="71" y="90"/>
                  </a:cubicBezTo>
                  <a:close/>
                </a:path>
              </a:pathLst>
            </a:custGeom>
            <a:solidFill>
              <a:srgbClr val="46978E"/>
            </a:solidFill>
            <a:ln>
              <a:noFill/>
            </a:ln>
            <a:effectLst/>
          </p:spPr>
          <p:txBody>
            <a:bodyPr wrap="none" lIns="121893" tIns="60946" rIns="121893" bIns="60946" anchor="ctr"/>
            <a:lstStyle/>
            <a:p>
              <a:endParaRPr lang="en-US" sz="90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74" name="组合 73"/>
            <p:cNvGrpSpPr/>
            <p:nvPr/>
          </p:nvGrpSpPr>
          <p:grpSpPr>
            <a:xfrm>
              <a:off x="6301741" y="2049738"/>
              <a:ext cx="5030011" cy="2578922"/>
              <a:chOff x="6533969" y="2147406"/>
              <a:chExt cx="5030011" cy="2578922"/>
            </a:xfrm>
          </p:grpSpPr>
          <p:sp>
            <p:nvSpPr>
              <p:cNvPr id="99" name="文本框 98"/>
              <p:cNvSpPr txBox="1"/>
              <p:nvPr/>
            </p:nvSpPr>
            <p:spPr>
              <a:xfrm>
                <a:off x="6533969" y="4265953"/>
                <a:ext cx="3898265" cy="460375"/>
              </a:xfrm>
              <a:prstGeom prst="rect">
                <a:avLst/>
              </a:prstGeom>
              <a:noFill/>
            </p:spPr>
            <p:txBody>
              <a:bodyPr wrap="square" rtlCol="0">
                <a:spAutoFit/>
              </a:bodyPr>
              <a:lstStyle/>
              <a:p>
                <a:pPr algn="r"/>
                <a:endParaRPr lang="en-US" altLang="zh-CN"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89" name="组合 88"/>
              <p:cNvGrpSpPr/>
              <p:nvPr/>
            </p:nvGrpSpPr>
            <p:grpSpPr>
              <a:xfrm>
                <a:off x="7461704" y="2147406"/>
                <a:ext cx="4102276" cy="1116822"/>
                <a:chOff x="7461704" y="2147406"/>
                <a:chExt cx="4102276" cy="1116822"/>
              </a:xfrm>
            </p:grpSpPr>
            <p:sp>
              <p:nvSpPr>
                <p:cNvPr id="90" name="椭圆 89"/>
                <p:cNvSpPr/>
                <p:nvPr/>
              </p:nvSpPr>
              <p:spPr>
                <a:xfrm flipH="1">
                  <a:off x="10860910" y="2561158"/>
                  <a:ext cx="703070" cy="703070"/>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cs typeface="+mn-ea"/>
                    <a:sym typeface="+mn-lt"/>
                  </a:endParaRPr>
                </a:p>
              </p:txBody>
            </p:sp>
            <p:grpSp>
              <p:nvGrpSpPr>
                <p:cNvPr id="91" name="组合 90"/>
                <p:cNvGrpSpPr/>
                <p:nvPr/>
              </p:nvGrpSpPr>
              <p:grpSpPr>
                <a:xfrm>
                  <a:off x="7461704" y="2147406"/>
                  <a:ext cx="3271468" cy="737935"/>
                  <a:chOff x="779833" y="1879562"/>
                  <a:chExt cx="3271468" cy="737935"/>
                </a:xfrm>
              </p:grpSpPr>
              <p:sp>
                <p:nvSpPr>
                  <p:cNvPr id="93" name="文本框 92"/>
                  <p:cNvSpPr txBox="1"/>
                  <p:nvPr/>
                </p:nvSpPr>
                <p:spPr>
                  <a:xfrm>
                    <a:off x="1271958" y="2272145"/>
                    <a:ext cx="2779343" cy="345352"/>
                  </a:xfrm>
                  <a:prstGeom prst="rect">
                    <a:avLst/>
                  </a:prstGeom>
                  <a:noFill/>
                </p:spPr>
                <p:txBody>
                  <a:bodyPr wrap="square" rtlCol="0">
                    <a:spAutoFit/>
                  </a:bodyPr>
                  <a:lstStyle/>
                  <a:p>
                    <a:pPr algn="l">
                      <a:lnSpc>
                        <a:spcPct val="150000"/>
                      </a:lnSpc>
                    </a:pPr>
                    <a:r>
                      <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Django框架是python的一个web框架，可以帮助使用快速搭建一个web项目。Django是一个开放源代码的web应用框架，由python写成。采用了mtv的框架模式。</a:t>
                    </a:r>
                    <a:endPar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sp>
                <p:nvSpPr>
                  <p:cNvPr id="94" name="文本框 93"/>
                  <p:cNvSpPr txBox="1"/>
                  <p:nvPr/>
                </p:nvSpPr>
                <p:spPr>
                  <a:xfrm>
                    <a:off x="779833" y="1879562"/>
                    <a:ext cx="2665095" cy="460375"/>
                  </a:xfrm>
                  <a:prstGeom prst="rect">
                    <a:avLst/>
                  </a:prstGeom>
                  <a:noFill/>
                </p:spPr>
                <p:txBody>
                  <a:bodyPr wrap="square" rtlCol="0">
                    <a:spAutoFit/>
                  </a:bodyPr>
                  <a:lstStyle/>
                  <a:p>
                    <a:pPr algn="r"/>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2.Django框架</a:t>
                    </a:r>
                    <a:endPar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pic>
              <p:nvPicPr>
                <p:cNvPr id="92" name="图片 8" descr="copy"/>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78445" y="2678693"/>
                  <a:ext cx="468000" cy="468000"/>
                </a:xfrm>
                <a:prstGeom prst="rect">
                  <a:avLst/>
                </a:prstGeom>
              </p:spPr>
            </p:pic>
          </p:grpSp>
        </p:grpSp>
        <p:grpSp>
          <p:nvGrpSpPr>
            <p:cNvPr id="75" name="组合 74"/>
            <p:cNvGrpSpPr/>
            <p:nvPr/>
          </p:nvGrpSpPr>
          <p:grpSpPr>
            <a:xfrm>
              <a:off x="628020" y="2050149"/>
              <a:ext cx="4310045" cy="4918710"/>
              <a:chOff x="628020" y="2147817"/>
              <a:chExt cx="4310045" cy="4918710"/>
            </a:xfrm>
          </p:grpSpPr>
          <p:grpSp>
            <p:nvGrpSpPr>
              <p:cNvPr id="76" name="组合 75"/>
              <p:cNvGrpSpPr/>
              <p:nvPr/>
            </p:nvGrpSpPr>
            <p:grpSpPr>
              <a:xfrm>
                <a:off x="628020" y="4426832"/>
                <a:ext cx="4310045" cy="2639695"/>
                <a:chOff x="628020" y="4426832"/>
                <a:chExt cx="4310045" cy="2639695"/>
              </a:xfrm>
            </p:grpSpPr>
            <p:sp>
              <p:nvSpPr>
                <p:cNvPr id="83" name="椭圆 82"/>
                <p:cNvSpPr/>
                <p:nvPr/>
              </p:nvSpPr>
              <p:spPr>
                <a:xfrm>
                  <a:off x="628020" y="4530260"/>
                  <a:ext cx="703070" cy="703070"/>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cs typeface="+mn-ea"/>
                    <a:sym typeface="+mn-lt"/>
                  </a:endParaRPr>
                </a:p>
              </p:txBody>
            </p:sp>
            <p:grpSp>
              <p:nvGrpSpPr>
                <p:cNvPr id="84" name="组合 83"/>
                <p:cNvGrpSpPr/>
                <p:nvPr/>
              </p:nvGrpSpPr>
              <p:grpSpPr>
                <a:xfrm>
                  <a:off x="1463345" y="4426832"/>
                  <a:ext cx="3474720" cy="2639695"/>
                  <a:chOff x="1715674" y="2031962"/>
                  <a:chExt cx="3474720" cy="2639695"/>
                </a:xfrm>
              </p:grpSpPr>
              <p:sp>
                <p:nvSpPr>
                  <p:cNvPr id="86" name="文本框 85"/>
                  <p:cNvSpPr txBox="1"/>
                  <p:nvPr/>
                </p:nvSpPr>
                <p:spPr>
                  <a:xfrm>
                    <a:off x="1730279" y="2429472"/>
                    <a:ext cx="3238500" cy="2242185"/>
                  </a:xfrm>
                  <a:prstGeom prst="rect">
                    <a:avLst/>
                  </a:prstGeom>
                  <a:noFill/>
                </p:spPr>
                <p:txBody>
                  <a:bodyPr wrap="square" rtlCol="0">
                    <a:noAutofit/>
                  </a:bodyPr>
                  <a:lstStyle/>
                  <a:p>
                    <a:pPr>
                      <a:lnSpc>
                        <a:spcPct val="150000"/>
                      </a:lnSpc>
                    </a:pPr>
                    <a:r>
                      <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Mysql数据库是一种用于数据存储的关系数据库管理系统，mysql是最好的RDBMS(Relational Database Management System，关系数据库管理系统) 应用软件之一。由于计算机是一个巨大的数据处理工具，所以数据库管理系统在计算机中占有重要地位。数据的管理不仅仅只是数据的存储，而是已经转变成用户需要的许多的数据的管理。其也有很多不同的类型，能够做到有简单的数据管理到大量的数据的管理能力。</a:t>
                    </a:r>
                    <a:endPar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sp>
                <p:nvSpPr>
                  <p:cNvPr id="87" name="文本框 86"/>
                  <p:cNvSpPr txBox="1"/>
                  <p:nvPr/>
                </p:nvSpPr>
                <p:spPr>
                  <a:xfrm>
                    <a:off x="1715674" y="2031962"/>
                    <a:ext cx="3474720" cy="568325"/>
                  </a:xfrm>
                  <a:prstGeom prst="rect">
                    <a:avLst/>
                  </a:prstGeom>
                  <a:noFill/>
                </p:spPr>
                <p:txBody>
                  <a:bodyPr wrap="square" rtlCol="0">
                    <a:noAutofit/>
                  </a:bodyPr>
                  <a:lstStyle/>
                  <a:p>
                    <a:r>
                      <a:rPr lang="en-US" altLang="zh-CN"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Mysql数据库</a:t>
                    </a:r>
                    <a:endPar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pic>
              <p:nvPicPr>
                <p:cNvPr id="85" name="图片 5" descr="bussiness-man"/>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45555" y="4647795"/>
                  <a:ext cx="468000" cy="468000"/>
                </a:xfrm>
                <a:prstGeom prst="rect">
                  <a:avLst/>
                </a:prstGeom>
              </p:spPr>
            </p:pic>
          </p:grpSp>
          <p:grpSp>
            <p:nvGrpSpPr>
              <p:cNvPr id="77" name="组合 76"/>
              <p:cNvGrpSpPr/>
              <p:nvPr/>
            </p:nvGrpSpPr>
            <p:grpSpPr>
              <a:xfrm>
                <a:off x="628020" y="2147817"/>
                <a:ext cx="3509310" cy="1081697"/>
                <a:chOff x="628020" y="2147817"/>
                <a:chExt cx="3509310" cy="1081697"/>
              </a:xfrm>
            </p:grpSpPr>
            <p:sp>
              <p:nvSpPr>
                <p:cNvPr id="78" name="椭圆 77"/>
                <p:cNvSpPr/>
                <p:nvPr/>
              </p:nvSpPr>
              <p:spPr>
                <a:xfrm>
                  <a:off x="628020" y="2414764"/>
                  <a:ext cx="703070" cy="703070"/>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cs typeface="+mn-ea"/>
                    <a:sym typeface="+mn-lt"/>
                  </a:endParaRPr>
                </a:p>
              </p:txBody>
            </p:sp>
            <p:grpSp>
              <p:nvGrpSpPr>
                <p:cNvPr id="79" name="组合 78"/>
                <p:cNvGrpSpPr/>
                <p:nvPr/>
              </p:nvGrpSpPr>
              <p:grpSpPr>
                <a:xfrm>
                  <a:off x="1463345" y="2147817"/>
                  <a:ext cx="2673985" cy="1081697"/>
                  <a:chOff x="1715674" y="1861147"/>
                  <a:chExt cx="2673985" cy="1081697"/>
                </a:xfrm>
              </p:grpSpPr>
              <p:sp>
                <p:nvSpPr>
                  <p:cNvPr id="81" name="文本框 80"/>
                  <p:cNvSpPr txBox="1"/>
                  <p:nvPr/>
                </p:nvSpPr>
                <p:spPr>
                  <a:xfrm>
                    <a:off x="1715674" y="2272145"/>
                    <a:ext cx="2673226" cy="670699"/>
                  </a:xfrm>
                  <a:prstGeom prst="rect">
                    <a:avLst/>
                  </a:prstGeom>
                  <a:noFill/>
                </p:spPr>
                <p:txBody>
                  <a:bodyPr wrap="square" rtlCol="0">
                    <a:spAutoFit/>
                  </a:bodyPr>
                  <a:lstStyle/>
                  <a:p>
                    <a:pPr>
                      <a:lnSpc>
                        <a:spcPct val="150000"/>
                      </a:lnSpc>
                    </a:pPr>
                    <a:r>
                      <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Python是解释型的脚本语言，在运行过程中，把程序转换为字节码和机器语言，说明性语言的程序在运行之前不必进行编译，而是一个专用的解释器，当被执行时，它都会被翻译，与之对应的还有编译性语言。</a:t>
                    </a:r>
                    <a:endPar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a:p>
                    <a:pPr>
                      <a:lnSpc>
                        <a:spcPct val="150000"/>
                      </a:lnSpc>
                    </a:pPr>
                    <a:r>
                      <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同时，这也是一种用于电脑编程的跨平台语言，这是一门将编译、交互和面向对象相结合的脚本语言（script language）。</a:t>
                    </a:r>
                    <a:endPar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sp>
                <p:nvSpPr>
                  <p:cNvPr id="82" name="文本框 81"/>
                  <p:cNvSpPr txBox="1"/>
                  <p:nvPr/>
                </p:nvSpPr>
                <p:spPr>
                  <a:xfrm>
                    <a:off x="1715674" y="1861147"/>
                    <a:ext cx="2673985" cy="460375"/>
                  </a:xfrm>
                  <a:prstGeom prst="rect">
                    <a:avLst/>
                  </a:prstGeom>
                  <a:noFill/>
                </p:spPr>
                <p:txBody>
                  <a:bodyPr wrap="square" rtlCol="0">
                    <a:spAutoFit/>
                  </a:bodyPr>
                  <a:lstStyle/>
                  <a:p>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en-US" altLang="zh-CN"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Python</a:t>
                    </a:r>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语言</a:t>
                    </a:r>
                    <a:endPar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pic>
              <p:nvPicPr>
                <p:cNvPr id="80" name="图片 14" descr="integral"/>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45555" y="2532299"/>
                  <a:ext cx="468000" cy="468000"/>
                </a:xfrm>
                <a:prstGeom prst="rect">
                  <a:avLst/>
                </a:prstGeom>
              </p:spPr>
            </p:pic>
          </p:grpSp>
        </p:grpSp>
      </p:grpSp>
      <p:sp>
        <p:nvSpPr>
          <p:cNvPr id="2" name="椭圆 1"/>
          <p:cNvSpPr/>
          <p:nvPr/>
        </p:nvSpPr>
        <p:spPr>
          <a:xfrm>
            <a:off x="334963" y="703373"/>
            <a:ext cx="432000" cy="432000"/>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iSans Normal" panose="00000500000000000000" pitchFamily="2" charset="-122"/>
                <a:ea typeface="MiSans Normal" panose="00000500000000000000" pitchFamily="2" charset="-122"/>
                <a:cs typeface="+mn-ea"/>
                <a:sym typeface="+mn-lt"/>
              </a:rPr>
              <a:t>2</a:t>
            </a:r>
            <a:endParaRPr lang="zh-CN" altLang="en-US" sz="2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3" name="文本框 2"/>
          <p:cNvSpPr txBox="1"/>
          <p:nvPr/>
        </p:nvSpPr>
        <p:spPr>
          <a:xfrm>
            <a:off x="672019" y="688541"/>
            <a:ext cx="2583125" cy="461665"/>
          </a:xfrm>
          <a:prstGeom prst="rect">
            <a:avLst/>
          </a:prstGeom>
          <a:noFill/>
        </p:spPr>
        <p:txBody>
          <a:bodyPr wrap="square">
            <a:spAutoFit/>
          </a:bodyPr>
          <a:lstStyle/>
          <a:p>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研究目的与思路</a:t>
            </a:r>
            <a:endParaRPr lang="zh-CN" altLang="en-US" sz="2400" dirty="0">
              <a:solidFill>
                <a:schemeClr val="tx1">
                  <a:lumMod val="65000"/>
                  <a:lumOff val="35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83115" y="1707075"/>
            <a:ext cx="6625771" cy="3443850"/>
            <a:chOff x="3272971" y="2176807"/>
            <a:chExt cx="6625771" cy="3443850"/>
          </a:xfrm>
        </p:grpSpPr>
        <p:sp>
          <p:nvSpPr>
            <p:cNvPr id="3" name="文本框 2"/>
            <p:cNvSpPr txBox="1"/>
            <p:nvPr/>
          </p:nvSpPr>
          <p:spPr>
            <a:xfrm>
              <a:off x="4518621" y="3561052"/>
              <a:ext cx="4134466" cy="769441"/>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研究方法及过程</a:t>
              </a:r>
              <a:endParaRPr lang="zh-CN" altLang="en-US" sz="4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5" name="图形 12"/>
            <p:cNvSpPr/>
            <p:nvPr/>
          </p:nvSpPr>
          <p:spPr>
            <a:xfrm>
              <a:off x="6036845" y="2176807"/>
              <a:ext cx="1098023" cy="1098023"/>
            </a:xfrm>
            <a:prstGeom prst="ellipse">
              <a:avLst/>
            </a:prstGeom>
            <a:solidFill>
              <a:srgbClr val="46978E"/>
            </a:solidFill>
            <a:ln w="23241" cap="flat">
              <a:noFill/>
              <a:prstDash val="solid"/>
              <a:miter/>
            </a:ln>
          </p:spPr>
          <p:txBody>
            <a:bodyPr rtlCol="0" anchor="ctr"/>
            <a:lstStyle/>
            <a:p>
              <a:pPr algn="ctr"/>
              <a:r>
                <a:rPr lang="en-US" altLang="zh-CN" sz="6000" b="1" dirty="0">
                  <a:solidFill>
                    <a:schemeClr val="bg1"/>
                  </a:solidFill>
                  <a:latin typeface="MiSans Normal" panose="00000500000000000000" pitchFamily="2" charset="-122"/>
                  <a:ea typeface="MiSans Normal" panose="00000500000000000000" pitchFamily="2" charset="-122"/>
                  <a:cs typeface="+mn-ea"/>
                  <a:sym typeface="+mn-lt"/>
                </a:rPr>
                <a:t>3</a:t>
              </a:r>
              <a:endParaRPr lang="zh-CN" altLang="en-US" sz="6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6" name="文本框 5"/>
            <p:cNvSpPr txBox="1"/>
            <p:nvPr/>
          </p:nvSpPr>
          <p:spPr>
            <a:xfrm>
              <a:off x="3272971" y="4475843"/>
              <a:ext cx="6625771" cy="368300"/>
            </a:xfrm>
            <a:prstGeom prst="rect">
              <a:avLst/>
            </a:prstGeom>
            <a:noFill/>
          </p:spPr>
          <p:txBody>
            <a:bodyPr wrap="square" rtlCol="0">
              <a:spAutoFit/>
            </a:bodyPr>
            <a:lstStyle/>
            <a:p>
              <a:pPr algn="ctr">
                <a:lnSpc>
                  <a:spcPct val="150000"/>
                </a:lnSpc>
              </a:pPr>
              <a:endParaRPr lang="en-US" altLang="zh-CN" sz="1200" dirty="0">
                <a:solidFill>
                  <a:schemeClr val="tx1">
                    <a:lumMod val="50000"/>
                    <a:lumOff val="50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cxnSp>
          <p:nvCxnSpPr>
            <p:cNvPr id="7" name="直接连接符 6"/>
            <p:cNvCxnSpPr/>
            <p:nvPr/>
          </p:nvCxnSpPr>
          <p:spPr>
            <a:xfrm>
              <a:off x="6284685" y="5620657"/>
              <a:ext cx="602343" cy="0"/>
            </a:xfrm>
            <a:prstGeom prst="line">
              <a:avLst/>
            </a:prstGeom>
            <a:ln>
              <a:solidFill>
                <a:srgbClr val="46978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7"/>
          <p:cNvSpPr txBox="1"/>
          <p:nvPr/>
        </p:nvSpPr>
        <p:spPr>
          <a:xfrm>
            <a:off x="4074758" y="1754233"/>
            <a:ext cx="7116497" cy="119888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本学生信息管理系统的数据库采用的是Mysql数据库，并且选择Python语言和Django框架进行开发项目，在项目开发过程中，实现了系统功能模块的安全性、实用性、稳定性、易维护和页面简单等特点。</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cxnSp>
        <p:nvCxnSpPr>
          <p:cNvPr id="7" name="直接连接符 6"/>
          <p:cNvCxnSpPr/>
          <p:nvPr/>
        </p:nvCxnSpPr>
        <p:spPr>
          <a:xfrm>
            <a:off x="4168598" y="4111881"/>
            <a:ext cx="7211805" cy="0"/>
          </a:xfrm>
          <a:prstGeom prst="line">
            <a:avLst/>
          </a:prstGeom>
          <a:ln w="9525" cap="rnd">
            <a:solidFill>
              <a:srgbClr val="BEDAD7"/>
            </a:solidFill>
          </a:ln>
        </p:spPr>
        <p:style>
          <a:lnRef idx="1">
            <a:schemeClr val="accent1"/>
          </a:lnRef>
          <a:fillRef idx="0">
            <a:schemeClr val="accent1"/>
          </a:fillRef>
          <a:effectRef idx="0">
            <a:schemeClr val="accent1"/>
          </a:effectRef>
          <a:fontRef idx="minor">
            <a:schemeClr val="tx1"/>
          </a:fontRef>
        </p:style>
      </p:cxnSp>
      <p:sp>
        <p:nvSpPr>
          <p:cNvPr id="24" name="矩形: 圆角 23"/>
          <p:cNvSpPr/>
          <p:nvPr/>
        </p:nvSpPr>
        <p:spPr>
          <a:xfrm>
            <a:off x="4300803" y="3236455"/>
            <a:ext cx="1897380" cy="461519"/>
          </a:xfrm>
          <a:prstGeom prst="roundRect">
            <a:avLst>
              <a:gd name="adj" fmla="val 50000"/>
            </a:avLst>
          </a:prstGeom>
          <a:solidFill>
            <a:srgbClr val="46978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a:latin typeface="MiSans Normal" panose="00000500000000000000" pitchFamily="2" charset="-122"/>
                <a:ea typeface="MiSans Normal" panose="00000500000000000000" pitchFamily="2" charset="-122"/>
                <a:cs typeface="MiSans Normal" panose="00000500000000000000" pitchFamily="2" charset="-122"/>
              </a:rPr>
              <a:t>可行性分析</a:t>
            </a:r>
            <a:endParaRPr lang="zh-CN" altLang="en-US" b="1" dirty="0">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25" name="矩形: 圆角 24"/>
          <p:cNvSpPr/>
          <p:nvPr/>
        </p:nvSpPr>
        <p:spPr>
          <a:xfrm>
            <a:off x="9096006" y="3209150"/>
            <a:ext cx="1897380" cy="461519"/>
          </a:xfrm>
          <a:prstGeom prst="roundRect">
            <a:avLst>
              <a:gd name="adj" fmla="val 50000"/>
            </a:avLst>
          </a:prstGeom>
          <a:noFill/>
          <a:ln>
            <a:solidFill>
              <a:srgbClr val="46978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b="1" dirty="0">
                <a:solidFill>
                  <a:srgbClr val="46978E"/>
                </a:solidFill>
                <a:latin typeface="MiSans Normal" panose="00000500000000000000" pitchFamily="2" charset="-122"/>
                <a:ea typeface="MiSans Normal" panose="00000500000000000000" pitchFamily="2" charset="-122"/>
                <a:cs typeface="MiSans Normal" panose="00000500000000000000" pitchFamily="2" charset="-122"/>
              </a:rPr>
              <a:t>Django框架</a:t>
            </a:r>
            <a:endParaRPr lang="zh-CN" altLang="en-US" b="1" dirty="0">
              <a:solidFill>
                <a:srgbClr val="46978E"/>
              </a:solidFill>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9" name="组合 8"/>
          <p:cNvGrpSpPr/>
          <p:nvPr/>
        </p:nvGrpSpPr>
        <p:grpSpPr>
          <a:xfrm>
            <a:off x="4074758" y="4441844"/>
            <a:ext cx="7305645" cy="783590"/>
            <a:chOff x="5054725" y="4386313"/>
            <a:chExt cx="7305645" cy="783590"/>
          </a:xfrm>
        </p:grpSpPr>
        <p:sp>
          <p:nvSpPr>
            <p:cNvPr id="17" name="文本框 20"/>
            <p:cNvSpPr txBox="1"/>
            <p:nvPr/>
          </p:nvSpPr>
          <p:spPr>
            <a:xfrm>
              <a:off x="5820306" y="4386313"/>
              <a:ext cx="6540064" cy="78359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学生信息管理系统在使用电脑和信息分析系统这些设计没有硬性要求，电脑只要是可以正常使用的话，那么代码和页面设计就是可行的。要求高的主要是服务器，平台上传服务器一定要选择性价比高和安全性高的，打开网站一定要顺滑不卡顿，所以硬件也是可行的。  </a:t>
              </a:r>
              <a:endPar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sp>
          <p:nvSpPr>
            <p:cNvPr id="18" name="文本框 21"/>
            <p:cNvSpPr txBox="1"/>
            <p:nvPr/>
          </p:nvSpPr>
          <p:spPr>
            <a:xfrm>
              <a:off x="5054725" y="4445785"/>
              <a:ext cx="745385" cy="58477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0" lang="en-US" altLang="zh-CN" sz="3200" b="1" i="0" u="none" strike="noStrike" kern="1200" cap="none" spc="0" normalizeH="0" baseline="0" noProof="0" dirty="0">
                  <a:ln>
                    <a:noFill/>
                  </a:ln>
                  <a:solidFill>
                    <a:schemeClr val="tx1">
                      <a:lumMod val="65000"/>
                      <a:lumOff val="35000"/>
                    </a:schemeClr>
                  </a:solidFill>
                  <a:uLnTx/>
                  <a:uFillTx/>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01</a:t>
              </a:r>
              <a:endParaRPr kumimoji="0" lang="zh-CN" altLang="en-US" sz="3200" b="1" i="0" u="none" strike="noStrike" kern="1200" cap="none" spc="0" normalizeH="0" baseline="0" noProof="0" dirty="0">
                <a:ln>
                  <a:noFill/>
                </a:ln>
                <a:solidFill>
                  <a:schemeClr val="tx1">
                    <a:lumMod val="65000"/>
                    <a:lumOff val="35000"/>
                  </a:schemeClr>
                </a:solidFill>
                <a:uLnTx/>
                <a:uFillTx/>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grpSp>
      <p:grpSp>
        <p:nvGrpSpPr>
          <p:cNvPr id="27" name="组合 26"/>
          <p:cNvGrpSpPr/>
          <p:nvPr/>
        </p:nvGrpSpPr>
        <p:grpSpPr>
          <a:xfrm>
            <a:off x="4074758" y="5382256"/>
            <a:ext cx="7305645" cy="783590"/>
            <a:chOff x="5054725" y="4386313"/>
            <a:chExt cx="7305645" cy="783590"/>
          </a:xfrm>
        </p:grpSpPr>
        <p:sp>
          <p:nvSpPr>
            <p:cNvPr id="28" name="文本框 20"/>
            <p:cNvSpPr txBox="1"/>
            <p:nvPr/>
          </p:nvSpPr>
          <p:spPr>
            <a:xfrm>
              <a:off x="5820306" y="4386313"/>
              <a:ext cx="6540064" cy="78359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0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将根据管理系统中的用户体验和管理员的效率来分析该措施的可行性。管理人员和用户都可以通过简单的操作登录进对应的系统页面，方便用户搜索业务信息和管理人员管理数据，不需要特别懂电脑的人也可以轻松访问系统模块。该系统已完全投入使用</a:t>
              </a:r>
              <a:r>
                <a:rPr lang="en-US" altLang="zh-CN" sz="10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a:t>
              </a:r>
              <a:endParaRPr lang="en-US" altLang="zh-CN" sz="10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sp>
          <p:nvSpPr>
            <p:cNvPr id="29" name="文本框 21"/>
            <p:cNvSpPr txBox="1"/>
            <p:nvPr/>
          </p:nvSpPr>
          <p:spPr>
            <a:xfrm>
              <a:off x="5054725" y="4445785"/>
              <a:ext cx="745385" cy="58477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0" lang="en-US" altLang="zh-CN" sz="3200" b="1" i="0" u="none" strike="noStrike" kern="1200" cap="none" spc="0" normalizeH="0" baseline="0" noProof="0" dirty="0">
                  <a:ln>
                    <a:noFill/>
                  </a:ln>
                  <a:solidFill>
                    <a:schemeClr val="tx1">
                      <a:lumMod val="65000"/>
                      <a:lumOff val="35000"/>
                    </a:schemeClr>
                  </a:solidFill>
                  <a:uLnTx/>
                  <a:uFillTx/>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02</a:t>
              </a:r>
              <a:endParaRPr kumimoji="0" lang="zh-CN" altLang="en-US" sz="3200" b="1" i="0" u="none" strike="noStrike" kern="1200" cap="none" spc="0" normalizeH="0" baseline="0" noProof="0" dirty="0">
                <a:ln>
                  <a:noFill/>
                </a:ln>
                <a:solidFill>
                  <a:schemeClr val="tx1">
                    <a:lumMod val="65000"/>
                    <a:lumOff val="35000"/>
                  </a:schemeClr>
                </a:solidFill>
                <a:uLnTx/>
                <a:uFillTx/>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p:txBody>
        </p:sp>
      </p:grpSp>
      <p:sp>
        <p:nvSpPr>
          <p:cNvPr id="34" name="矩形: 圆角 33"/>
          <p:cNvSpPr/>
          <p:nvPr/>
        </p:nvSpPr>
        <p:spPr>
          <a:xfrm>
            <a:off x="577933" y="1416685"/>
            <a:ext cx="2967013" cy="4610098"/>
          </a:xfrm>
          <a:prstGeom prst="roundRect">
            <a:avLst>
              <a:gd name="adj" fmla="val 2140"/>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334963" y="703373"/>
            <a:ext cx="432000" cy="432000"/>
          </a:xfrm>
          <a:prstGeom prst="ellipse">
            <a:avLst/>
          </a:prstGeom>
          <a:solidFill>
            <a:srgbClr val="469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iSans Normal" panose="00000500000000000000" pitchFamily="2" charset="-122"/>
                <a:ea typeface="MiSans Normal" panose="00000500000000000000" pitchFamily="2" charset="-122"/>
                <a:cs typeface="+mn-ea"/>
                <a:sym typeface="+mn-lt"/>
              </a:rPr>
              <a:t>3</a:t>
            </a:r>
            <a:endParaRPr lang="zh-CN" altLang="en-US" sz="20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3" name="文本框 2"/>
          <p:cNvSpPr txBox="1"/>
          <p:nvPr/>
        </p:nvSpPr>
        <p:spPr>
          <a:xfrm>
            <a:off x="672019" y="688541"/>
            <a:ext cx="2583125" cy="461665"/>
          </a:xfrm>
          <a:prstGeom prst="rect">
            <a:avLst/>
          </a:prstGeom>
          <a:noFill/>
        </p:spPr>
        <p:txBody>
          <a:bodyPr wrap="square">
            <a:spAutoFit/>
          </a:bodyPr>
          <a:lstStyle/>
          <a:p>
            <a:r>
              <a:rPr lang="zh-CN" altLang="en-US" sz="24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研究方法及过程</a:t>
            </a:r>
            <a:endParaRPr lang="zh-CN" altLang="en-US" sz="2400" dirty="0">
              <a:solidFill>
                <a:schemeClr val="tx1">
                  <a:lumMod val="65000"/>
                  <a:lumOff val="35000"/>
                </a:schemeClr>
              </a:solidFill>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PP_MARK_KEY" val="1417b2c7-bf7e-4565-a970-01b71fc90bd5"/>
  <p:tag name="COMMONDATA" val="eyJjb3VudCI6MywiaGRpZCI6IjI3MGE4ODRjOTE0ZjNmMTI4N2ZhNWFkNzdiNTZmMzFiIiwidXNlckNvdW50IjoxfQ=="/>
  <p:tag name="commondata" val="eyJjb3VudCI6NCwiaGRpZCI6IjliZDRlYTE2MjE2OWFkN2EzNGJhMTFiMGM3ODI2NGFiIiwidXNlckNvdW50IjoxfQ=="/>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Normal"/>
        <a:ea typeface=""/>
        <a:cs typeface=""/>
        <a:font script="Jpan" typeface="游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Norm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Normal"/>
        <a:ea typeface=""/>
        <a:cs typeface=""/>
        <a:font script="Jpan" typeface="ＭＳ Ｐ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Norm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Normal"/>
        <a:ea typeface=""/>
        <a:cs typeface=""/>
        <a:font script="Jpan" typeface="ＭＳ Ｐ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2556</Words>
  <Application>WPS 演示</Application>
  <PresentationFormat>宽屏</PresentationFormat>
  <Paragraphs>169</Paragraphs>
  <Slides>18</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7" baseType="lpstr">
      <vt:lpstr>Arial</vt:lpstr>
      <vt:lpstr>宋体</vt:lpstr>
      <vt:lpstr>Wingdings</vt:lpstr>
      <vt:lpstr>MiSans Normal</vt:lpstr>
      <vt:lpstr>汉仪星球体简</vt:lpstr>
      <vt:lpstr>微软雅黑</vt:lpstr>
      <vt:lpstr>Arial Unicode MS</vt:lpstr>
      <vt:lpstr>Office 主题​​</vt:lpstr>
      <vt:lpstr>Visio.Drawing.15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Sheng xia</dc:creator>
  <cp:lastModifiedBy>WPS_1640047374</cp:lastModifiedBy>
  <cp:revision>25</cp:revision>
  <dcterms:created xsi:type="dcterms:W3CDTF">2022-11-17T08:41:00Z</dcterms:created>
  <dcterms:modified xsi:type="dcterms:W3CDTF">2023-10-24T09:10:20Z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2DF5C0B5474947CE94A839ED70062C17_13</vt:lpwstr>
  </property>
  <property fmtid="{D5CDD505-2E9C-101B-9397-08002B2CF9AE}" pid="3" name="KSOProductBuildVer">
    <vt:lpwstr>2052-12.1.0.15712</vt:lpwstr>
  </property>
  <property fmtid="{D5CDD505-2E9C-101B-9397-08002B2CF9AE}" pid="4" name="KSOTemplateUUID">
    <vt:lpwstr>v1.0_mb_yubPNnxl4O2uqzensK0nCg==</vt:lpwstr>
  </property>
</Properties>
</file>