
<file path=[Content_Types].xml><?xml version="1.0" encoding="utf-8"?>
<Types xmlns="http://schemas.openxmlformats.org/package/2006/content-types">
  <Default Extension="jpeg" ContentType="image/jpeg"/>
  <Default Extension="JPG" ContentType="image/.jpg"/>
  <Default Extension="png" ContentType="image/png"/>
  <Default Extension="avi" ContentType="video/avi"/>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1" r:id="rId3"/>
  </p:sldMasterIdLst>
  <p:notesMasterIdLst>
    <p:notesMasterId r:id="rId5"/>
  </p:notesMasterIdLst>
  <p:sldIdLst>
    <p:sldId id="256" r:id="rId4"/>
    <p:sldId id="257" r:id="rId6"/>
    <p:sldId id="258" r:id="rId7"/>
    <p:sldId id="423" r:id="rId8"/>
    <p:sldId id="418" r:id="rId9"/>
    <p:sldId id="361" r:id="rId10"/>
    <p:sldId id="319" r:id="rId11"/>
    <p:sldId id="419" r:id="rId12"/>
    <p:sldId id="420" r:id="rId13"/>
    <p:sldId id="421" r:id="rId14"/>
    <p:sldId id="422" r:id="rId15"/>
    <p:sldId id="424" r:id="rId16"/>
    <p:sldId id="427" r:id="rId17"/>
    <p:sldId id="426" r:id="rId18"/>
    <p:sldId id="415" r:id="rId19"/>
    <p:sldId id="428" r:id="rId20"/>
    <p:sldId id="429" r:id="rId21"/>
    <p:sldId id="425" r:id="rId22"/>
    <p:sldId id="398" r:id="rId23"/>
    <p:sldId id="416"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576"/>
    <a:srgbClr val="3277B9"/>
    <a:srgbClr val="3378BB"/>
    <a:srgbClr val="3979BB"/>
    <a:srgbClr val="3479BB"/>
    <a:srgbClr val="3D95E7"/>
    <a:srgbClr val="006B6B"/>
    <a:srgbClr val="9ED870"/>
    <a:srgbClr val="698ADA"/>
    <a:srgbClr val="75A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40" autoAdjust="0"/>
    <p:restoredTop sz="96405"/>
  </p:normalViewPr>
  <p:slideViewPr>
    <p:cSldViewPr snapToGrid="0" snapToObjects="1">
      <p:cViewPr>
        <p:scale>
          <a:sx n="75" d="100"/>
          <a:sy n="75" d="100"/>
        </p:scale>
        <p:origin x="1146" y="816"/>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5C81D-8E81-8147-8025-37A02C021A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17C9B-DB58-B944-9B00-07CF1FE6D06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116E-A2F5-412F-A159-F57AD713E7F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B4F116E-A2F5-412F-A159-F57AD713E7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2AD4FABF-D76C-A143-81A2-5AC3168ED546}"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a:t>单击图标添加图片</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F17ECFE5-818E-2040-9ACB-B71637A0B782}"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048ABDB2-67F6-B043-A777-17EC90A2920C}"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7596209-0A15-8645-91ED-264BF4D1A4DA}"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A9127E06-C38D-5D45-BA39-BEAF3EE3EADD}"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80512413-921B-B04F-890F-0282F1130B7C}"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F7BDFB29-32E0-A649-A3D5-20C876C59C68}"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0FC08038-1E6F-624F-89E6-015479A22115}" type="datetime1">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0FC08038-1E6F-624F-89E6-015479A22115}" type="datetime1">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
        <p:nvSpPr>
          <p:cNvPr id="11" name="TextBox 3"/>
          <p:cNvSpPr txBox="1"/>
          <p:nvPr userDrawn="1"/>
        </p:nvSpPr>
        <p:spPr>
          <a:xfrm>
            <a:off x="1309700" y="666226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96AB8190-2B10-714A-B229-8DFE3733C789}" type="datetime1">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DAA701-1259-DA42-ABA3-10318174BF68}" type="datetime1">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4A5CC81E-44E6-1D41-8AA5-B6502DEAD43F}"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10693399" y="6356350"/>
            <a:ext cx="719667" cy="365125"/>
          </a:xfrm>
          <a:prstGeom prst="rect">
            <a:avLst/>
          </a:prstGeom>
        </p:spPr>
        <p:txBody>
          <a:bodyPr/>
          <a:lstStyle/>
          <a:p>
            <a:fld id="{BE6A59C8-A18F-2D43-91E1-8D303268CB60}"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endParaRPr kumimoji="1"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6B9F5-709E-AC40-AC7F-83297D81BBD9}" type="datetime1">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7" name="文本框 6"/>
          <p:cNvSpPr txBox="1"/>
          <p:nvPr userDrawn="1"/>
        </p:nvSpPr>
        <p:spPr>
          <a:xfrm>
            <a:off x="492369" y="269631"/>
            <a:ext cx="184731" cy="369332"/>
          </a:xfrm>
          <a:prstGeom prst="rect">
            <a:avLst/>
          </a:prstGeom>
          <a:noFill/>
        </p:spPr>
        <p:txBody>
          <a:bodyPr wrap="none" rtlCol="0">
            <a:spAutoFit/>
          </a:bodyPr>
          <a:lstStyle/>
          <a:p>
            <a:endParaRPr kumimoji="1" lang="zh-CN" altLang="en-US" dirty="0"/>
          </a:p>
        </p:txBody>
      </p:sp>
      <p:pic>
        <p:nvPicPr>
          <p:cNvPr id="10" name="图片 9"/>
          <p:cNvPicPr>
            <a:picLocks noChangeAspect="1"/>
          </p:cNvPicPr>
          <p:nvPr userDrawn="1"/>
        </p:nvPicPr>
        <p:blipFill>
          <a:blip r:embed="rId13" cstate="screen"/>
          <a:stretch>
            <a:fillRect/>
          </a:stretch>
        </p:blipFill>
        <p:spPr>
          <a:xfrm>
            <a:off x="-24064" y="-24063"/>
            <a:ext cx="1987895" cy="1670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microsoft.com/office/2007/relationships/media" Target="../media/media1.avi"/><Relationship Id="rId1" Type="http://schemas.openxmlformats.org/officeDocument/2006/relationships/video" Target="../media/media1.avi"/></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2" Type="http://schemas.openxmlformats.org/officeDocument/2006/relationships/slideLayout" Target="../slideLayouts/slideLayout2.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8" Type="http://schemas.openxmlformats.org/officeDocument/2006/relationships/notesSlide" Target="../notesSlides/notesSlide2.xml"/><Relationship Id="rId27" Type="http://schemas.openxmlformats.org/officeDocument/2006/relationships/slideLayout" Target="../slideLayouts/slideLayout2.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image" Target="../media/image5.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2" Type="http://schemas.openxmlformats.org/officeDocument/2006/relationships/slideLayout" Target="../slideLayouts/slideLayout2.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image" Target="../media/image9.png"/><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7" Type="http://schemas.openxmlformats.org/officeDocument/2006/relationships/slideLayout" Target="../slideLayouts/slideLayout2.xml"/><Relationship Id="rId36" Type="http://schemas.openxmlformats.org/officeDocument/2006/relationships/tags" Target="../tags/tag80.xml"/><Relationship Id="rId35" Type="http://schemas.openxmlformats.org/officeDocument/2006/relationships/tags" Target="../tags/tag79.xml"/><Relationship Id="rId34" Type="http://schemas.openxmlformats.org/officeDocument/2006/relationships/tags" Target="../tags/tag78.xml"/><Relationship Id="rId33" Type="http://schemas.openxmlformats.org/officeDocument/2006/relationships/tags" Target="../tags/tag77.xml"/><Relationship Id="rId32" Type="http://schemas.openxmlformats.org/officeDocument/2006/relationships/tags" Target="../tags/tag76.xml"/><Relationship Id="rId31" Type="http://schemas.openxmlformats.org/officeDocument/2006/relationships/tags" Target="../tags/tag75.xml"/><Relationship Id="rId30" Type="http://schemas.openxmlformats.org/officeDocument/2006/relationships/tags" Target="../tags/tag74.xml"/><Relationship Id="rId3" Type="http://schemas.openxmlformats.org/officeDocument/2006/relationships/tags" Target="../tags/tag47.xml"/><Relationship Id="rId29" Type="http://schemas.openxmlformats.org/officeDocument/2006/relationships/tags" Target="../tags/tag73.xml"/><Relationship Id="rId28" Type="http://schemas.openxmlformats.org/officeDocument/2006/relationships/tags" Target="../tags/tag72.xml"/><Relationship Id="rId27" Type="http://schemas.openxmlformats.org/officeDocument/2006/relationships/tags" Target="../tags/tag71.xml"/><Relationship Id="rId26" Type="http://schemas.openxmlformats.org/officeDocument/2006/relationships/tags" Target="../tags/tag70.xml"/><Relationship Id="rId25" Type="http://schemas.openxmlformats.org/officeDocument/2006/relationships/tags" Target="../tags/tag69.xml"/><Relationship Id="rId24" Type="http://schemas.openxmlformats.org/officeDocument/2006/relationships/tags" Target="../tags/tag68.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tags" Target="../tags/tag65.xml"/><Relationship Id="rId20" Type="http://schemas.openxmlformats.org/officeDocument/2006/relationships/tags" Target="../tags/tag64.xml"/><Relationship Id="rId2" Type="http://schemas.openxmlformats.org/officeDocument/2006/relationships/tags" Target="../tags/tag46.xml"/><Relationship Id="rId19" Type="http://schemas.openxmlformats.org/officeDocument/2006/relationships/tags" Target="../tags/tag6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d2b70cf6d91d2e88767463cc26882ad"/>
          <p:cNvPicPr>
            <a:picLocks noChangeAspect="1"/>
          </p:cNvPicPr>
          <p:nvPr/>
        </p:nvPicPr>
        <p:blipFill>
          <a:blip r:embed="rId1"/>
          <a:stretch>
            <a:fillRect/>
          </a:stretch>
        </p:blipFill>
        <p:spPr>
          <a:xfrm>
            <a:off x="6990080" y="-107315"/>
            <a:ext cx="5329555" cy="4265295"/>
          </a:xfrm>
          <a:prstGeom prst="rect">
            <a:avLst/>
          </a:prstGeom>
        </p:spPr>
      </p:pic>
      <p:pic>
        <p:nvPicPr>
          <p:cNvPr id="3" name="图片 2"/>
          <p:cNvPicPr>
            <a:picLocks noChangeAspect="1"/>
          </p:cNvPicPr>
          <p:nvPr/>
        </p:nvPicPr>
        <p:blipFill rotWithShape="1">
          <a:blip r:embed="rId2" cstate="screen"/>
          <a:srcRect/>
          <a:stretch>
            <a:fillRect/>
          </a:stretch>
        </p:blipFill>
        <p:spPr>
          <a:xfrm rot="5400000">
            <a:off x="412115" y="-466725"/>
            <a:ext cx="7037070" cy="7970520"/>
          </a:xfrm>
          <a:prstGeom prst="rect">
            <a:avLst/>
          </a:prstGeom>
        </p:spPr>
      </p:pic>
      <p:sp>
        <p:nvSpPr>
          <p:cNvPr id="6" name="文本框 5"/>
          <p:cNvSpPr txBox="1"/>
          <p:nvPr/>
        </p:nvSpPr>
        <p:spPr>
          <a:xfrm>
            <a:off x="2552065" y="3803650"/>
            <a:ext cx="5678170" cy="1530350"/>
          </a:xfrm>
          <a:prstGeom prst="rect">
            <a:avLst/>
          </a:prstGeom>
          <a:solidFill>
            <a:srgbClr val="2B9E9C"/>
          </a:solidFill>
        </p:spPr>
        <p:txBody>
          <a:bodyPr wrap="square" rtlCol="0">
            <a:noAutofit/>
          </a:bodyPr>
          <a:lstStyle/>
          <a:p>
            <a:pPr algn="dist"/>
            <a:endParaRPr lang="zh-CN" altLang="en-US" sz="2800" spc="-300" dirty="0">
              <a:solidFill>
                <a:schemeClr val="bg1"/>
              </a:solidFill>
              <a:latin typeface="华文新魏" panose="02010800040101010101" charset="-122"/>
              <a:ea typeface="华文新魏" panose="02010800040101010101" charset="-122"/>
              <a:cs typeface="思源黑体 CN Regular" panose="020B0500000000000000" charset="-122"/>
            </a:endParaRPr>
          </a:p>
          <a:p>
            <a:pPr algn="dist"/>
            <a:r>
              <a:rPr lang="zh-CN" altLang="en-US" sz="4800" spc="-300" dirty="0">
                <a:solidFill>
                  <a:schemeClr val="bg1"/>
                </a:solidFill>
                <a:latin typeface="华文新魏" panose="02010800040101010101" charset="-122"/>
                <a:ea typeface="华文新魏" panose="02010800040101010101" charset="-122"/>
                <a:cs typeface="思源黑体 CN Regular" panose="020B0500000000000000" charset="-122"/>
                <a:sym typeface="+mn-ea"/>
              </a:rPr>
              <a:t>胡柚分拣切割一体机</a:t>
            </a:r>
            <a:endParaRPr lang="zh-CN" altLang="en-US" sz="4800" spc="-300" dirty="0">
              <a:solidFill>
                <a:schemeClr val="bg1"/>
              </a:solidFill>
              <a:latin typeface="华文新魏" panose="02010800040101010101" charset="-122"/>
              <a:ea typeface="华文新魏" panose="02010800040101010101" charset="-122"/>
              <a:cs typeface="思源黑体 CN Regular" panose="020B0500000000000000" charset="-122"/>
              <a:sym typeface="+mn-ea"/>
            </a:endParaRPr>
          </a:p>
        </p:txBody>
      </p:sp>
      <p:pic>
        <p:nvPicPr>
          <p:cNvPr id="5" name="图片 4"/>
          <p:cNvPicPr>
            <a:picLocks noChangeAspect="1"/>
          </p:cNvPicPr>
          <p:nvPr/>
        </p:nvPicPr>
        <p:blipFill rotWithShape="1">
          <a:blip r:embed="rId2" cstate="screen"/>
          <a:srcRect/>
          <a:stretch>
            <a:fillRect/>
          </a:stretch>
        </p:blipFill>
        <p:spPr>
          <a:xfrm rot="16200000">
            <a:off x="4950460" y="-286385"/>
            <a:ext cx="3774440" cy="1070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 name="矩形 58"/>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具体实施计划</a:t>
            </a:r>
            <a:endParaRPr lang="zh-CN" altLang="en-US" sz="3600" b="1" dirty="0">
              <a:solidFill>
                <a:srgbClr val="196576"/>
              </a:solidFill>
              <a:cs typeface="+mn-ea"/>
              <a:sym typeface="+mn-lt"/>
            </a:endParaRPr>
          </a:p>
        </p:txBody>
      </p:sp>
      <p:sp>
        <p:nvSpPr>
          <p:cNvPr id="4" name="右箭头 3"/>
          <p:cNvSpPr/>
          <p:nvPr/>
        </p:nvSpPr>
        <p:spPr>
          <a:xfrm>
            <a:off x="2870835" y="1924050"/>
            <a:ext cx="1148080"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右箭头 4"/>
          <p:cNvSpPr/>
          <p:nvPr/>
        </p:nvSpPr>
        <p:spPr>
          <a:xfrm>
            <a:off x="5641975" y="1960245"/>
            <a:ext cx="1148080"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右箭头 8"/>
          <p:cNvSpPr/>
          <p:nvPr/>
        </p:nvSpPr>
        <p:spPr>
          <a:xfrm rot="10800000">
            <a:off x="4493895" y="3154680"/>
            <a:ext cx="1148080"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右箭头 9"/>
          <p:cNvSpPr/>
          <p:nvPr/>
        </p:nvSpPr>
        <p:spPr>
          <a:xfrm rot="5400000">
            <a:off x="5874385" y="3858895"/>
            <a:ext cx="446405"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右箭头 10"/>
          <p:cNvSpPr/>
          <p:nvPr/>
        </p:nvSpPr>
        <p:spPr>
          <a:xfrm rot="5400000">
            <a:off x="5823585" y="5160645"/>
            <a:ext cx="548005"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212215" y="1577975"/>
            <a:ext cx="1768475" cy="953135"/>
          </a:xfrm>
          <a:prstGeom prst="rect">
            <a:avLst/>
          </a:prstGeom>
          <a:solidFill>
            <a:schemeClr val="accent6"/>
          </a:solidFill>
        </p:spPr>
        <p:txBody>
          <a:bodyPr wrap="square" rtlCol="0">
            <a:spAutoFit/>
          </a:bodyPr>
          <a:p>
            <a:r>
              <a:rPr lang="zh-CN" altLang="en-US" sz="2800"/>
              <a:t>发现产品</a:t>
            </a:r>
            <a:endParaRPr lang="zh-CN" altLang="en-US" sz="2800"/>
          </a:p>
          <a:p>
            <a:r>
              <a:rPr lang="zh-CN" altLang="en-US" sz="2800"/>
              <a:t> </a:t>
            </a:r>
            <a:r>
              <a:rPr lang="en-US" altLang="zh-CN" sz="2800"/>
              <a:t> </a:t>
            </a:r>
            <a:r>
              <a:rPr lang="zh-CN" altLang="en-US" sz="2800"/>
              <a:t>需求</a:t>
            </a:r>
            <a:r>
              <a:rPr lang="en-US" altLang="zh-CN" sz="2800"/>
              <a:t> </a:t>
            </a:r>
            <a:r>
              <a:rPr lang="en-US" altLang="zh-CN" sz="2800">
                <a:highlight>
                  <a:srgbClr val="00FF00"/>
                </a:highlight>
              </a:rPr>
              <a:t> </a:t>
            </a:r>
            <a:endParaRPr lang="en-US" altLang="zh-CN" sz="2800">
              <a:highlight>
                <a:srgbClr val="00FF00"/>
              </a:highlight>
            </a:endParaRPr>
          </a:p>
        </p:txBody>
      </p:sp>
      <p:sp>
        <p:nvSpPr>
          <p:cNvPr id="13" name="文本框 12"/>
          <p:cNvSpPr txBox="1"/>
          <p:nvPr/>
        </p:nvSpPr>
        <p:spPr>
          <a:xfrm>
            <a:off x="4018915" y="1593850"/>
            <a:ext cx="1666875" cy="952500"/>
          </a:xfrm>
          <a:prstGeom prst="rect">
            <a:avLst/>
          </a:prstGeom>
          <a:solidFill>
            <a:srgbClr val="FFC000"/>
          </a:solidFill>
        </p:spPr>
        <p:txBody>
          <a:bodyPr wrap="square" rtlCol="0">
            <a:noAutofit/>
          </a:bodyPr>
          <a:p>
            <a:r>
              <a:rPr lang="zh-CN" altLang="en-US" sz="2800"/>
              <a:t>确定设计</a:t>
            </a:r>
            <a:endParaRPr lang="zh-CN" altLang="en-US" sz="2800"/>
          </a:p>
          <a:p>
            <a:r>
              <a:rPr lang="en-US" altLang="zh-CN" sz="2800"/>
              <a:t>  </a:t>
            </a:r>
            <a:r>
              <a:rPr lang="zh-CN" altLang="en-US" sz="2800"/>
              <a:t>理念</a:t>
            </a:r>
            <a:endParaRPr lang="zh-CN" altLang="en-US" sz="2800"/>
          </a:p>
        </p:txBody>
      </p:sp>
      <p:sp>
        <p:nvSpPr>
          <p:cNvPr id="14" name="文本框 13"/>
          <p:cNvSpPr txBox="1"/>
          <p:nvPr/>
        </p:nvSpPr>
        <p:spPr>
          <a:xfrm>
            <a:off x="6790055" y="1564640"/>
            <a:ext cx="1767840" cy="966470"/>
          </a:xfrm>
          <a:prstGeom prst="rect">
            <a:avLst/>
          </a:prstGeom>
          <a:solidFill>
            <a:srgbClr val="00B0F0"/>
          </a:solidFill>
        </p:spPr>
        <p:txBody>
          <a:bodyPr wrap="square" rtlCol="0">
            <a:noAutofit/>
          </a:bodyPr>
          <a:p>
            <a:r>
              <a:rPr lang="zh-CN" altLang="en-US" sz="2800"/>
              <a:t>查询相关</a:t>
            </a:r>
            <a:endParaRPr lang="zh-CN" altLang="en-US" sz="2800"/>
          </a:p>
          <a:p>
            <a:r>
              <a:rPr lang="en-US" altLang="zh-CN" sz="2800"/>
              <a:t>  </a:t>
            </a:r>
            <a:r>
              <a:rPr lang="zh-CN" altLang="en-US" sz="2800"/>
              <a:t>资料</a:t>
            </a:r>
            <a:endParaRPr lang="zh-CN" altLang="en-US" sz="2800"/>
          </a:p>
        </p:txBody>
      </p:sp>
      <p:sp>
        <p:nvSpPr>
          <p:cNvPr id="15" name="右箭头 14"/>
          <p:cNvSpPr/>
          <p:nvPr/>
        </p:nvSpPr>
        <p:spPr>
          <a:xfrm rot="10800000">
            <a:off x="6551930" y="3154680"/>
            <a:ext cx="1148080" cy="2743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7658735" y="2821940"/>
            <a:ext cx="951230" cy="951230"/>
          </a:xfrm>
          <a:prstGeom prst="rect">
            <a:avLst/>
          </a:prstGeom>
          <a:solidFill>
            <a:srgbClr val="FFFF00"/>
          </a:solidFill>
        </p:spPr>
        <p:txBody>
          <a:bodyPr wrap="square" rtlCol="0">
            <a:noAutofit/>
          </a:bodyPr>
          <a:p>
            <a:r>
              <a:rPr lang="zh-CN" altLang="en-US" sz="2800"/>
              <a:t>零件</a:t>
            </a:r>
            <a:endParaRPr lang="zh-CN" altLang="en-US" sz="2800"/>
          </a:p>
          <a:p>
            <a:r>
              <a:rPr lang="zh-CN" altLang="en-US" sz="2800"/>
              <a:t>设计</a:t>
            </a:r>
            <a:endParaRPr lang="zh-CN" altLang="en-US" sz="2800"/>
          </a:p>
        </p:txBody>
      </p:sp>
      <p:sp>
        <p:nvSpPr>
          <p:cNvPr id="18" name="文本框 17"/>
          <p:cNvSpPr txBox="1"/>
          <p:nvPr/>
        </p:nvSpPr>
        <p:spPr>
          <a:xfrm>
            <a:off x="3446780" y="2821940"/>
            <a:ext cx="1046480" cy="983615"/>
          </a:xfrm>
          <a:prstGeom prst="rect">
            <a:avLst/>
          </a:prstGeom>
          <a:solidFill>
            <a:schemeClr val="accent1">
              <a:lumMod val="60000"/>
              <a:lumOff val="40000"/>
            </a:schemeClr>
          </a:solidFill>
        </p:spPr>
        <p:txBody>
          <a:bodyPr wrap="square" rtlCol="0">
            <a:noAutofit/>
          </a:bodyPr>
          <a:p>
            <a:r>
              <a:rPr lang="zh-CN" altLang="en-US" sz="2800"/>
              <a:t>工程</a:t>
            </a:r>
            <a:endParaRPr lang="zh-CN" altLang="en-US" sz="2800"/>
          </a:p>
          <a:p>
            <a:r>
              <a:rPr lang="zh-CN" altLang="en-US" sz="2800"/>
              <a:t>图纸</a:t>
            </a:r>
            <a:endParaRPr lang="zh-CN" altLang="en-US" sz="2800"/>
          </a:p>
        </p:txBody>
      </p:sp>
      <p:sp>
        <p:nvSpPr>
          <p:cNvPr id="19" name="文本框 18"/>
          <p:cNvSpPr txBox="1"/>
          <p:nvPr/>
        </p:nvSpPr>
        <p:spPr>
          <a:xfrm>
            <a:off x="5615940" y="2821940"/>
            <a:ext cx="920115" cy="953135"/>
          </a:xfrm>
          <a:prstGeom prst="rect">
            <a:avLst/>
          </a:prstGeom>
          <a:solidFill>
            <a:schemeClr val="accent2">
              <a:lumMod val="40000"/>
              <a:lumOff val="60000"/>
            </a:schemeClr>
          </a:solidFill>
        </p:spPr>
        <p:txBody>
          <a:bodyPr wrap="square" rtlCol="0">
            <a:spAutoFit/>
          </a:bodyPr>
          <a:p>
            <a:r>
              <a:rPr lang="zh-CN" altLang="en-US" sz="2800"/>
              <a:t>零件</a:t>
            </a:r>
            <a:endParaRPr lang="zh-CN" altLang="en-US" sz="2800"/>
          </a:p>
          <a:p>
            <a:r>
              <a:rPr lang="zh-CN" altLang="en-US" sz="2800"/>
              <a:t>设计</a:t>
            </a:r>
            <a:endParaRPr lang="zh-CN" altLang="en-US" sz="2800"/>
          </a:p>
        </p:txBody>
      </p:sp>
      <p:sp>
        <p:nvSpPr>
          <p:cNvPr id="20" name="文本框 19"/>
          <p:cNvSpPr txBox="1"/>
          <p:nvPr/>
        </p:nvSpPr>
        <p:spPr>
          <a:xfrm>
            <a:off x="5642610" y="4219575"/>
            <a:ext cx="941705" cy="953135"/>
          </a:xfrm>
          <a:prstGeom prst="rect">
            <a:avLst/>
          </a:prstGeom>
          <a:solidFill>
            <a:schemeClr val="accent6">
              <a:lumMod val="40000"/>
              <a:lumOff val="60000"/>
            </a:schemeClr>
          </a:solidFill>
        </p:spPr>
        <p:txBody>
          <a:bodyPr wrap="square" rtlCol="0">
            <a:spAutoFit/>
          </a:bodyPr>
          <a:p>
            <a:r>
              <a:rPr lang="zh-CN" altLang="en-US" sz="2800"/>
              <a:t>装配</a:t>
            </a:r>
            <a:endParaRPr lang="zh-CN" altLang="en-US" sz="2800"/>
          </a:p>
          <a:p>
            <a:r>
              <a:rPr lang="zh-CN" altLang="en-US" sz="2800"/>
              <a:t>设计</a:t>
            </a:r>
            <a:endParaRPr lang="zh-CN" altLang="en-US" sz="2800"/>
          </a:p>
        </p:txBody>
      </p:sp>
      <p:sp>
        <p:nvSpPr>
          <p:cNvPr id="21" name="文本框 20"/>
          <p:cNvSpPr txBox="1"/>
          <p:nvPr/>
        </p:nvSpPr>
        <p:spPr>
          <a:xfrm>
            <a:off x="4018915" y="5617210"/>
            <a:ext cx="946150" cy="953135"/>
          </a:xfrm>
          <a:prstGeom prst="rect">
            <a:avLst/>
          </a:prstGeom>
          <a:solidFill>
            <a:schemeClr val="accent2"/>
          </a:solidFill>
        </p:spPr>
        <p:txBody>
          <a:bodyPr wrap="square" rtlCol="0">
            <a:spAutoFit/>
          </a:bodyPr>
          <a:p>
            <a:r>
              <a:rPr lang="zh-CN" altLang="en-US" sz="2800"/>
              <a:t>整体渲染</a:t>
            </a:r>
            <a:endParaRPr lang="zh-CN" altLang="en-US" sz="2800"/>
          </a:p>
        </p:txBody>
      </p:sp>
      <p:sp>
        <p:nvSpPr>
          <p:cNvPr id="22" name="文本框 21"/>
          <p:cNvSpPr txBox="1"/>
          <p:nvPr/>
        </p:nvSpPr>
        <p:spPr>
          <a:xfrm>
            <a:off x="5615940" y="5617210"/>
            <a:ext cx="946150" cy="953135"/>
          </a:xfrm>
          <a:prstGeom prst="rect">
            <a:avLst/>
          </a:prstGeom>
          <a:solidFill>
            <a:schemeClr val="accent2"/>
          </a:solidFill>
        </p:spPr>
        <p:txBody>
          <a:bodyPr wrap="square" rtlCol="0">
            <a:spAutoFit/>
          </a:bodyPr>
          <a:p>
            <a:r>
              <a:rPr lang="zh-CN" altLang="en-US" sz="2800"/>
              <a:t>运动仿真</a:t>
            </a:r>
            <a:endParaRPr lang="zh-CN" altLang="en-US" sz="2800"/>
          </a:p>
        </p:txBody>
      </p:sp>
      <p:sp>
        <p:nvSpPr>
          <p:cNvPr id="23" name="文本框 22"/>
          <p:cNvSpPr txBox="1"/>
          <p:nvPr/>
        </p:nvSpPr>
        <p:spPr>
          <a:xfrm>
            <a:off x="7235825" y="5617210"/>
            <a:ext cx="946150" cy="953135"/>
          </a:xfrm>
          <a:prstGeom prst="rect">
            <a:avLst/>
          </a:prstGeom>
          <a:solidFill>
            <a:schemeClr val="accent2"/>
          </a:solidFill>
        </p:spPr>
        <p:txBody>
          <a:bodyPr wrap="square" rtlCol="0">
            <a:spAutoFit/>
          </a:bodyPr>
          <a:p>
            <a:r>
              <a:rPr lang="zh-CN" altLang="en-US" sz="2800"/>
              <a:t>工程分析</a:t>
            </a:r>
            <a:endParaRPr lang="zh-CN" altLang="en-US" sz="2800"/>
          </a:p>
        </p:txBody>
      </p:sp>
      <p:sp>
        <p:nvSpPr>
          <p:cNvPr id="24" name="加号 23"/>
          <p:cNvSpPr/>
          <p:nvPr/>
        </p:nvSpPr>
        <p:spPr>
          <a:xfrm>
            <a:off x="6562090" y="5744845"/>
            <a:ext cx="673735" cy="624205"/>
          </a:xfrm>
          <a:prstGeom prst="mathPl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加号 24"/>
          <p:cNvSpPr/>
          <p:nvPr/>
        </p:nvSpPr>
        <p:spPr>
          <a:xfrm>
            <a:off x="4942205" y="5744845"/>
            <a:ext cx="673735" cy="624205"/>
          </a:xfrm>
          <a:prstGeom prst="mathPl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右弧形箭头 25"/>
          <p:cNvSpPr/>
          <p:nvPr/>
        </p:nvSpPr>
        <p:spPr>
          <a:xfrm>
            <a:off x="8557895" y="1960245"/>
            <a:ext cx="1101725" cy="160083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 name="矩形 58"/>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装配关系</a:t>
            </a:r>
            <a:endParaRPr lang="zh-CN" altLang="en-US" sz="3600" b="1" dirty="0">
              <a:solidFill>
                <a:srgbClr val="196576"/>
              </a:solidFill>
              <a:cs typeface="+mn-ea"/>
              <a:sym typeface="+mn-lt"/>
            </a:endParaRPr>
          </a:p>
        </p:txBody>
      </p:sp>
      <p:pic>
        <p:nvPicPr>
          <p:cNvPr id="2" name="图片 1" descr="屏幕截图 2025-11-15 183903"/>
          <p:cNvPicPr>
            <a:picLocks noChangeAspect="1"/>
          </p:cNvPicPr>
          <p:nvPr/>
        </p:nvPicPr>
        <p:blipFill>
          <a:blip r:embed="rId1"/>
          <a:stretch>
            <a:fillRect/>
          </a:stretch>
        </p:blipFill>
        <p:spPr>
          <a:xfrm>
            <a:off x="445770" y="1149985"/>
            <a:ext cx="3014345" cy="5707380"/>
          </a:xfrm>
          <a:prstGeom prst="rect">
            <a:avLst/>
          </a:prstGeom>
        </p:spPr>
      </p:pic>
      <p:pic>
        <p:nvPicPr>
          <p:cNvPr id="3" name="图片 2" descr="屏幕截图 2025-11-15 183918"/>
          <p:cNvPicPr>
            <a:picLocks noChangeAspect="1"/>
          </p:cNvPicPr>
          <p:nvPr/>
        </p:nvPicPr>
        <p:blipFill>
          <a:blip r:embed="rId2"/>
          <a:stretch>
            <a:fillRect/>
          </a:stretch>
        </p:blipFill>
        <p:spPr>
          <a:xfrm>
            <a:off x="3399155" y="1152525"/>
            <a:ext cx="2585720" cy="5705475"/>
          </a:xfrm>
          <a:prstGeom prst="rect">
            <a:avLst/>
          </a:prstGeom>
        </p:spPr>
      </p:pic>
      <p:pic>
        <p:nvPicPr>
          <p:cNvPr id="4" name="图片 3" descr="屏幕截图 2025-11-15 183928"/>
          <p:cNvPicPr>
            <a:picLocks noChangeAspect="1"/>
          </p:cNvPicPr>
          <p:nvPr/>
        </p:nvPicPr>
        <p:blipFill>
          <a:blip r:embed="rId3"/>
          <a:stretch>
            <a:fillRect/>
          </a:stretch>
        </p:blipFill>
        <p:spPr>
          <a:xfrm>
            <a:off x="5920740" y="1153160"/>
            <a:ext cx="3051810" cy="5704205"/>
          </a:xfrm>
          <a:prstGeom prst="rect">
            <a:avLst/>
          </a:prstGeom>
        </p:spPr>
      </p:pic>
      <p:pic>
        <p:nvPicPr>
          <p:cNvPr id="5" name="图片 4" descr="屏幕截图 2025-11-15 183939"/>
          <p:cNvPicPr>
            <a:picLocks noChangeAspect="1"/>
          </p:cNvPicPr>
          <p:nvPr/>
        </p:nvPicPr>
        <p:blipFill>
          <a:blip r:embed="rId4"/>
          <a:stretch>
            <a:fillRect/>
          </a:stretch>
        </p:blipFill>
        <p:spPr>
          <a:xfrm>
            <a:off x="8972550" y="1150620"/>
            <a:ext cx="3219450" cy="5706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工程图</a:t>
            </a:r>
            <a:endParaRPr lang="zh-CN" altLang="en-US" sz="3600" b="1" dirty="0">
              <a:solidFill>
                <a:srgbClr val="196576"/>
              </a:solidFill>
              <a:cs typeface="+mn-ea"/>
              <a:sym typeface="+mn-lt"/>
            </a:endParaRPr>
          </a:p>
        </p:txBody>
      </p:sp>
      <p:pic>
        <p:nvPicPr>
          <p:cNvPr id="3" name="图片 2" descr="fd59d95aff55c99830cb21ec9794787b"/>
          <p:cNvPicPr>
            <a:picLocks noChangeAspect="1"/>
          </p:cNvPicPr>
          <p:nvPr/>
        </p:nvPicPr>
        <p:blipFill>
          <a:blip r:embed="rId1"/>
          <a:stretch>
            <a:fillRect/>
          </a:stretch>
        </p:blipFill>
        <p:spPr>
          <a:xfrm>
            <a:off x="5839460" y="1495425"/>
            <a:ext cx="6352540" cy="5206365"/>
          </a:xfrm>
          <a:prstGeom prst="rect">
            <a:avLst/>
          </a:prstGeom>
        </p:spPr>
      </p:pic>
      <p:pic>
        <p:nvPicPr>
          <p:cNvPr id="5" name="图片 4" descr="bb48de1aeb5947377e03e23196e28b8b"/>
          <p:cNvPicPr>
            <a:picLocks noChangeAspect="1"/>
          </p:cNvPicPr>
          <p:nvPr/>
        </p:nvPicPr>
        <p:blipFill>
          <a:blip r:embed="rId2"/>
          <a:stretch>
            <a:fillRect/>
          </a:stretch>
        </p:blipFill>
        <p:spPr>
          <a:xfrm>
            <a:off x="0" y="1496060"/>
            <a:ext cx="5768975" cy="52127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4948991" y="3073349"/>
            <a:ext cx="6196066" cy="1106805"/>
          </a:xfrm>
          <a:prstGeom prst="rect">
            <a:avLst/>
          </a:prstGeom>
        </p:spPr>
        <p:txBody>
          <a:bodyPr wrap="square">
            <a:spAutoFit/>
          </a:bodyPr>
          <a:lstStyle/>
          <a:p>
            <a:pPr algn="dist"/>
            <a:r>
              <a:rPr lang="zh-CN" altLang="en-US" sz="6600" b="1" dirty="0">
                <a:solidFill>
                  <a:srgbClr val="196576"/>
                </a:solidFill>
                <a:cs typeface="+mn-ea"/>
                <a:sym typeface="+mn-lt"/>
              </a:rPr>
              <a:t>爆炸动画</a:t>
            </a:r>
            <a:endParaRPr lang="zh-CN" altLang="en-US" sz="6600" b="1" dirty="0">
              <a:solidFill>
                <a:srgbClr val="196576"/>
              </a:solidFill>
              <a:cs typeface="+mn-ea"/>
              <a:sym typeface="+mn-lt"/>
            </a:endParaRPr>
          </a:p>
        </p:txBody>
      </p:sp>
      <p:sp>
        <p:nvSpPr>
          <p:cNvPr id="27" name="矩形 26"/>
          <p:cNvSpPr/>
          <p:nvPr/>
        </p:nvSpPr>
        <p:spPr>
          <a:xfrm>
            <a:off x="6096201" y="2116419"/>
            <a:ext cx="3902046" cy="1107996"/>
          </a:xfrm>
          <a:prstGeom prst="rect">
            <a:avLst/>
          </a:prstGeom>
        </p:spPr>
        <p:txBody>
          <a:bodyPr wrap="square">
            <a:spAutoFit/>
          </a:bodyPr>
          <a:lstStyle/>
          <a:p>
            <a:pPr algn="dist"/>
            <a:r>
              <a:rPr lang="en-US" altLang="zh-CN" sz="6600" b="1" dirty="0">
                <a:solidFill>
                  <a:srgbClr val="2B9E9C"/>
                </a:solidFill>
                <a:cs typeface="+mn-ea"/>
                <a:sym typeface="+mn-lt"/>
              </a:rPr>
              <a:t>PART-04</a:t>
            </a:r>
            <a:endParaRPr lang="zh-CN" altLang="en-US" sz="6600" b="1" dirty="0">
              <a:solidFill>
                <a:srgbClr val="2B9E9C"/>
              </a:solidFill>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Keyshot Animation3(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693420" y="356870"/>
            <a:ext cx="10692130" cy="599630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4948991" y="3073349"/>
            <a:ext cx="6196066" cy="1106805"/>
          </a:xfrm>
          <a:prstGeom prst="rect">
            <a:avLst/>
          </a:prstGeom>
        </p:spPr>
        <p:txBody>
          <a:bodyPr wrap="square">
            <a:spAutoFit/>
          </a:bodyPr>
          <a:lstStyle/>
          <a:p>
            <a:pPr algn="dist"/>
            <a:r>
              <a:rPr lang="zh-CN" altLang="en-US" sz="6600" b="1" dirty="0">
                <a:solidFill>
                  <a:srgbClr val="196576"/>
                </a:solidFill>
                <a:cs typeface="+mn-ea"/>
                <a:sym typeface="+mn-lt"/>
              </a:rPr>
              <a:t>有限元</a:t>
            </a:r>
            <a:r>
              <a:rPr lang="zh-CN" altLang="en-US" sz="6600" b="1" dirty="0">
                <a:solidFill>
                  <a:srgbClr val="196576"/>
                </a:solidFill>
                <a:cs typeface="+mn-ea"/>
                <a:sym typeface="+mn-lt"/>
              </a:rPr>
              <a:t>分析</a:t>
            </a:r>
            <a:endParaRPr lang="zh-CN" altLang="en-US" sz="6600" b="1" dirty="0">
              <a:solidFill>
                <a:srgbClr val="196576"/>
              </a:solidFill>
              <a:cs typeface="+mn-ea"/>
              <a:sym typeface="+mn-lt"/>
            </a:endParaRPr>
          </a:p>
        </p:txBody>
      </p:sp>
      <p:sp>
        <p:nvSpPr>
          <p:cNvPr id="27" name="矩形 26"/>
          <p:cNvSpPr/>
          <p:nvPr/>
        </p:nvSpPr>
        <p:spPr>
          <a:xfrm>
            <a:off x="6096201" y="2116419"/>
            <a:ext cx="3902046" cy="1106805"/>
          </a:xfrm>
          <a:prstGeom prst="rect">
            <a:avLst/>
          </a:prstGeom>
        </p:spPr>
        <p:txBody>
          <a:bodyPr wrap="square">
            <a:spAutoFit/>
          </a:bodyPr>
          <a:lstStyle/>
          <a:p>
            <a:pPr algn="dist"/>
            <a:r>
              <a:rPr lang="en-US" altLang="zh-CN" sz="6600" b="1" dirty="0">
                <a:solidFill>
                  <a:srgbClr val="2B9E9C"/>
                </a:solidFill>
                <a:cs typeface="+mn-ea"/>
                <a:sym typeface="+mn-lt"/>
              </a:rPr>
              <a:t>PART-05</a:t>
            </a:r>
            <a:endParaRPr lang="zh-CN" altLang="en-US" sz="6600" b="1" dirty="0">
              <a:solidFill>
                <a:srgbClr val="2B9E9C"/>
              </a:solidFill>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有</a:t>
            </a:r>
            <a:r>
              <a:rPr lang="en-US" altLang="zh-CN"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限</a:t>
            </a:r>
            <a:r>
              <a:rPr lang="en-US" altLang="zh-CN"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元</a:t>
            </a:r>
            <a:r>
              <a:rPr lang="en-US" altLang="zh-CN"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rPr>
              <a:t>析</a:t>
            </a:r>
            <a:endParaRPr lang="zh-CN" altLang="en-US" sz="3600" b="1">
              <a:solidFill>
                <a:srgbClr val="196576"/>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43ad8f91cc6674f259e3161a9bb4f827"/>
          <p:cNvPicPr>
            <a:picLocks noChangeAspect="1"/>
          </p:cNvPicPr>
          <p:nvPr/>
        </p:nvPicPr>
        <p:blipFill>
          <a:blip r:embed="rId1"/>
          <a:stretch>
            <a:fillRect/>
          </a:stretch>
        </p:blipFill>
        <p:spPr>
          <a:xfrm>
            <a:off x="1995170" y="1786255"/>
            <a:ext cx="7476490" cy="4464685"/>
          </a:xfrm>
          <a:prstGeom prst="rect">
            <a:avLst/>
          </a:prstGeom>
        </p:spPr>
      </p:pic>
      <p:sp>
        <p:nvSpPr>
          <p:cNvPr id="7" name="文本框 6"/>
          <p:cNvSpPr txBox="1"/>
          <p:nvPr/>
        </p:nvSpPr>
        <p:spPr>
          <a:xfrm>
            <a:off x="1463675" y="1417955"/>
            <a:ext cx="9371965" cy="368300"/>
          </a:xfrm>
          <a:prstGeom prst="rect">
            <a:avLst/>
          </a:prstGeom>
          <a:noFill/>
        </p:spPr>
        <p:txBody>
          <a:bodyPr wrap="square" rtlCol="0">
            <a:spAutoFit/>
          </a:bodyPr>
          <a:p>
            <a:r>
              <a:rPr lang="zh-CN" altLang="en-US"/>
              <a:t>进行静力学分析计算结构在静力载荷作用下的变形大小以及应力分布，校核结构刚度和强度。</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83d5c7ddb858519a2f8c9f2db34ef25e"/>
          <p:cNvPicPr>
            <a:picLocks noChangeAspect="1"/>
          </p:cNvPicPr>
          <p:nvPr>
            <p:ph idx="1"/>
          </p:nvPr>
        </p:nvPicPr>
        <p:blipFill>
          <a:blip r:embed="rId1"/>
          <a:stretch>
            <a:fillRect/>
          </a:stretch>
        </p:blipFill>
        <p:spPr>
          <a:xfrm>
            <a:off x="0" y="2298700"/>
            <a:ext cx="7348855" cy="4636135"/>
          </a:xfrm>
          <a:prstGeom prst="rect">
            <a:avLst/>
          </a:prstGeom>
        </p:spPr>
      </p:pic>
      <p:pic>
        <p:nvPicPr>
          <p:cNvPr id="6" name="内容占位符 5" descr="ed2f011273231b9dec3e0971a9b3c3b4"/>
          <p:cNvPicPr>
            <a:picLocks noChangeAspect="1"/>
          </p:cNvPicPr>
          <p:nvPr/>
        </p:nvPicPr>
        <p:blipFill>
          <a:blip r:embed="rId2"/>
          <a:stretch>
            <a:fillRect/>
          </a:stretch>
        </p:blipFill>
        <p:spPr>
          <a:xfrm>
            <a:off x="6256020" y="0"/>
            <a:ext cx="6095365" cy="42144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4948991" y="3073349"/>
            <a:ext cx="6196066" cy="1106805"/>
          </a:xfrm>
          <a:prstGeom prst="rect">
            <a:avLst/>
          </a:prstGeom>
        </p:spPr>
        <p:txBody>
          <a:bodyPr wrap="square">
            <a:spAutoFit/>
          </a:bodyPr>
          <a:lstStyle/>
          <a:p>
            <a:pPr algn="dist"/>
            <a:r>
              <a:rPr lang="zh-CN" altLang="en-US" sz="6600" b="1" dirty="0">
                <a:solidFill>
                  <a:srgbClr val="196576"/>
                </a:solidFill>
                <a:cs typeface="+mn-ea"/>
                <a:sym typeface="+mn-lt"/>
              </a:rPr>
              <a:t>应用前景</a:t>
            </a:r>
            <a:endParaRPr lang="zh-CN" altLang="en-US" sz="6600" b="1" dirty="0">
              <a:solidFill>
                <a:srgbClr val="196576"/>
              </a:solidFill>
              <a:cs typeface="+mn-ea"/>
              <a:sym typeface="+mn-lt"/>
            </a:endParaRPr>
          </a:p>
        </p:txBody>
      </p:sp>
      <p:sp>
        <p:nvSpPr>
          <p:cNvPr id="27" name="矩形 26"/>
          <p:cNvSpPr/>
          <p:nvPr/>
        </p:nvSpPr>
        <p:spPr>
          <a:xfrm>
            <a:off x="6096201" y="2116419"/>
            <a:ext cx="3902046" cy="1106805"/>
          </a:xfrm>
          <a:prstGeom prst="rect">
            <a:avLst/>
          </a:prstGeom>
        </p:spPr>
        <p:txBody>
          <a:bodyPr wrap="square">
            <a:spAutoFit/>
          </a:bodyPr>
          <a:lstStyle/>
          <a:p>
            <a:pPr algn="dist"/>
            <a:r>
              <a:rPr lang="en-US" altLang="zh-CN" sz="6600" b="1" dirty="0">
                <a:solidFill>
                  <a:srgbClr val="2B9E9C"/>
                </a:solidFill>
                <a:cs typeface="+mn-ea"/>
                <a:sym typeface="+mn-lt"/>
              </a:rPr>
              <a:t>PART-06</a:t>
            </a:r>
            <a:endParaRPr lang="zh-CN" altLang="en-US" sz="6600" b="1" dirty="0">
              <a:solidFill>
                <a:srgbClr val="2B9E9C"/>
              </a:solidFill>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图片 89"/>
          <p:cNvPicPr>
            <a:picLocks noChangeAspect="1"/>
          </p:cNvPicPr>
          <p:nvPr/>
        </p:nvPicPr>
        <p:blipFill>
          <a:blip r:embed="rId1" cstate="screen">
            <a:alphaModFix amt="80000"/>
          </a:blip>
          <a:stretch>
            <a:fillRect/>
          </a:stretch>
        </p:blipFill>
        <p:spPr>
          <a:xfrm>
            <a:off x="6115354" y="3984433"/>
            <a:ext cx="716137" cy="716137"/>
          </a:xfrm>
          <a:prstGeom prst="rect">
            <a:avLst/>
          </a:prstGeom>
        </p:spPr>
      </p:pic>
      <p:sp>
        <p:nvSpPr>
          <p:cNvPr id="91" name="Freeform 5"/>
          <p:cNvSpPr>
            <a:spLocks noChangeArrowheads="1"/>
          </p:cNvSpPr>
          <p:nvPr/>
        </p:nvSpPr>
        <p:spPr bwMode="auto">
          <a:xfrm>
            <a:off x="3094793" y="2787252"/>
            <a:ext cx="133350" cy="801688"/>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113035"/>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grpSp>
        <p:nvGrpSpPr>
          <p:cNvPr id="92" name="组合 91"/>
          <p:cNvGrpSpPr/>
          <p:nvPr/>
        </p:nvGrpSpPr>
        <p:grpSpPr bwMode="auto">
          <a:xfrm>
            <a:off x="681794" y="1987152"/>
            <a:ext cx="2773356" cy="965201"/>
            <a:chOff x="0" y="0"/>
            <a:chExt cx="3177519" cy="1103966"/>
          </a:xfrm>
          <a:solidFill>
            <a:srgbClr val="196576"/>
          </a:solidFill>
          <a:effectLst>
            <a:outerShdw blurRad="50800" dist="38100" dir="2700000" algn="tl" rotWithShape="0">
              <a:prstClr val="black">
                <a:alpha val="40000"/>
              </a:prstClr>
            </a:outerShdw>
          </a:effectLst>
        </p:grpSpPr>
        <p:sp>
          <p:nvSpPr>
            <p:cNvPr id="93" name="Freeform 6"/>
            <p:cNvSpPr>
              <a:spLocks noChangeArrowheads="1"/>
            </p:cNvSpPr>
            <p:nvPr/>
          </p:nvSpPr>
          <p:spPr bwMode="auto">
            <a:xfrm>
              <a:off x="237964" y="223033"/>
              <a:ext cx="181039" cy="271559"/>
            </a:xfrm>
            <a:custGeom>
              <a:avLst/>
              <a:gdLst>
                <a:gd name="T0" fmla="*/ 0 w 82"/>
                <a:gd name="T1" fmla="*/ 116 h 123"/>
                <a:gd name="T2" fmla="*/ 0 w 82"/>
                <a:gd name="T3" fmla="*/ 90 h 123"/>
                <a:gd name="T4" fmla="*/ 16 w 82"/>
                <a:gd name="T5" fmla="*/ 99 h 123"/>
                <a:gd name="T6" fmla="*/ 33 w 82"/>
                <a:gd name="T7" fmla="*/ 102 h 123"/>
                <a:gd name="T8" fmla="*/ 42 w 82"/>
                <a:gd name="T9" fmla="*/ 101 h 123"/>
                <a:gd name="T10" fmla="*/ 48 w 82"/>
                <a:gd name="T11" fmla="*/ 98 h 123"/>
                <a:gd name="T12" fmla="*/ 52 w 82"/>
                <a:gd name="T13" fmla="*/ 94 h 123"/>
                <a:gd name="T14" fmla="*/ 53 w 82"/>
                <a:gd name="T15" fmla="*/ 90 h 123"/>
                <a:gd name="T16" fmla="*/ 51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6 w 82"/>
                <a:gd name="T39" fmla="*/ 4 h 123"/>
                <a:gd name="T40" fmla="*/ 76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1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4 w 82"/>
                <a:gd name="T81" fmla="*/ 123 h 123"/>
                <a:gd name="T82" fmla="*/ 16 w 82"/>
                <a:gd name="T83" fmla="*/ 121 h 123"/>
                <a:gd name="T84" fmla="*/ 0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0" y="116"/>
                  </a:moveTo>
                  <a:cubicBezTo>
                    <a:pt x="0" y="90"/>
                    <a:pt x="0" y="90"/>
                    <a:pt x="0" y="90"/>
                  </a:cubicBezTo>
                  <a:cubicBezTo>
                    <a:pt x="5" y="94"/>
                    <a:pt x="11" y="97"/>
                    <a:pt x="16" y="99"/>
                  </a:cubicBezTo>
                  <a:cubicBezTo>
                    <a:pt x="22" y="101"/>
                    <a:pt x="28" y="102"/>
                    <a:pt x="33" y="102"/>
                  </a:cubicBezTo>
                  <a:cubicBezTo>
                    <a:pt x="37" y="102"/>
                    <a:pt x="40" y="101"/>
                    <a:pt x="42" y="101"/>
                  </a:cubicBezTo>
                  <a:cubicBezTo>
                    <a:pt x="45" y="100"/>
                    <a:pt x="47" y="99"/>
                    <a:pt x="48" y="98"/>
                  </a:cubicBezTo>
                  <a:cubicBezTo>
                    <a:pt x="50" y="97"/>
                    <a:pt x="51" y="96"/>
                    <a:pt x="52" y="94"/>
                  </a:cubicBezTo>
                  <a:cubicBezTo>
                    <a:pt x="53" y="93"/>
                    <a:pt x="53" y="91"/>
                    <a:pt x="53" y="90"/>
                  </a:cubicBezTo>
                  <a:cubicBezTo>
                    <a:pt x="53" y="87"/>
                    <a:pt x="53" y="85"/>
                    <a:pt x="51" y="83"/>
                  </a:cubicBezTo>
                  <a:cubicBezTo>
                    <a:pt x="50" y="82"/>
                    <a:pt x="48" y="80"/>
                    <a:pt x="46" y="78"/>
                  </a:cubicBezTo>
                  <a:cubicBezTo>
                    <a:pt x="44" y="77"/>
                    <a:pt x="41" y="75"/>
                    <a:pt x="38" y="74"/>
                  </a:cubicBezTo>
                  <a:cubicBezTo>
                    <a:pt x="35" y="72"/>
                    <a:pt x="31" y="71"/>
                    <a:pt x="28" y="69"/>
                  </a:cubicBezTo>
                  <a:cubicBezTo>
                    <a:pt x="18" y="66"/>
                    <a:pt x="11" y="61"/>
                    <a:pt x="7" y="55"/>
                  </a:cubicBezTo>
                  <a:cubicBezTo>
                    <a:pt x="2" y="50"/>
                    <a:pt x="0" y="43"/>
                    <a:pt x="0" y="35"/>
                  </a:cubicBezTo>
                  <a:cubicBezTo>
                    <a:pt x="0" y="29"/>
                    <a:pt x="1" y="23"/>
                    <a:pt x="4" y="19"/>
                  </a:cubicBezTo>
                  <a:cubicBezTo>
                    <a:pt x="6" y="15"/>
                    <a:pt x="10" y="11"/>
                    <a:pt x="14" y="8"/>
                  </a:cubicBezTo>
                  <a:cubicBezTo>
                    <a:pt x="18" y="5"/>
                    <a:pt x="23" y="3"/>
                    <a:pt x="29" y="2"/>
                  </a:cubicBezTo>
                  <a:cubicBezTo>
                    <a:pt x="34" y="0"/>
                    <a:pt x="40" y="0"/>
                    <a:pt x="47" y="0"/>
                  </a:cubicBezTo>
                  <a:cubicBezTo>
                    <a:pt x="53" y="0"/>
                    <a:pt x="58" y="0"/>
                    <a:pt x="63" y="1"/>
                  </a:cubicBezTo>
                  <a:cubicBezTo>
                    <a:pt x="68" y="1"/>
                    <a:pt x="72" y="3"/>
                    <a:pt x="76" y="4"/>
                  </a:cubicBezTo>
                  <a:cubicBezTo>
                    <a:pt x="76" y="29"/>
                    <a:pt x="76" y="29"/>
                    <a:pt x="76" y="29"/>
                  </a:cubicBezTo>
                  <a:cubicBezTo>
                    <a:pt x="74" y="28"/>
                    <a:pt x="72" y="26"/>
                    <a:pt x="70" y="25"/>
                  </a:cubicBezTo>
                  <a:cubicBezTo>
                    <a:pt x="68" y="24"/>
                    <a:pt x="65" y="23"/>
                    <a:pt x="63" y="23"/>
                  </a:cubicBezTo>
                  <a:cubicBezTo>
                    <a:pt x="60" y="22"/>
                    <a:pt x="58" y="22"/>
                    <a:pt x="55" y="21"/>
                  </a:cubicBezTo>
                  <a:cubicBezTo>
                    <a:pt x="53" y="21"/>
                    <a:pt x="50" y="21"/>
                    <a:pt x="48" y="21"/>
                  </a:cubicBezTo>
                  <a:cubicBezTo>
                    <a:pt x="45" y="21"/>
                    <a:pt x="42" y="21"/>
                    <a:pt x="40" y="22"/>
                  </a:cubicBezTo>
                  <a:cubicBezTo>
                    <a:pt x="37" y="22"/>
                    <a:pt x="35" y="23"/>
                    <a:pt x="34" y="24"/>
                  </a:cubicBezTo>
                  <a:cubicBezTo>
                    <a:pt x="32" y="25"/>
                    <a:pt x="31" y="26"/>
                    <a:pt x="30" y="28"/>
                  </a:cubicBezTo>
                  <a:cubicBezTo>
                    <a:pt x="29" y="29"/>
                    <a:pt x="28" y="31"/>
                    <a:pt x="28" y="33"/>
                  </a:cubicBezTo>
                  <a:cubicBezTo>
                    <a:pt x="28" y="35"/>
                    <a:pt x="29" y="37"/>
                    <a:pt x="30" y="38"/>
                  </a:cubicBezTo>
                  <a:cubicBezTo>
                    <a:pt x="31" y="40"/>
                    <a:pt x="32" y="41"/>
                    <a:pt x="34" y="43"/>
                  </a:cubicBezTo>
                  <a:cubicBezTo>
                    <a:pt x="36" y="44"/>
                    <a:pt x="39" y="45"/>
                    <a:pt x="41" y="47"/>
                  </a:cubicBezTo>
                  <a:cubicBezTo>
                    <a:pt x="44" y="48"/>
                    <a:pt x="47" y="49"/>
                    <a:pt x="51" y="51"/>
                  </a:cubicBezTo>
                  <a:cubicBezTo>
                    <a:pt x="55" y="53"/>
                    <a:pt x="60" y="55"/>
                    <a:pt x="64" y="57"/>
                  </a:cubicBezTo>
                  <a:cubicBezTo>
                    <a:pt x="67" y="60"/>
                    <a:pt x="71" y="62"/>
                    <a:pt x="73" y="65"/>
                  </a:cubicBezTo>
                  <a:cubicBezTo>
                    <a:pt x="76" y="68"/>
                    <a:pt x="78" y="71"/>
                    <a:pt x="80" y="75"/>
                  </a:cubicBezTo>
                  <a:cubicBezTo>
                    <a:pt x="81" y="78"/>
                    <a:pt x="82" y="82"/>
                    <a:pt x="82" y="87"/>
                  </a:cubicBezTo>
                  <a:cubicBezTo>
                    <a:pt x="82" y="94"/>
                    <a:pt x="80" y="99"/>
                    <a:pt x="78" y="104"/>
                  </a:cubicBezTo>
                  <a:cubicBezTo>
                    <a:pt x="75" y="108"/>
                    <a:pt x="72" y="112"/>
                    <a:pt x="68" y="115"/>
                  </a:cubicBezTo>
                  <a:cubicBezTo>
                    <a:pt x="63" y="118"/>
                    <a:pt x="58" y="120"/>
                    <a:pt x="53" y="121"/>
                  </a:cubicBezTo>
                  <a:cubicBezTo>
                    <a:pt x="47" y="122"/>
                    <a:pt x="41" y="123"/>
                    <a:pt x="34" y="123"/>
                  </a:cubicBezTo>
                  <a:cubicBezTo>
                    <a:pt x="28" y="123"/>
                    <a:pt x="22" y="122"/>
                    <a:pt x="16" y="121"/>
                  </a:cubicBezTo>
                  <a:cubicBezTo>
                    <a:pt x="10" y="120"/>
                    <a:pt x="5" y="118"/>
                    <a:pt x="0"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4" name="Freeform 7"/>
            <p:cNvSpPr>
              <a:spLocks noChangeArrowheads="1"/>
            </p:cNvSpPr>
            <p:nvPr/>
          </p:nvSpPr>
          <p:spPr bwMode="auto">
            <a:xfrm>
              <a:off x="459131" y="227699"/>
              <a:ext cx="215567" cy="266893"/>
            </a:xfrm>
            <a:custGeom>
              <a:avLst/>
              <a:gdLst>
                <a:gd name="T0" fmla="*/ 98 w 98"/>
                <a:gd name="T1" fmla="*/ 67 h 121"/>
                <a:gd name="T2" fmla="*/ 48 w 98"/>
                <a:gd name="T3" fmla="*/ 121 h 121"/>
                <a:gd name="T4" fmla="*/ 0 w 98"/>
                <a:gd name="T5" fmla="*/ 68 h 121"/>
                <a:gd name="T6" fmla="*/ 0 w 98"/>
                <a:gd name="T7" fmla="*/ 0 h 121"/>
                <a:gd name="T8" fmla="*/ 27 w 98"/>
                <a:gd name="T9" fmla="*/ 0 h 121"/>
                <a:gd name="T10" fmla="*/ 27 w 98"/>
                <a:gd name="T11" fmla="*/ 69 h 121"/>
                <a:gd name="T12" fmla="*/ 49 w 98"/>
                <a:gd name="T13" fmla="*/ 98 h 121"/>
                <a:gd name="T14" fmla="*/ 71 w 98"/>
                <a:gd name="T15" fmla="*/ 70 h 121"/>
                <a:gd name="T16" fmla="*/ 71 w 98"/>
                <a:gd name="T17" fmla="*/ 0 h 121"/>
                <a:gd name="T18" fmla="*/ 98 w 98"/>
                <a:gd name="T19" fmla="*/ 0 h 121"/>
                <a:gd name="T20" fmla="*/ 98 w 98"/>
                <a:gd name="T21" fmla="*/ 6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21"/>
                <a:gd name="T35" fmla="*/ 98 w 98"/>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21">
                  <a:moveTo>
                    <a:pt x="98" y="67"/>
                  </a:moveTo>
                  <a:cubicBezTo>
                    <a:pt x="98" y="103"/>
                    <a:pt x="82" y="121"/>
                    <a:pt x="48" y="121"/>
                  </a:cubicBezTo>
                  <a:cubicBezTo>
                    <a:pt x="16" y="121"/>
                    <a:pt x="0" y="103"/>
                    <a:pt x="0" y="68"/>
                  </a:cubicBezTo>
                  <a:cubicBezTo>
                    <a:pt x="0" y="0"/>
                    <a:pt x="0" y="0"/>
                    <a:pt x="0" y="0"/>
                  </a:cubicBezTo>
                  <a:cubicBezTo>
                    <a:pt x="27" y="0"/>
                    <a:pt x="27" y="0"/>
                    <a:pt x="27" y="0"/>
                  </a:cubicBezTo>
                  <a:cubicBezTo>
                    <a:pt x="27" y="69"/>
                    <a:pt x="27" y="69"/>
                    <a:pt x="27" y="69"/>
                  </a:cubicBezTo>
                  <a:cubicBezTo>
                    <a:pt x="27" y="88"/>
                    <a:pt x="34" y="98"/>
                    <a:pt x="49" y="98"/>
                  </a:cubicBezTo>
                  <a:cubicBezTo>
                    <a:pt x="64" y="98"/>
                    <a:pt x="71" y="88"/>
                    <a:pt x="71" y="70"/>
                  </a:cubicBezTo>
                  <a:cubicBezTo>
                    <a:pt x="71" y="0"/>
                    <a:pt x="71" y="0"/>
                    <a:pt x="71" y="0"/>
                  </a:cubicBezTo>
                  <a:cubicBezTo>
                    <a:pt x="98" y="0"/>
                    <a:pt x="98" y="0"/>
                    <a:pt x="98" y="0"/>
                  </a:cubicBezTo>
                  <a:lnTo>
                    <a:pt x="98" y="67"/>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5" name="Freeform 8"/>
            <p:cNvSpPr>
              <a:spLocks noChangeArrowheads="1"/>
            </p:cNvSpPr>
            <p:nvPr/>
          </p:nvSpPr>
          <p:spPr bwMode="auto">
            <a:xfrm>
              <a:off x="716692" y="223033"/>
              <a:ext cx="203436" cy="271559"/>
            </a:xfrm>
            <a:custGeom>
              <a:avLst/>
              <a:gdLst>
                <a:gd name="T0" fmla="*/ 92 w 92"/>
                <a:gd name="T1" fmla="*/ 116 h 123"/>
                <a:gd name="T2" fmla="*/ 58 w 92"/>
                <a:gd name="T3" fmla="*/ 123 h 123"/>
                <a:gd name="T4" fmla="*/ 15 w 92"/>
                <a:gd name="T5" fmla="*/ 107 h 123"/>
                <a:gd name="T6" fmla="*/ 0 w 92"/>
                <a:gd name="T7" fmla="*/ 64 h 123"/>
                <a:gd name="T8" fmla="*/ 17 w 92"/>
                <a:gd name="T9" fmla="*/ 17 h 123"/>
                <a:gd name="T10" fmla="*/ 63 w 92"/>
                <a:gd name="T11" fmla="*/ 0 h 123"/>
                <a:gd name="T12" fmla="*/ 92 w 92"/>
                <a:gd name="T13" fmla="*/ 4 h 123"/>
                <a:gd name="T14" fmla="*/ 92 w 92"/>
                <a:gd name="T15" fmla="*/ 30 h 123"/>
                <a:gd name="T16" fmla="*/ 65 w 92"/>
                <a:gd name="T17" fmla="*/ 23 h 123"/>
                <a:gd name="T18" fmla="*/ 38 w 92"/>
                <a:gd name="T19" fmla="*/ 33 h 123"/>
                <a:gd name="T20" fmla="*/ 28 w 92"/>
                <a:gd name="T21" fmla="*/ 62 h 123"/>
                <a:gd name="T22" fmla="*/ 38 w 92"/>
                <a:gd name="T23" fmla="*/ 89 h 123"/>
                <a:gd name="T24" fmla="*/ 64 w 92"/>
                <a:gd name="T25" fmla="*/ 100 h 123"/>
                <a:gd name="T26" fmla="*/ 92 w 92"/>
                <a:gd name="T27" fmla="*/ 92 h 123"/>
                <a:gd name="T28" fmla="*/ 92 w 92"/>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23"/>
                <a:gd name="T47" fmla="*/ 92 w 92"/>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23">
                  <a:moveTo>
                    <a:pt x="92" y="116"/>
                  </a:moveTo>
                  <a:cubicBezTo>
                    <a:pt x="84" y="121"/>
                    <a:pt x="72" y="123"/>
                    <a:pt x="58" y="123"/>
                  </a:cubicBezTo>
                  <a:cubicBezTo>
                    <a:pt x="40" y="123"/>
                    <a:pt x="26" y="117"/>
                    <a:pt x="15" y="107"/>
                  </a:cubicBezTo>
                  <a:cubicBezTo>
                    <a:pt x="5" y="96"/>
                    <a:pt x="0" y="82"/>
                    <a:pt x="0" y="64"/>
                  </a:cubicBezTo>
                  <a:cubicBezTo>
                    <a:pt x="0" y="45"/>
                    <a:pt x="6" y="29"/>
                    <a:pt x="17" y="17"/>
                  </a:cubicBezTo>
                  <a:cubicBezTo>
                    <a:pt x="29" y="6"/>
                    <a:pt x="44" y="0"/>
                    <a:pt x="63" y="0"/>
                  </a:cubicBezTo>
                  <a:cubicBezTo>
                    <a:pt x="75" y="0"/>
                    <a:pt x="85" y="1"/>
                    <a:pt x="92" y="4"/>
                  </a:cubicBezTo>
                  <a:cubicBezTo>
                    <a:pt x="92" y="30"/>
                    <a:pt x="92" y="30"/>
                    <a:pt x="92" y="30"/>
                  </a:cubicBezTo>
                  <a:cubicBezTo>
                    <a:pt x="85" y="25"/>
                    <a:pt x="75" y="23"/>
                    <a:pt x="65" y="23"/>
                  </a:cubicBezTo>
                  <a:cubicBezTo>
                    <a:pt x="54" y="23"/>
                    <a:pt x="45" y="26"/>
                    <a:pt x="38" y="33"/>
                  </a:cubicBezTo>
                  <a:cubicBezTo>
                    <a:pt x="31" y="40"/>
                    <a:pt x="28" y="50"/>
                    <a:pt x="28" y="62"/>
                  </a:cubicBezTo>
                  <a:cubicBezTo>
                    <a:pt x="28" y="73"/>
                    <a:pt x="31" y="82"/>
                    <a:pt x="38" y="89"/>
                  </a:cubicBezTo>
                  <a:cubicBezTo>
                    <a:pt x="44" y="96"/>
                    <a:pt x="53" y="100"/>
                    <a:pt x="64" y="100"/>
                  </a:cubicBezTo>
                  <a:cubicBezTo>
                    <a:pt x="74" y="100"/>
                    <a:pt x="84" y="97"/>
                    <a:pt x="92" y="92"/>
                  </a:cubicBezTo>
                  <a:lnTo>
                    <a:pt x="92" y="116"/>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6" name="Freeform 9"/>
            <p:cNvSpPr>
              <a:spLocks noChangeArrowheads="1"/>
            </p:cNvSpPr>
            <p:nvPr/>
          </p:nvSpPr>
          <p:spPr bwMode="auto">
            <a:xfrm>
              <a:off x="939724" y="223033"/>
              <a:ext cx="205302" cy="271559"/>
            </a:xfrm>
            <a:custGeom>
              <a:avLst/>
              <a:gdLst>
                <a:gd name="T0" fmla="*/ 93 w 93"/>
                <a:gd name="T1" fmla="*/ 116 h 123"/>
                <a:gd name="T2" fmla="*/ 59 w 93"/>
                <a:gd name="T3" fmla="*/ 123 h 123"/>
                <a:gd name="T4" fmla="*/ 16 w 93"/>
                <a:gd name="T5" fmla="*/ 107 h 123"/>
                <a:gd name="T6" fmla="*/ 0 w 93"/>
                <a:gd name="T7" fmla="*/ 64 h 123"/>
                <a:gd name="T8" fmla="*/ 18 w 93"/>
                <a:gd name="T9" fmla="*/ 17 h 123"/>
                <a:gd name="T10" fmla="*/ 64 w 93"/>
                <a:gd name="T11" fmla="*/ 0 h 123"/>
                <a:gd name="T12" fmla="*/ 93 w 93"/>
                <a:gd name="T13" fmla="*/ 4 h 123"/>
                <a:gd name="T14" fmla="*/ 93 w 93"/>
                <a:gd name="T15" fmla="*/ 30 h 123"/>
                <a:gd name="T16" fmla="*/ 66 w 93"/>
                <a:gd name="T17" fmla="*/ 23 h 123"/>
                <a:gd name="T18" fmla="*/ 39 w 93"/>
                <a:gd name="T19" fmla="*/ 33 h 123"/>
                <a:gd name="T20" fmla="*/ 28 w 93"/>
                <a:gd name="T21" fmla="*/ 62 h 123"/>
                <a:gd name="T22" fmla="*/ 38 w 93"/>
                <a:gd name="T23" fmla="*/ 89 h 123"/>
                <a:gd name="T24" fmla="*/ 64 w 93"/>
                <a:gd name="T25" fmla="*/ 100 h 123"/>
                <a:gd name="T26" fmla="*/ 93 w 93"/>
                <a:gd name="T27" fmla="*/ 92 h 123"/>
                <a:gd name="T28" fmla="*/ 93 w 93"/>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23"/>
                <a:gd name="T47" fmla="*/ 93 w 93"/>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23">
                  <a:moveTo>
                    <a:pt x="93" y="116"/>
                  </a:moveTo>
                  <a:cubicBezTo>
                    <a:pt x="84" y="121"/>
                    <a:pt x="73" y="123"/>
                    <a:pt x="59" y="123"/>
                  </a:cubicBezTo>
                  <a:cubicBezTo>
                    <a:pt x="41" y="123"/>
                    <a:pt x="26" y="117"/>
                    <a:pt x="16" y="107"/>
                  </a:cubicBezTo>
                  <a:cubicBezTo>
                    <a:pt x="5" y="96"/>
                    <a:pt x="0" y="82"/>
                    <a:pt x="0" y="64"/>
                  </a:cubicBezTo>
                  <a:cubicBezTo>
                    <a:pt x="0" y="45"/>
                    <a:pt x="6" y="29"/>
                    <a:pt x="18" y="17"/>
                  </a:cubicBezTo>
                  <a:cubicBezTo>
                    <a:pt x="30" y="6"/>
                    <a:pt x="45" y="0"/>
                    <a:pt x="64" y="0"/>
                  </a:cubicBezTo>
                  <a:cubicBezTo>
                    <a:pt x="75" y="0"/>
                    <a:pt x="85" y="1"/>
                    <a:pt x="93" y="4"/>
                  </a:cubicBezTo>
                  <a:cubicBezTo>
                    <a:pt x="93" y="30"/>
                    <a:pt x="93" y="30"/>
                    <a:pt x="93" y="30"/>
                  </a:cubicBezTo>
                  <a:cubicBezTo>
                    <a:pt x="85" y="25"/>
                    <a:pt x="76" y="23"/>
                    <a:pt x="66" y="23"/>
                  </a:cubicBezTo>
                  <a:cubicBezTo>
                    <a:pt x="55" y="23"/>
                    <a:pt x="46" y="26"/>
                    <a:pt x="39" y="33"/>
                  </a:cubicBezTo>
                  <a:cubicBezTo>
                    <a:pt x="32" y="40"/>
                    <a:pt x="28" y="50"/>
                    <a:pt x="28" y="62"/>
                  </a:cubicBezTo>
                  <a:cubicBezTo>
                    <a:pt x="28" y="73"/>
                    <a:pt x="32" y="82"/>
                    <a:pt x="38" y="89"/>
                  </a:cubicBezTo>
                  <a:cubicBezTo>
                    <a:pt x="45" y="96"/>
                    <a:pt x="53" y="100"/>
                    <a:pt x="64" y="100"/>
                  </a:cubicBezTo>
                  <a:cubicBezTo>
                    <a:pt x="75" y="100"/>
                    <a:pt x="84" y="97"/>
                    <a:pt x="93" y="92"/>
                  </a:cubicBezTo>
                  <a:lnTo>
                    <a:pt x="93" y="116"/>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7" name="Freeform 10"/>
            <p:cNvSpPr>
              <a:spLocks noChangeArrowheads="1"/>
            </p:cNvSpPr>
            <p:nvPr/>
          </p:nvSpPr>
          <p:spPr bwMode="auto">
            <a:xfrm>
              <a:off x="1191686" y="227699"/>
              <a:ext cx="156776" cy="262227"/>
            </a:xfrm>
            <a:custGeom>
              <a:avLst/>
              <a:gdLst>
                <a:gd name="T0" fmla="*/ 168 w 168"/>
                <a:gd name="T1" fmla="*/ 281 h 281"/>
                <a:gd name="T2" fmla="*/ 0 w 168"/>
                <a:gd name="T3" fmla="*/ 281 h 281"/>
                <a:gd name="T4" fmla="*/ 0 w 168"/>
                <a:gd name="T5" fmla="*/ 0 h 281"/>
                <a:gd name="T6" fmla="*/ 161 w 168"/>
                <a:gd name="T7" fmla="*/ 0 h 281"/>
                <a:gd name="T8" fmla="*/ 161 w 168"/>
                <a:gd name="T9" fmla="*/ 50 h 281"/>
                <a:gd name="T10" fmla="*/ 64 w 168"/>
                <a:gd name="T11" fmla="*/ 50 h 281"/>
                <a:gd name="T12" fmla="*/ 64 w 168"/>
                <a:gd name="T13" fmla="*/ 113 h 281"/>
                <a:gd name="T14" fmla="*/ 153 w 168"/>
                <a:gd name="T15" fmla="*/ 113 h 281"/>
                <a:gd name="T16" fmla="*/ 153 w 168"/>
                <a:gd name="T17" fmla="*/ 165 h 281"/>
                <a:gd name="T18" fmla="*/ 64 w 168"/>
                <a:gd name="T19" fmla="*/ 165 h 281"/>
                <a:gd name="T20" fmla="*/ 64 w 168"/>
                <a:gd name="T21" fmla="*/ 229 h 281"/>
                <a:gd name="T22" fmla="*/ 168 w 168"/>
                <a:gd name="T23" fmla="*/ 229 h 281"/>
                <a:gd name="T24" fmla="*/ 168 w 168"/>
                <a:gd name="T25" fmla="*/ 281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81"/>
                <a:gd name="T41" fmla="*/ 168 w 168"/>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81">
                  <a:moveTo>
                    <a:pt x="168" y="281"/>
                  </a:moveTo>
                  <a:lnTo>
                    <a:pt x="0" y="281"/>
                  </a:lnTo>
                  <a:lnTo>
                    <a:pt x="0" y="0"/>
                  </a:lnTo>
                  <a:lnTo>
                    <a:pt x="161" y="0"/>
                  </a:lnTo>
                  <a:lnTo>
                    <a:pt x="161" y="50"/>
                  </a:lnTo>
                  <a:lnTo>
                    <a:pt x="64" y="50"/>
                  </a:lnTo>
                  <a:lnTo>
                    <a:pt x="64" y="113"/>
                  </a:lnTo>
                  <a:lnTo>
                    <a:pt x="153" y="113"/>
                  </a:lnTo>
                  <a:lnTo>
                    <a:pt x="153" y="165"/>
                  </a:lnTo>
                  <a:lnTo>
                    <a:pt x="64" y="165"/>
                  </a:lnTo>
                  <a:lnTo>
                    <a:pt x="64" y="229"/>
                  </a:lnTo>
                  <a:lnTo>
                    <a:pt x="168" y="229"/>
                  </a:lnTo>
                  <a:lnTo>
                    <a:pt x="168" y="281"/>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8" name="Freeform 11"/>
            <p:cNvSpPr>
              <a:spLocks noChangeArrowheads="1"/>
            </p:cNvSpPr>
            <p:nvPr/>
          </p:nvSpPr>
          <p:spPr bwMode="auto">
            <a:xfrm>
              <a:off x="1376458" y="223033"/>
              <a:ext cx="181039" cy="271559"/>
            </a:xfrm>
            <a:custGeom>
              <a:avLst/>
              <a:gdLst>
                <a:gd name="T0" fmla="*/ 1 w 82"/>
                <a:gd name="T1" fmla="*/ 116 h 123"/>
                <a:gd name="T2" fmla="*/ 1 w 82"/>
                <a:gd name="T3" fmla="*/ 90 h 123"/>
                <a:gd name="T4" fmla="*/ 16 w 82"/>
                <a:gd name="T5" fmla="*/ 99 h 123"/>
                <a:gd name="T6" fmla="*/ 33 w 82"/>
                <a:gd name="T7" fmla="*/ 102 h 123"/>
                <a:gd name="T8" fmla="*/ 42 w 82"/>
                <a:gd name="T9" fmla="*/ 101 h 123"/>
                <a:gd name="T10" fmla="*/ 49 w 82"/>
                <a:gd name="T11" fmla="*/ 98 h 123"/>
                <a:gd name="T12" fmla="*/ 52 w 82"/>
                <a:gd name="T13" fmla="*/ 94 h 123"/>
                <a:gd name="T14" fmla="*/ 54 w 82"/>
                <a:gd name="T15" fmla="*/ 90 h 123"/>
                <a:gd name="T16" fmla="*/ 52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7 w 82"/>
                <a:gd name="T39" fmla="*/ 4 h 123"/>
                <a:gd name="T40" fmla="*/ 77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2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6" y="99"/>
                  </a:cubicBezTo>
                  <a:cubicBezTo>
                    <a:pt x="22" y="101"/>
                    <a:pt x="28" y="102"/>
                    <a:pt x="33" y="102"/>
                  </a:cubicBezTo>
                  <a:cubicBezTo>
                    <a:pt x="37" y="102"/>
                    <a:pt x="40" y="101"/>
                    <a:pt x="42" y="101"/>
                  </a:cubicBezTo>
                  <a:cubicBezTo>
                    <a:pt x="45" y="100"/>
                    <a:pt x="47" y="99"/>
                    <a:pt x="49" y="98"/>
                  </a:cubicBezTo>
                  <a:cubicBezTo>
                    <a:pt x="50" y="97"/>
                    <a:pt x="52" y="96"/>
                    <a:pt x="52" y="94"/>
                  </a:cubicBezTo>
                  <a:cubicBezTo>
                    <a:pt x="53" y="93"/>
                    <a:pt x="54" y="91"/>
                    <a:pt x="54" y="90"/>
                  </a:cubicBezTo>
                  <a:cubicBezTo>
                    <a:pt x="54" y="87"/>
                    <a:pt x="53" y="85"/>
                    <a:pt x="52" y="83"/>
                  </a:cubicBezTo>
                  <a:cubicBezTo>
                    <a:pt x="50" y="82"/>
                    <a:pt x="49" y="80"/>
                    <a:pt x="46" y="78"/>
                  </a:cubicBezTo>
                  <a:cubicBezTo>
                    <a:pt x="44" y="77"/>
                    <a:pt x="41" y="75"/>
                    <a:pt x="38" y="74"/>
                  </a:cubicBezTo>
                  <a:cubicBezTo>
                    <a:pt x="35" y="72"/>
                    <a:pt x="32" y="71"/>
                    <a:pt x="28" y="69"/>
                  </a:cubicBezTo>
                  <a:cubicBezTo>
                    <a:pt x="19" y="66"/>
                    <a:pt x="12" y="61"/>
                    <a:pt x="7" y="55"/>
                  </a:cubicBezTo>
                  <a:cubicBezTo>
                    <a:pt x="2" y="50"/>
                    <a:pt x="0" y="43"/>
                    <a:pt x="0" y="35"/>
                  </a:cubicBezTo>
                  <a:cubicBezTo>
                    <a:pt x="0" y="29"/>
                    <a:pt x="1" y="23"/>
                    <a:pt x="4" y="19"/>
                  </a:cubicBezTo>
                  <a:cubicBezTo>
                    <a:pt x="6" y="15"/>
                    <a:pt x="10" y="11"/>
                    <a:pt x="14" y="8"/>
                  </a:cubicBezTo>
                  <a:cubicBezTo>
                    <a:pt x="18" y="5"/>
                    <a:pt x="23" y="3"/>
                    <a:pt x="29" y="2"/>
                  </a:cubicBezTo>
                  <a:cubicBezTo>
                    <a:pt x="35" y="0"/>
                    <a:pt x="41" y="0"/>
                    <a:pt x="47" y="0"/>
                  </a:cubicBezTo>
                  <a:cubicBezTo>
                    <a:pt x="53" y="0"/>
                    <a:pt x="59" y="0"/>
                    <a:pt x="63" y="1"/>
                  </a:cubicBezTo>
                  <a:cubicBezTo>
                    <a:pt x="68" y="1"/>
                    <a:pt x="73" y="3"/>
                    <a:pt x="77" y="4"/>
                  </a:cubicBezTo>
                  <a:cubicBezTo>
                    <a:pt x="77" y="29"/>
                    <a:pt x="77" y="29"/>
                    <a:pt x="77" y="29"/>
                  </a:cubicBezTo>
                  <a:cubicBezTo>
                    <a:pt x="75" y="28"/>
                    <a:pt x="72" y="26"/>
                    <a:pt x="70" y="25"/>
                  </a:cubicBezTo>
                  <a:cubicBezTo>
                    <a:pt x="68" y="24"/>
                    <a:pt x="65" y="23"/>
                    <a:pt x="63" y="23"/>
                  </a:cubicBezTo>
                  <a:cubicBezTo>
                    <a:pt x="60" y="22"/>
                    <a:pt x="58" y="22"/>
                    <a:pt x="55" y="21"/>
                  </a:cubicBezTo>
                  <a:cubicBezTo>
                    <a:pt x="53" y="21"/>
                    <a:pt x="51" y="21"/>
                    <a:pt x="48" y="21"/>
                  </a:cubicBezTo>
                  <a:cubicBezTo>
                    <a:pt x="45" y="21"/>
                    <a:pt x="43" y="21"/>
                    <a:pt x="40" y="22"/>
                  </a:cubicBezTo>
                  <a:cubicBezTo>
                    <a:pt x="38" y="22"/>
                    <a:pt x="36" y="23"/>
                    <a:pt x="34" y="24"/>
                  </a:cubicBezTo>
                  <a:cubicBezTo>
                    <a:pt x="32" y="25"/>
                    <a:pt x="31" y="26"/>
                    <a:pt x="30" y="28"/>
                  </a:cubicBezTo>
                  <a:cubicBezTo>
                    <a:pt x="29" y="29"/>
                    <a:pt x="28" y="31"/>
                    <a:pt x="28" y="33"/>
                  </a:cubicBezTo>
                  <a:cubicBezTo>
                    <a:pt x="28" y="35"/>
                    <a:pt x="29" y="37"/>
                    <a:pt x="30" y="38"/>
                  </a:cubicBezTo>
                  <a:cubicBezTo>
                    <a:pt x="31" y="40"/>
                    <a:pt x="33" y="41"/>
                    <a:pt x="34" y="43"/>
                  </a:cubicBezTo>
                  <a:cubicBezTo>
                    <a:pt x="36" y="44"/>
                    <a:pt x="39" y="45"/>
                    <a:pt x="42" y="47"/>
                  </a:cubicBezTo>
                  <a:cubicBezTo>
                    <a:pt x="44" y="48"/>
                    <a:pt x="47" y="49"/>
                    <a:pt x="51" y="51"/>
                  </a:cubicBezTo>
                  <a:cubicBezTo>
                    <a:pt x="56" y="53"/>
                    <a:pt x="60" y="55"/>
                    <a:pt x="64" y="57"/>
                  </a:cubicBezTo>
                  <a:cubicBezTo>
                    <a:pt x="68" y="60"/>
                    <a:pt x="71" y="62"/>
                    <a:pt x="73" y="65"/>
                  </a:cubicBezTo>
                  <a:cubicBezTo>
                    <a:pt x="76" y="68"/>
                    <a:pt x="78"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99" name="Freeform 12"/>
            <p:cNvSpPr>
              <a:spLocks noChangeArrowheads="1"/>
            </p:cNvSpPr>
            <p:nvPr/>
          </p:nvSpPr>
          <p:spPr bwMode="auto">
            <a:xfrm>
              <a:off x="1586427" y="223033"/>
              <a:ext cx="181039" cy="271559"/>
            </a:xfrm>
            <a:custGeom>
              <a:avLst/>
              <a:gdLst>
                <a:gd name="T0" fmla="*/ 1 w 82"/>
                <a:gd name="T1" fmla="*/ 116 h 123"/>
                <a:gd name="T2" fmla="*/ 1 w 82"/>
                <a:gd name="T3" fmla="*/ 90 h 123"/>
                <a:gd name="T4" fmla="*/ 17 w 82"/>
                <a:gd name="T5" fmla="*/ 99 h 123"/>
                <a:gd name="T6" fmla="*/ 34 w 82"/>
                <a:gd name="T7" fmla="*/ 102 h 123"/>
                <a:gd name="T8" fmla="*/ 43 w 82"/>
                <a:gd name="T9" fmla="*/ 101 h 123"/>
                <a:gd name="T10" fmla="*/ 49 w 82"/>
                <a:gd name="T11" fmla="*/ 98 h 123"/>
                <a:gd name="T12" fmla="*/ 53 w 82"/>
                <a:gd name="T13" fmla="*/ 94 h 123"/>
                <a:gd name="T14" fmla="*/ 54 w 82"/>
                <a:gd name="T15" fmla="*/ 90 h 123"/>
                <a:gd name="T16" fmla="*/ 52 w 82"/>
                <a:gd name="T17" fmla="*/ 83 h 123"/>
                <a:gd name="T18" fmla="*/ 47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4 w 82"/>
                <a:gd name="T37" fmla="*/ 1 h 123"/>
                <a:gd name="T38" fmla="*/ 77 w 82"/>
                <a:gd name="T39" fmla="*/ 4 h 123"/>
                <a:gd name="T40" fmla="*/ 77 w 82"/>
                <a:gd name="T41" fmla="*/ 29 h 123"/>
                <a:gd name="T42" fmla="*/ 70 w 82"/>
                <a:gd name="T43" fmla="*/ 25 h 123"/>
                <a:gd name="T44" fmla="*/ 63 w 82"/>
                <a:gd name="T45" fmla="*/ 23 h 123"/>
                <a:gd name="T46" fmla="*/ 56 w 82"/>
                <a:gd name="T47" fmla="*/ 21 h 123"/>
                <a:gd name="T48" fmla="*/ 49 w 82"/>
                <a:gd name="T49" fmla="*/ 21 h 123"/>
                <a:gd name="T50" fmla="*/ 40 w 82"/>
                <a:gd name="T51" fmla="*/ 22 h 123"/>
                <a:gd name="T52" fmla="*/ 34 w 82"/>
                <a:gd name="T53" fmla="*/ 24 h 123"/>
                <a:gd name="T54" fmla="*/ 30 w 82"/>
                <a:gd name="T55" fmla="*/ 28 h 123"/>
                <a:gd name="T56" fmla="*/ 29 w 82"/>
                <a:gd name="T57" fmla="*/ 33 h 123"/>
                <a:gd name="T58" fmla="*/ 30 w 82"/>
                <a:gd name="T59" fmla="*/ 38 h 123"/>
                <a:gd name="T60" fmla="*/ 35 w 82"/>
                <a:gd name="T61" fmla="*/ 43 h 123"/>
                <a:gd name="T62" fmla="*/ 42 w 82"/>
                <a:gd name="T63" fmla="*/ 47 h 123"/>
                <a:gd name="T64" fmla="*/ 51 w 82"/>
                <a:gd name="T65" fmla="*/ 51 h 123"/>
                <a:gd name="T66" fmla="*/ 64 w 82"/>
                <a:gd name="T67" fmla="*/ 57 h 123"/>
                <a:gd name="T68" fmla="*/ 74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7" y="99"/>
                  </a:cubicBezTo>
                  <a:cubicBezTo>
                    <a:pt x="22" y="101"/>
                    <a:pt x="28" y="102"/>
                    <a:pt x="34" y="102"/>
                  </a:cubicBezTo>
                  <a:cubicBezTo>
                    <a:pt x="37" y="102"/>
                    <a:pt x="40" y="101"/>
                    <a:pt x="43" y="101"/>
                  </a:cubicBezTo>
                  <a:cubicBezTo>
                    <a:pt x="45" y="100"/>
                    <a:pt x="47" y="99"/>
                    <a:pt x="49" y="98"/>
                  </a:cubicBezTo>
                  <a:cubicBezTo>
                    <a:pt x="51" y="97"/>
                    <a:pt x="52" y="96"/>
                    <a:pt x="53" y="94"/>
                  </a:cubicBezTo>
                  <a:cubicBezTo>
                    <a:pt x="54" y="93"/>
                    <a:pt x="54" y="91"/>
                    <a:pt x="54" y="90"/>
                  </a:cubicBezTo>
                  <a:cubicBezTo>
                    <a:pt x="54" y="87"/>
                    <a:pt x="53" y="85"/>
                    <a:pt x="52" y="83"/>
                  </a:cubicBezTo>
                  <a:cubicBezTo>
                    <a:pt x="51" y="82"/>
                    <a:pt x="49" y="80"/>
                    <a:pt x="47" y="78"/>
                  </a:cubicBezTo>
                  <a:cubicBezTo>
                    <a:pt x="44" y="77"/>
                    <a:pt x="41" y="75"/>
                    <a:pt x="38" y="74"/>
                  </a:cubicBezTo>
                  <a:cubicBezTo>
                    <a:pt x="35" y="72"/>
                    <a:pt x="32" y="71"/>
                    <a:pt x="28" y="69"/>
                  </a:cubicBezTo>
                  <a:cubicBezTo>
                    <a:pt x="19" y="66"/>
                    <a:pt x="12" y="61"/>
                    <a:pt x="7" y="55"/>
                  </a:cubicBezTo>
                  <a:cubicBezTo>
                    <a:pt x="3" y="50"/>
                    <a:pt x="0" y="43"/>
                    <a:pt x="0" y="35"/>
                  </a:cubicBezTo>
                  <a:cubicBezTo>
                    <a:pt x="0" y="29"/>
                    <a:pt x="2" y="23"/>
                    <a:pt x="4" y="19"/>
                  </a:cubicBezTo>
                  <a:cubicBezTo>
                    <a:pt x="7" y="15"/>
                    <a:pt x="10" y="11"/>
                    <a:pt x="14" y="8"/>
                  </a:cubicBezTo>
                  <a:cubicBezTo>
                    <a:pt x="19" y="5"/>
                    <a:pt x="24" y="3"/>
                    <a:pt x="29" y="2"/>
                  </a:cubicBezTo>
                  <a:cubicBezTo>
                    <a:pt x="35" y="0"/>
                    <a:pt x="41" y="0"/>
                    <a:pt x="47" y="0"/>
                  </a:cubicBezTo>
                  <a:cubicBezTo>
                    <a:pt x="53" y="0"/>
                    <a:pt x="59" y="0"/>
                    <a:pt x="64" y="1"/>
                  </a:cubicBezTo>
                  <a:cubicBezTo>
                    <a:pt x="68" y="1"/>
                    <a:pt x="73" y="3"/>
                    <a:pt x="77" y="4"/>
                  </a:cubicBezTo>
                  <a:cubicBezTo>
                    <a:pt x="77" y="29"/>
                    <a:pt x="77" y="29"/>
                    <a:pt x="77" y="29"/>
                  </a:cubicBezTo>
                  <a:cubicBezTo>
                    <a:pt x="75" y="28"/>
                    <a:pt x="73" y="26"/>
                    <a:pt x="70" y="25"/>
                  </a:cubicBezTo>
                  <a:cubicBezTo>
                    <a:pt x="68" y="24"/>
                    <a:pt x="66" y="23"/>
                    <a:pt x="63" y="23"/>
                  </a:cubicBezTo>
                  <a:cubicBezTo>
                    <a:pt x="61" y="22"/>
                    <a:pt x="58" y="22"/>
                    <a:pt x="56" y="21"/>
                  </a:cubicBezTo>
                  <a:cubicBezTo>
                    <a:pt x="53" y="21"/>
                    <a:pt x="51" y="21"/>
                    <a:pt x="49" y="21"/>
                  </a:cubicBezTo>
                  <a:cubicBezTo>
                    <a:pt x="46" y="21"/>
                    <a:pt x="43" y="21"/>
                    <a:pt x="40" y="22"/>
                  </a:cubicBezTo>
                  <a:cubicBezTo>
                    <a:pt x="38" y="22"/>
                    <a:pt x="36" y="23"/>
                    <a:pt x="34" y="24"/>
                  </a:cubicBezTo>
                  <a:cubicBezTo>
                    <a:pt x="32" y="25"/>
                    <a:pt x="31" y="26"/>
                    <a:pt x="30" y="28"/>
                  </a:cubicBezTo>
                  <a:cubicBezTo>
                    <a:pt x="29" y="29"/>
                    <a:pt x="29" y="31"/>
                    <a:pt x="29" y="33"/>
                  </a:cubicBezTo>
                  <a:cubicBezTo>
                    <a:pt x="29" y="35"/>
                    <a:pt x="29" y="37"/>
                    <a:pt x="30" y="38"/>
                  </a:cubicBezTo>
                  <a:cubicBezTo>
                    <a:pt x="31" y="40"/>
                    <a:pt x="33" y="41"/>
                    <a:pt x="35" y="43"/>
                  </a:cubicBezTo>
                  <a:cubicBezTo>
                    <a:pt x="37" y="44"/>
                    <a:pt x="39" y="45"/>
                    <a:pt x="42" y="47"/>
                  </a:cubicBezTo>
                  <a:cubicBezTo>
                    <a:pt x="45" y="48"/>
                    <a:pt x="48" y="49"/>
                    <a:pt x="51" y="51"/>
                  </a:cubicBezTo>
                  <a:cubicBezTo>
                    <a:pt x="56" y="53"/>
                    <a:pt x="60" y="55"/>
                    <a:pt x="64" y="57"/>
                  </a:cubicBezTo>
                  <a:cubicBezTo>
                    <a:pt x="68" y="60"/>
                    <a:pt x="71" y="62"/>
                    <a:pt x="74" y="65"/>
                  </a:cubicBezTo>
                  <a:cubicBezTo>
                    <a:pt x="76" y="68"/>
                    <a:pt x="79"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00" name="Freeform 13"/>
            <p:cNvSpPr>
              <a:spLocks noEditPoints="1" noChangeArrowheads="1"/>
            </p:cNvSpPr>
            <p:nvPr/>
          </p:nvSpPr>
          <p:spPr bwMode="auto">
            <a:xfrm>
              <a:off x="2168738" y="0"/>
              <a:ext cx="1008781" cy="1103966"/>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
                <a:gd name="T31" fmla="*/ 0 h 500"/>
                <a:gd name="T32" fmla="*/ 457 w 457"/>
                <a:gd name="T33" fmla="*/ 500 h 5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01" name="Freeform 14"/>
            <p:cNvSpPr>
              <a:spLocks noChangeArrowheads="1"/>
            </p:cNvSpPr>
            <p:nvPr/>
          </p:nvSpPr>
          <p:spPr bwMode="auto">
            <a:xfrm>
              <a:off x="1853320" y="311686"/>
              <a:ext cx="423669" cy="485260"/>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20"/>
                <a:gd name="T29" fmla="*/ 192 w 19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02" name="Freeform 15"/>
            <p:cNvSpPr>
              <a:spLocks noChangeArrowheads="1"/>
            </p:cNvSpPr>
            <p:nvPr/>
          </p:nvSpPr>
          <p:spPr bwMode="auto">
            <a:xfrm>
              <a:off x="0" y="479661"/>
              <a:ext cx="2011962" cy="167041"/>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76"/>
                <a:gd name="T29" fmla="*/ 912 w 91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03" name="Freeform 16"/>
            <p:cNvSpPr>
              <a:spLocks noChangeArrowheads="1"/>
            </p:cNvSpPr>
            <p:nvPr/>
          </p:nvSpPr>
          <p:spPr bwMode="auto">
            <a:xfrm>
              <a:off x="661633" y="426469"/>
              <a:ext cx="106384" cy="299555"/>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36"/>
                <a:gd name="T29" fmla="*/ 48 w 48"/>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04" name="Freeform 17"/>
            <p:cNvSpPr>
              <a:spLocks noChangeArrowheads="1"/>
            </p:cNvSpPr>
            <p:nvPr/>
          </p:nvSpPr>
          <p:spPr bwMode="auto">
            <a:xfrm>
              <a:off x="132513" y="611241"/>
              <a:ext cx="379809" cy="371410"/>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68"/>
                <a:gd name="T59" fmla="*/ 172 w 17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grpSp>
      <p:sp>
        <p:nvSpPr>
          <p:cNvPr id="105" name="Freeform 18"/>
          <p:cNvSpPr>
            <a:spLocks noChangeArrowheads="1"/>
          </p:cNvSpPr>
          <p:nvPr/>
        </p:nvSpPr>
        <p:spPr bwMode="auto">
          <a:xfrm>
            <a:off x="2345493" y="3353990"/>
            <a:ext cx="1189038" cy="2936875"/>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7"/>
              <a:gd name="T28" fmla="*/ 0 h 1524"/>
              <a:gd name="T29" fmla="*/ 617 w 617"/>
              <a:gd name="T30" fmla="*/ 1524 h 1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rgbClr val="196576"/>
          </a:solidFill>
          <a:ln w="1905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zh-CN" altLang="zh-CN" dirty="0">
              <a:solidFill>
                <a:srgbClr val="FFFFFF"/>
              </a:solidFill>
              <a:latin typeface="+mn-lt"/>
              <a:ea typeface="+mn-ea"/>
              <a:cs typeface="+mn-ea"/>
              <a:sym typeface="+mn-lt"/>
            </a:endParaRPr>
          </a:p>
        </p:txBody>
      </p:sp>
      <p:sp>
        <p:nvSpPr>
          <p:cNvPr id="106" name="Freeform 19"/>
          <p:cNvSpPr>
            <a:spLocks noChangeArrowheads="1"/>
          </p:cNvSpPr>
          <p:nvPr/>
        </p:nvSpPr>
        <p:spPr bwMode="auto">
          <a:xfrm>
            <a:off x="2921756" y="3496865"/>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07" name="Freeform 20"/>
          <p:cNvSpPr>
            <a:spLocks noChangeArrowheads="1"/>
          </p:cNvSpPr>
          <p:nvPr/>
        </p:nvSpPr>
        <p:spPr bwMode="auto">
          <a:xfrm>
            <a:off x="2921756" y="3504802"/>
            <a:ext cx="188912" cy="225425"/>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 name="T14" fmla="*/ 0 60000 65536"/>
              <a:gd name="T15" fmla="*/ 0 60000 65536"/>
              <a:gd name="T16" fmla="*/ 0 60000 65536"/>
              <a:gd name="T17" fmla="*/ 0 60000 65536"/>
              <a:gd name="T18" fmla="*/ 0 60000 65536"/>
              <a:gd name="T19" fmla="*/ 0 60000 65536"/>
              <a:gd name="T20" fmla="*/ 0 60000 65536"/>
              <a:gd name="T21" fmla="*/ 0 w 98"/>
              <a:gd name="T22" fmla="*/ 0 h 117"/>
              <a:gd name="T23" fmla="*/ 98 w 9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08" name="Freeform 21"/>
          <p:cNvSpPr>
            <a:spLocks noChangeArrowheads="1"/>
          </p:cNvSpPr>
          <p:nvPr/>
        </p:nvSpPr>
        <p:spPr bwMode="auto">
          <a:xfrm>
            <a:off x="3201156" y="3265090"/>
            <a:ext cx="1465262" cy="2946400"/>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1529"/>
              <a:gd name="T29" fmla="*/ 761 w 761"/>
              <a:gd name="T30" fmla="*/ 1529 h 1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rgbClr val="196576"/>
          </a:solidFill>
          <a:ln w="19050" cap="flat" cmpd="sng">
            <a:solidFill>
              <a:schemeClr val="bg1"/>
            </a:solidFill>
            <a:beve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zh-CN" altLang="zh-CN" dirty="0">
              <a:solidFill>
                <a:srgbClr val="FFFFFF"/>
              </a:solidFill>
              <a:latin typeface="+mn-lt"/>
              <a:ea typeface="+mn-ea"/>
              <a:cs typeface="+mn-ea"/>
              <a:sym typeface="+mn-lt"/>
            </a:endParaRPr>
          </a:p>
        </p:txBody>
      </p:sp>
      <p:sp>
        <p:nvSpPr>
          <p:cNvPr id="109" name="Freeform 22"/>
          <p:cNvSpPr>
            <a:spLocks noChangeArrowheads="1"/>
          </p:cNvSpPr>
          <p:nvPr/>
        </p:nvSpPr>
        <p:spPr bwMode="auto">
          <a:xfrm>
            <a:off x="3455156" y="3465115"/>
            <a:ext cx="242887" cy="24288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chemeClr val="bg1"/>
          </a:solidFill>
          <a:ln>
            <a:noFill/>
          </a:ln>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0" name="Freeform 23"/>
          <p:cNvSpPr>
            <a:spLocks noChangeArrowheads="1"/>
          </p:cNvSpPr>
          <p:nvPr/>
        </p:nvSpPr>
        <p:spPr bwMode="auto">
          <a:xfrm>
            <a:off x="3455156" y="3473052"/>
            <a:ext cx="146050" cy="23018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 name="T14" fmla="*/ 0 60000 65536"/>
              <a:gd name="T15" fmla="*/ 0 60000 65536"/>
              <a:gd name="T16" fmla="*/ 0 60000 65536"/>
              <a:gd name="T17" fmla="*/ 0 60000 65536"/>
              <a:gd name="T18" fmla="*/ 0 60000 65536"/>
              <a:gd name="T19" fmla="*/ 0 60000 65536"/>
              <a:gd name="T20" fmla="*/ 0 60000 65536"/>
              <a:gd name="T21" fmla="*/ 0 w 76"/>
              <a:gd name="T22" fmla="*/ 0 h 120"/>
              <a:gd name="T23" fmla="*/ 76 w 7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1" name="Freeform 24"/>
          <p:cNvSpPr>
            <a:spLocks noChangeArrowheads="1"/>
          </p:cNvSpPr>
          <p:nvPr/>
        </p:nvSpPr>
        <p:spPr bwMode="auto">
          <a:xfrm>
            <a:off x="3678993" y="2931715"/>
            <a:ext cx="2286000" cy="2698750"/>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7"/>
              <a:gd name="T28" fmla="*/ 0 h 1400"/>
              <a:gd name="T29" fmla="*/ 1187 w 1187"/>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rgbClr val="196576"/>
          </a:solidFill>
          <a:ln w="19050" cap="flat" cmpd="sng">
            <a:solidFill>
              <a:schemeClr val="bg1"/>
            </a:solidFill>
            <a:beve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zh-CN" altLang="zh-CN" dirty="0">
              <a:solidFill>
                <a:srgbClr val="FFFFFF"/>
              </a:solidFill>
              <a:latin typeface="+mn-lt"/>
              <a:ea typeface="+mn-ea"/>
              <a:cs typeface="+mn-ea"/>
              <a:sym typeface="+mn-lt"/>
            </a:endParaRPr>
          </a:p>
        </p:txBody>
      </p:sp>
      <p:sp>
        <p:nvSpPr>
          <p:cNvPr id="112" name="Freeform 25"/>
          <p:cNvSpPr>
            <a:spLocks noChangeArrowheads="1"/>
          </p:cNvSpPr>
          <p:nvPr/>
        </p:nvSpPr>
        <p:spPr bwMode="auto">
          <a:xfrm>
            <a:off x="3928231" y="3228577"/>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3" name="Freeform 26"/>
          <p:cNvSpPr>
            <a:spLocks noChangeArrowheads="1"/>
          </p:cNvSpPr>
          <p:nvPr/>
        </p:nvSpPr>
        <p:spPr bwMode="auto">
          <a:xfrm>
            <a:off x="3928231" y="3244452"/>
            <a:ext cx="187325" cy="225425"/>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 name="T14" fmla="*/ 0 60000 65536"/>
              <a:gd name="T15" fmla="*/ 0 60000 65536"/>
              <a:gd name="T16" fmla="*/ 0 60000 65536"/>
              <a:gd name="T17" fmla="*/ 0 60000 65536"/>
              <a:gd name="T18" fmla="*/ 0 60000 65536"/>
              <a:gd name="T19" fmla="*/ 0 60000 65536"/>
              <a:gd name="T20" fmla="*/ 0 60000 65536"/>
              <a:gd name="T21" fmla="*/ 0 w 97"/>
              <a:gd name="T22" fmla="*/ 0 h 117"/>
              <a:gd name="T23" fmla="*/ 97 w 9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4" name="Freeform 27"/>
          <p:cNvSpPr>
            <a:spLocks noChangeArrowheads="1"/>
          </p:cNvSpPr>
          <p:nvPr/>
        </p:nvSpPr>
        <p:spPr bwMode="auto">
          <a:xfrm>
            <a:off x="2970968" y="2741215"/>
            <a:ext cx="133350" cy="8016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5" name="Freeform 28"/>
          <p:cNvSpPr>
            <a:spLocks noChangeArrowheads="1"/>
          </p:cNvSpPr>
          <p:nvPr/>
        </p:nvSpPr>
        <p:spPr bwMode="auto">
          <a:xfrm>
            <a:off x="3093206" y="2938065"/>
            <a:ext cx="53975" cy="469900"/>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4"/>
              <a:gd name="T26" fmla="*/ 28 w 28"/>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6" name="Freeform 29"/>
          <p:cNvSpPr>
            <a:spLocks noChangeArrowheads="1"/>
          </p:cNvSpPr>
          <p:nvPr/>
        </p:nvSpPr>
        <p:spPr bwMode="auto">
          <a:xfrm>
            <a:off x="3085268" y="2687240"/>
            <a:ext cx="468313" cy="836612"/>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434"/>
              <a:gd name="T62" fmla="*/ 243 w 243"/>
              <a:gd name="T63" fmla="*/ 434 h 4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7" name="Freeform 30"/>
          <p:cNvSpPr>
            <a:spLocks noChangeArrowheads="1"/>
          </p:cNvSpPr>
          <p:nvPr/>
        </p:nvSpPr>
        <p:spPr bwMode="auto">
          <a:xfrm>
            <a:off x="3170993" y="2574527"/>
            <a:ext cx="857250" cy="746125"/>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387"/>
              <a:gd name="T62" fmla="*/ 445 w 445"/>
              <a:gd name="T63" fmla="*/ 387 h 3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8" name="Freeform 31"/>
          <p:cNvSpPr>
            <a:spLocks noChangeArrowheads="1"/>
          </p:cNvSpPr>
          <p:nvPr/>
        </p:nvSpPr>
        <p:spPr bwMode="auto">
          <a:xfrm>
            <a:off x="3391656" y="2695177"/>
            <a:ext cx="547687" cy="468313"/>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43"/>
              <a:gd name="T26" fmla="*/ 284 w 284"/>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zh-CN" altLang="zh-CN" dirty="0">
              <a:solidFill>
                <a:srgbClr val="000000"/>
              </a:solidFill>
              <a:latin typeface="+mn-lt"/>
              <a:ea typeface="+mn-ea"/>
              <a:cs typeface="+mn-ea"/>
              <a:sym typeface="+mn-lt"/>
            </a:endParaRPr>
          </a:p>
        </p:txBody>
      </p:sp>
      <p:sp>
        <p:nvSpPr>
          <p:cNvPr id="119" name="矩形 118"/>
          <p:cNvSpPr>
            <a:spLocks noChangeArrowheads="1"/>
          </p:cNvSpPr>
          <p:nvPr/>
        </p:nvSpPr>
        <p:spPr bwMode="auto">
          <a:xfrm rot="3206556">
            <a:off x="4169515" y="4130426"/>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defRPr/>
            </a:pPr>
            <a:r>
              <a:rPr lang="zh-CN" altLang="en-US" sz="2400" b="1" dirty="0">
                <a:solidFill>
                  <a:schemeClr val="bg1"/>
                </a:solidFill>
                <a:latin typeface="+mn-lt"/>
                <a:ea typeface="+mn-ea"/>
                <a:cs typeface="+mn-ea"/>
                <a:sym typeface="+mn-lt"/>
              </a:rPr>
              <a:t>产业增效</a:t>
            </a:r>
            <a:endParaRPr lang="zh-CN" altLang="en-US" sz="2400" b="1" dirty="0">
              <a:solidFill>
                <a:schemeClr val="bg1"/>
              </a:solidFill>
              <a:latin typeface="+mn-lt"/>
              <a:ea typeface="+mn-ea"/>
              <a:cs typeface="+mn-ea"/>
              <a:sym typeface="+mn-lt"/>
            </a:endParaRPr>
          </a:p>
        </p:txBody>
      </p:sp>
      <p:sp>
        <p:nvSpPr>
          <p:cNvPr id="120" name="矩形 119"/>
          <p:cNvSpPr>
            <a:spLocks noChangeArrowheads="1"/>
          </p:cNvSpPr>
          <p:nvPr/>
        </p:nvSpPr>
        <p:spPr bwMode="auto">
          <a:xfrm rot="16687707">
            <a:off x="2147834" y="4942432"/>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defRPr/>
            </a:pPr>
            <a:r>
              <a:rPr lang="zh-CN" altLang="en-US" sz="2400" b="1" dirty="0">
                <a:solidFill>
                  <a:schemeClr val="bg1"/>
                </a:solidFill>
                <a:latin typeface="+mn-lt"/>
                <a:ea typeface="+mn-ea"/>
                <a:cs typeface="+mn-ea"/>
                <a:sym typeface="+mn-lt"/>
              </a:rPr>
              <a:t>融合发展</a:t>
            </a:r>
            <a:endParaRPr lang="zh-CN" altLang="en-US" sz="2400" b="1" dirty="0">
              <a:solidFill>
                <a:schemeClr val="bg1"/>
              </a:solidFill>
              <a:latin typeface="+mn-lt"/>
              <a:ea typeface="+mn-ea"/>
              <a:cs typeface="+mn-ea"/>
              <a:sym typeface="+mn-lt"/>
            </a:endParaRPr>
          </a:p>
        </p:txBody>
      </p:sp>
      <p:sp>
        <p:nvSpPr>
          <p:cNvPr id="121" name="矩形 120"/>
          <p:cNvSpPr>
            <a:spLocks noChangeArrowheads="1"/>
          </p:cNvSpPr>
          <p:nvPr/>
        </p:nvSpPr>
        <p:spPr bwMode="auto">
          <a:xfrm rot="4591505">
            <a:off x="3247972" y="4640013"/>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defRPr/>
            </a:pPr>
            <a:r>
              <a:rPr lang="zh-CN" altLang="en-US" sz="2400" b="1" dirty="0">
                <a:solidFill>
                  <a:schemeClr val="bg1"/>
                </a:solidFill>
                <a:latin typeface="+mn-lt"/>
                <a:ea typeface="+mn-ea"/>
                <a:cs typeface="+mn-ea"/>
                <a:sym typeface="+mn-lt"/>
              </a:rPr>
              <a:t>品质升级</a:t>
            </a:r>
            <a:endParaRPr lang="zh-CN" altLang="en-US" sz="2400" b="1" dirty="0">
              <a:solidFill>
                <a:schemeClr val="bg1"/>
              </a:solidFill>
              <a:latin typeface="+mn-lt"/>
              <a:ea typeface="+mn-ea"/>
              <a:cs typeface="+mn-ea"/>
              <a:sym typeface="+mn-lt"/>
            </a:endParaRPr>
          </a:p>
        </p:txBody>
      </p:sp>
      <p:sp>
        <p:nvSpPr>
          <p:cNvPr id="123" name="矩形 122"/>
          <p:cNvSpPr>
            <a:spLocks noChangeArrowheads="1"/>
          </p:cNvSpPr>
          <p:nvPr>
            <p:custDataLst>
              <p:tags r:id="rId2"/>
            </p:custDataLst>
          </p:nvPr>
        </p:nvSpPr>
        <p:spPr bwMode="auto">
          <a:xfrm>
            <a:off x="6636105" y="4895428"/>
            <a:ext cx="538163" cy="538163"/>
          </a:xfrm>
          <a:prstGeom prst="rect">
            <a:avLst/>
          </a:prstGeom>
          <a:solidFill>
            <a:srgbClr val="196576"/>
          </a:solidFill>
          <a:ln>
            <a:noFill/>
          </a:ln>
          <a:effectLst>
            <a:outerShdw blurRad="50800" dist="38100" dir="2700000" algn="tl" rotWithShape="0">
              <a:prstClr val="black">
                <a:alpha val="40000"/>
              </a:prstClr>
            </a:outerShdw>
          </a:effectLst>
        </p:spPr>
        <p:txBody>
          <a:bodyPr anchor="ctr"/>
          <a:lstStyle/>
          <a:p>
            <a:pPr algn="ctr"/>
            <a:endParaRPr lang="zh-CN" altLang="zh-CN" dirty="0">
              <a:solidFill>
                <a:srgbClr val="FFFFFF"/>
              </a:solidFill>
              <a:cs typeface="+mn-ea"/>
              <a:sym typeface="+mn-lt"/>
            </a:endParaRPr>
          </a:p>
        </p:txBody>
      </p:sp>
      <p:grpSp>
        <p:nvGrpSpPr>
          <p:cNvPr id="124" name="组合 123"/>
          <p:cNvGrpSpPr/>
          <p:nvPr>
            <p:custDataLst>
              <p:tags r:id="rId3"/>
            </p:custDataLst>
          </p:nvPr>
        </p:nvGrpSpPr>
        <p:grpSpPr bwMode="auto">
          <a:xfrm>
            <a:off x="6775170" y="4987821"/>
            <a:ext cx="311149" cy="296862"/>
            <a:chOff x="0" y="0"/>
            <a:chExt cx="2438400" cy="2332038"/>
          </a:xfrm>
        </p:grpSpPr>
        <p:sp>
          <p:nvSpPr>
            <p:cNvPr id="125" name="Freeform 25"/>
            <p:cNvSpPr>
              <a:spLocks noChangeArrowheads="1"/>
            </p:cNvSpPr>
            <p:nvPr>
              <p:custDataLst>
                <p:tags r:id="rId4"/>
              </p:custDataLst>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dirty="0">
                <a:solidFill>
                  <a:srgbClr val="000000"/>
                </a:solidFill>
                <a:cs typeface="+mn-ea"/>
                <a:sym typeface="+mn-lt"/>
              </a:endParaRPr>
            </a:p>
          </p:txBody>
        </p:sp>
        <p:sp>
          <p:nvSpPr>
            <p:cNvPr id="126" name="任意多边形 77"/>
            <p:cNvSpPr>
              <a:spLocks noChangeArrowheads="1"/>
            </p:cNvSpPr>
            <p:nvPr>
              <p:custDataLst>
                <p:tags r:id="rId5"/>
              </p:custDataLst>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dirty="0">
                <a:solidFill>
                  <a:srgbClr val="000000"/>
                </a:solidFill>
                <a:cs typeface="+mn-ea"/>
                <a:sym typeface="+mn-lt"/>
              </a:endParaRPr>
            </a:p>
          </p:txBody>
        </p:sp>
      </p:grpSp>
      <p:sp>
        <p:nvSpPr>
          <p:cNvPr id="128" name="矩形 127"/>
          <p:cNvSpPr>
            <a:spLocks noChangeArrowheads="1"/>
          </p:cNvSpPr>
          <p:nvPr>
            <p:custDataLst>
              <p:tags r:id="rId6"/>
            </p:custDataLst>
          </p:nvPr>
        </p:nvSpPr>
        <p:spPr bwMode="auto">
          <a:xfrm>
            <a:off x="6636105" y="1447061"/>
            <a:ext cx="538163" cy="539750"/>
          </a:xfrm>
          <a:prstGeom prst="rect">
            <a:avLst/>
          </a:prstGeom>
          <a:solidFill>
            <a:srgbClr val="196576"/>
          </a:solidFill>
          <a:ln>
            <a:noFill/>
          </a:ln>
          <a:effectLst>
            <a:outerShdw blurRad="50800" dist="38100" dir="2700000" algn="tl" rotWithShape="0">
              <a:prstClr val="black">
                <a:alpha val="40000"/>
              </a:prstClr>
            </a:outerShdw>
          </a:effectLst>
        </p:spPr>
        <p:txBody>
          <a:bodyPr anchor="ctr"/>
          <a:lstStyle/>
          <a:p>
            <a:pPr algn="ctr"/>
            <a:endParaRPr lang="zh-CN" altLang="zh-CN" dirty="0">
              <a:solidFill>
                <a:srgbClr val="FFFFFF"/>
              </a:solidFill>
              <a:cs typeface="+mn-ea"/>
              <a:sym typeface="+mn-lt"/>
            </a:endParaRPr>
          </a:p>
        </p:txBody>
      </p:sp>
      <p:grpSp>
        <p:nvGrpSpPr>
          <p:cNvPr id="129" name="组合 128"/>
          <p:cNvGrpSpPr/>
          <p:nvPr>
            <p:custDataLst>
              <p:tags r:id="rId7"/>
            </p:custDataLst>
          </p:nvPr>
        </p:nvGrpSpPr>
        <p:grpSpPr bwMode="auto">
          <a:xfrm>
            <a:off x="6762788" y="1587713"/>
            <a:ext cx="271460" cy="349250"/>
            <a:chOff x="0" y="0"/>
            <a:chExt cx="563562" cy="720725"/>
          </a:xfrm>
        </p:grpSpPr>
        <p:sp>
          <p:nvSpPr>
            <p:cNvPr id="130" name="Freeform 32"/>
            <p:cNvSpPr>
              <a:spLocks noChangeArrowheads="1"/>
            </p:cNvSpPr>
            <p:nvPr>
              <p:custDataLst>
                <p:tags r:id="rId8"/>
              </p:custDataLst>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131" name="Freeform 33"/>
            <p:cNvSpPr>
              <a:spLocks noChangeArrowheads="1"/>
            </p:cNvSpPr>
            <p:nvPr>
              <p:custDataLst>
                <p:tags r:id="rId9"/>
              </p:custDataLst>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132" name="Freeform 34"/>
            <p:cNvSpPr>
              <a:spLocks noChangeArrowheads="1"/>
            </p:cNvSpPr>
            <p:nvPr>
              <p:custDataLst>
                <p:tags r:id="rId10"/>
              </p:custDataLst>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grpSp>
      <p:sp>
        <p:nvSpPr>
          <p:cNvPr id="134" name="矩形 133"/>
          <p:cNvSpPr>
            <a:spLocks noChangeArrowheads="1"/>
          </p:cNvSpPr>
          <p:nvPr>
            <p:custDataLst>
              <p:tags r:id="rId11"/>
            </p:custDataLst>
          </p:nvPr>
        </p:nvSpPr>
        <p:spPr bwMode="auto">
          <a:xfrm>
            <a:off x="6636105" y="3146003"/>
            <a:ext cx="538163" cy="539750"/>
          </a:xfrm>
          <a:prstGeom prst="rect">
            <a:avLst/>
          </a:prstGeom>
          <a:solidFill>
            <a:srgbClr val="196576"/>
          </a:solidFill>
          <a:ln>
            <a:noFill/>
          </a:ln>
          <a:effectLst>
            <a:outerShdw blurRad="50800" dist="38100" dir="2700000" algn="tl" rotWithShape="0">
              <a:prstClr val="black">
                <a:alpha val="40000"/>
              </a:prstClr>
            </a:outerShdw>
          </a:effectLst>
        </p:spPr>
        <p:txBody>
          <a:bodyPr anchor="ctr"/>
          <a:lstStyle/>
          <a:p>
            <a:pPr algn="ctr"/>
            <a:endParaRPr lang="zh-CN" altLang="zh-CN" dirty="0">
              <a:solidFill>
                <a:srgbClr val="FFFFFF"/>
              </a:solidFill>
              <a:cs typeface="+mn-ea"/>
              <a:sym typeface="+mn-lt"/>
            </a:endParaRPr>
          </a:p>
        </p:txBody>
      </p:sp>
      <p:grpSp>
        <p:nvGrpSpPr>
          <p:cNvPr id="135" name="组合 134"/>
          <p:cNvGrpSpPr/>
          <p:nvPr>
            <p:custDataLst>
              <p:tags r:id="rId12"/>
            </p:custDataLst>
          </p:nvPr>
        </p:nvGrpSpPr>
        <p:grpSpPr bwMode="auto">
          <a:xfrm>
            <a:off x="6775488" y="3265383"/>
            <a:ext cx="303212" cy="341313"/>
            <a:chOff x="0" y="0"/>
            <a:chExt cx="406394" cy="459644"/>
          </a:xfrm>
        </p:grpSpPr>
        <p:sp>
          <p:nvSpPr>
            <p:cNvPr id="136" name="Freeform 148"/>
            <p:cNvSpPr>
              <a:spLocks noEditPoints="1" noChangeArrowheads="1"/>
            </p:cNvSpPr>
            <p:nvPr>
              <p:custDataLst>
                <p:tags r:id="rId13"/>
              </p:custDataLst>
            </p:nvPr>
          </p:nvSpPr>
          <p:spPr bwMode="auto">
            <a:xfrm>
              <a:off x="55121"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137" name="Freeform 149"/>
            <p:cNvSpPr>
              <a:spLocks noEditPoints="1" noChangeArrowheads="1"/>
            </p:cNvSpPr>
            <p:nvPr>
              <p:custDataLst>
                <p:tags r:id="rId14"/>
              </p:custDataLst>
            </p:nvPr>
          </p:nvSpPr>
          <p:spPr bwMode="auto">
            <a:xfrm>
              <a:off x="0" y="231690"/>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138" name="Oval 150"/>
            <p:cNvSpPr>
              <a:spLocks noChangeArrowheads="1"/>
            </p:cNvSpPr>
            <p:nvPr>
              <p:custDataLst>
                <p:tags r:id="rId15"/>
              </p:custDataLst>
            </p:nvPr>
          </p:nvSpPr>
          <p:spPr bwMode="auto">
            <a:xfrm>
              <a:off x="97160" y="326982"/>
              <a:ext cx="37370" cy="3737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grpSp>
      <p:sp>
        <p:nvSpPr>
          <p:cNvPr id="140" name="矩形 139"/>
          <p:cNvSpPr/>
          <p:nvPr>
            <p:custDataLst>
              <p:tags r:id="rId16"/>
            </p:custDataLst>
          </p:nvPr>
        </p:nvSpPr>
        <p:spPr>
          <a:xfrm>
            <a:off x="7581142" y="1301406"/>
            <a:ext cx="1198880" cy="3987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96576"/>
                </a:solidFill>
                <a:effectLst/>
                <a:uLnTx/>
                <a:uFillTx/>
                <a:cs typeface="+mn-ea"/>
                <a:sym typeface="+mn-lt"/>
              </a:rPr>
              <a:t>产业增效</a:t>
            </a:r>
            <a:endParaRPr kumimoji="0" lang="zh-CN" altLang="en-US" sz="2000" b="1" i="0" u="none" strike="noStrike" kern="1200" cap="none" spc="0" normalizeH="0" baseline="0" noProof="0" dirty="0">
              <a:ln>
                <a:noFill/>
              </a:ln>
              <a:solidFill>
                <a:srgbClr val="196576"/>
              </a:solidFill>
              <a:effectLst/>
              <a:uLnTx/>
              <a:uFillTx/>
              <a:cs typeface="+mn-ea"/>
              <a:sym typeface="+mn-lt"/>
            </a:endParaRPr>
          </a:p>
        </p:txBody>
      </p:sp>
      <p:sp>
        <p:nvSpPr>
          <p:cNvPr id="141" name="矩形 140"/>
          <p:cNvSpPr/>
          <p:nvPr>
            <p:custDataLst>
              <p:tags r:id="rId17"/>
            </p:custDataLst>
          </p:nvPr>
        </p:nvSpPr>
        <p:spPr>
          <a:xfrm>
            <a:off x="7672705" y="1762125"/>
            <a:ext cx="3125470" cy="1060450"/>
          </a:xfrm>
          <a:prstGeom prst="rect">
            <a:avLst/>
          </a:prstGeom>
        </p:spPr>
        <p:txBody>
          <a:bodyPr wrap="square">
            <a:spAutoFit/>
          </a:bodyPr>
          <a:lstStyle/>
          <a:p>
            <a:pPr>
              <a:lnSpc>
                <a:spcPct val="150000"/>
              </a:lnSpc>
            </a:pPr>
            <a:r>
              <a:rPr lang="zh-CN" altLang="en-US" sz="1400" dirty="0">
                <a:cs typeface="+mn-ea"/>
                <a:sym typeface="+mn-lt"/>
              </a:rPr>
              <a:t>集成化设备替代人工分拣与切片，缩短加工周期，降低用工成本，助力企业扩大产能、抢占鲜果与药材双市场。</a:t>
            </a:r>
            <a:endParaRPr lang="zh-CN" altLang="en-US" sz="1400" dirty="0">
              <a:cs typeface="+mn-ea"/>
              <a:sym typeface="+mn-lt"/>
            </a:endParaRPr>
          </a:p>
        </p:txBody>
      </p:sp>
      <p:sp>
        <p:nvSpPr>
          <p:cNvPr id="143" name="矩形 142"/>
          <p:cNvSpPr/>
          <p:nvPr>
            <p:custDataLst>
              <p:tags r:id="rId18"/>
            </p:custDataLst>
          </p:nvPr>
        </p:nvSpPr>
        <p:spPr>
          <a:xfrm>
            <a:off x="7581142" y="3098166"/>
            <a:ext cx="1198880" cy="3987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96576"/>
                </a:solidFill>
                <a:effectLst/>
                <a:uLnTx/>
                <a:uFillTx/>
                <a:cs typeface="+mn-ea"/>
                <a:sym typeface="+mn-lt"/>
              </a:rPr>
              <a:t>品质升级</a:t>
            </a:r>
            <a:endParaRPr kumimoji="0" lang="zh-CN" altLang="en-US" sz="2000" b="1" i="0" u="none" strike="noStrike" kern="1200" cap="none" spc="0" normalizeH="0" baseline="0" noProof="0" dirty="0">
              <a:ln>
                <a:noFill/>
              </a:ln>
              <a:solidFill>
                <a:srgbClr val="196576"/>
              </a:solidFill>
              <a:effectLst/>
              <a:uLnTx/>
              <a:uFillTx/>
              <a:cs typeface="+mn-ea"/>
              <a:sym typeface="+mn-lt"/>
            </a:endParaRPr>
          </a:p>
        </p:txBody>
      </p:sp>
      <p:sp>
        <p:nvSpPr>
          <p:cNvPr id="144" name="矩形 143"/>
          <p:cNvSpPr/>
          <p:nvPr>
            <p:custDataLst>
              <p:tags r:id="rId19"/>
            </p:custDataLst>
          </p:nvPr>
        </p:nvSpPr>
        <p:spPr>
          <a:xfrm>
            <a:off x="7672705" y="3437255"/>
            <a:ext cx="3125470" cy="1060450"/>
          </a:xfrm>
          <a:prstGeom prst="rect">
            <a:avLst/>
          </a:prstGeom>
        </p:spPr>
        <p:txBody>
          <a:bodyPr wrap="square">
            <a:spAutoFit/>
          </a:bodyPr>
          <a:lstStyle/>
          <a:p>
            <a:pPr>
              <a:lnSpc>
                <a:spcPct val="150000"/>
              </a:lnSpc>
            </a:pPr>
            <a:r>
              <a:rPr lang="zh-CN" altLang="en-US" sz="1400" dirty="0">
                <a:cs typeface="+mn-ea"/>
                <a:sym typeface="+mn-lt"/>
              </a:rPr>
              <a:t>毫米级精准分选加均匀切割，保障衢枳壳片型完整、厚度一致，提升地理标志产品等级，增强品牌溢价能力。</a:t>
            </a:r>
            <a:endParaRPr lang="zh-CN" altLang="en-US" sz="1400" dirty="0">
              <a:cs typeface="+mn-ea"/>
              <a:sym typeface="+mn-lt"/>
            </a:endParaRPr>
          </a:p>
        </p:txBody>
      </p:sp>
      <p:sp>
        <p:nvSpPr>
          <p:cNvPr id="146" name="矩形 145"/>
          <p:cNvSpPr/>
          <p:nvPr>
            <p:custDataLst>
              <p:tags r:id="rId20"/>
            </p:custDataLst>
          </p:nvPr>
        </p:nvSpPr>
        <p:spPr>
          <a:xfrm>
            <a:off x="7581142" y="4815402"/>
            <a:ext cx="1198880" cy="3987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96576"/>
                </a:solidFill>
                <a:effectLst/>
                <a:uLnTx/>
                <a:uFillTx/>
                <a:cs typeface="+mn-ea"/>
                <a:sym typeface="+mn-lt"/>
              </a:rPr>
              <a:t>融合发展</a:t>
            </a:r>
            <a:endParaRPr kumimoji="0" lang="zh-CN" altLang="en-US" sz="2000" b="1" i="0" u="none" strike="noStrike" kern="1200" cap="none" spc="0" normalizeH="0" baseline="0" noProof="0" dirty="0">
              <a:ln>
                <a:noFill/>
              </a:ln>
              <a:solidFill>
                <a:srgbClr val="196576"/>
              </a:solidFill>
              <a:effectLst/>
              <a:uLnTx/>
              <a:uFillTx/>
              <a:cs typeface="+mn-ea"/>
              <a:sym typeface="+mn-lt"/>
            </a:endParaRPr>
          </a:p>
        </p:txBody>
      </p:sp>
      <p:sp>
        <p:nvSpPr>
          <p:cNvPr id="147" name="矩形 146"/>
          <p:cNvSpPr/>
          <p:nvPr>
            <p:custDataLst>
              <p:tags r:id="rId21"/>
            </p:custDataLst>
          </p:nvPr>
        </p:nvSpPr>
        <p:spPr>
          <a:xfrm>
            <a:off x="7672705" y="5230495"/>
            <a:ext cx="3213735" cy="1060450"/>
          </a:xfrm>
          <a:prstGeom prst="rect">
            <a:avLst/>
          </a:prstGeom>
        </p:spPr>
        <p:txBody>
          <a:bodyPr wrap="square">
            <a:spAutoFit/>
          </a:bodyPr>
          <a:lstStyle/>
          <a:p>
            <a:pPr>
              <a:lnSpc>
                <a:spcPct val="150000"/>
              </a:lnSpc>
            </a:pPr>
            <a:r>
              <a:rPr lang="zh-CN" altLang="en-US" sz="1400" dirty="0">
                <a:cs typeface="+mn-ea"/>
                <a:sym typeface="+mn-lt"/>
              </a:rPr>
              <a:t>数据上云可视化展示，实现生产透明化，吸引游客参观体验，推动</a:t>
            </a:r>
            <a:r>
              <a:rPr lang="en-US" altLang="zh-CN" sz="1400" dirty="0">
                <a:cs typeface="+mn-ea"/>
                <a:sym typeface="+mn-lt"/>
              </a:rPr>
              <a:t>“</a:t>
            </a:r>
            <a:r>
              <a:rPr lang="zh-CN" altLang="en-US" sz="1400" dirty="0">
                <a:cs typeface="+mn-ea"/>
                <a:sym typeface="+mn-lt"/>
              </a:rPr>
              <a:t>加工</a:t>
            </a:r>
            <a:r>
              <a:rPr lang="en-US" altLang="zh-CN" sz="1400" dirty="0">
                <a:cs typeface="+mn-ea"/>
                <a:sym typeface="+mn-lt"/>
              </a:rPr>
              <a:t>+</a:t>
            </a:r>
            <a:r>
              <a:rPr lang="zh-CN" altLang="en-US" sz="1400" dirty="0">
                <a:cs typeface="+mn-ea"/>
                <a:sym typeface="+mn-lt"/>
              </a:rPr>
              <a:t>文旅</a:t>
            </a:r>
            <a:r>
              <a:rPr lang="en-US" altLang="zh-CN" sz="1400" dirty="0">
                <a:cs typeface="+mn-ea"/>
                <a:sym typeface="+mn-lt"/>
              </a:rPr>
              <a:t>+</a:t>
            </a:r>
            <a:r>
              <a:rPr lang="zh-CN" altLang="en-US" sz="1400" dirty="0">
                <a:cs typeface="+mn-ea"/>
                <a:sym typeface="+mn-lt"/>
              </a:rPr>
              <a:t>科普</a:t>
            </a:r>
            <a:r>
              <a:rPr lang="en-US" altLang="zh-CN" sz="1400" dirty="0">
                <a:cs typeface="+mn-ea"/>
                <a:sym typeface="+mn-lt"/>
              </a:rPr>
              <a:t>”</a:t>
            </a:r>
            <a:r>
              <a:rPr lang="zh-CN" altLang="en-US" sz="1400" dirty="0">
                <a:cs typeface="+mn-ea"/>
                <a:sym typeface="+mn-lt"/>
              </a:rPr>
              <a:t>新业态在衢州落地。</a:t>
            </a:r>
            <a:endParaRPr lang="zh-CN" altLang="en-US" sz="1400" dirty="0">
              <a:cs typeface="+mn-ea"/>
              <a:sym typeface="+mn-lt"/>
            </a:endParaRPr>
          </a:p>
        </p:txBody>
      </p:sp>
      <p:sp>
        <p:nvSpPr>
          <p:cNvPr id="59" name="矩形 58"/>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应用前景</a:t>
            </a:r>
            <a:endParaRPr lang="zh-CN" altLang="en-US" sz="3600" b="1" dirty="0">
              <a:solidFill>
                <a:srgbClr val="196576"/>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ppt_x"/>
                                          </p:val>
                                        </p:tav>
                                        <p:tav tm="100000">
                                          <p:val>
                                            <p:strVal val="#ppt_x"/>
                                          </p:val>
                                        </p:tav>
                                      </p:tavLst>
                                    </p:anim>
                                    <p:anim calcmode="lin" valueType="num">
                                      <p:cBhvr additive="base">
                                        <p:cTn id="20" dur="5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fill="hold"/>
                                        <p:tgtEl>
                                          <p:spTgt spid="106"/>
                                        </p:tgtEl>
                                        <p:attrNameLst>
                                          <p:attrName>ppt_x</p:attrName>
                                        </p:attrNameLst>
                                      </p:cBhvr>
                                      <p:tavLst>
                                        <p:tav tm="0">
                                          <p:val>
                                            <p:strVal val="#ppt_x"/>
                                          </p:val>
                                        </p:tav>
                                        <p:tav tm="100000">
                                          <p:val>
                                            <p:strVal val="#ppt_x"/>
                                          </p:val>
                                        </p:tav>
                                      </p:tavLst>
                                    </p:anim>
                                    <p:anim calcmode="lin" valueType="num">
                                      <p:cBhvr additive="base">
                                        <p:cTn id="24" dur="500" fill="hold"/>
                                        <p:tgtEl>
                                          <p:spTgt spid="10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 calcmode="lin" valueType="num">
                                      <p:cBhvr additive="base">
                                        <p:cTn id="27" dur="500" fill="hold"/>
                                        <p:tgtEl>
                                          <p:spTgt spid="107"/>
                                        </p:tgtEl>
                                        <p:attrNameLst>
                                          <p:attrName>ppt_x</p:attrName>
                                        </p:attrNameLst>
                                      </p:cBhvr>
                                      <p:tavLst>
                                        <p:tav tm="0">
                                          <p:val>
                                            <p:strVal val="#ppt_x"/>
                                          </p:val>
                                        </p:tav>
                                        <p:tav tm="100000">
                                          <p:val>
                                            <p:strVal val="#ppt_x"/>
                                          </p:val>
                                        </p:tav>
                                      </p:tavLst>
                                    </p:anim>
                                    <p:anim calcmode="lin" valueType="num">
                                      <p:cBhvr additive="base">
                                        <p:cTn id="28" dur="500" fill="hold"/>
                                        <p:tgtEl>
                                          <p:spTgt spid="1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500" fill="hold"/>
                                        <p:tgtEl>
                                          <p:spTgt spid="108"/>
                                        </p:tgtEl>
                                        <p:attrNameLst>
                                          <p:attrName>ppt_x</p:attrName>
                                        </p:attrNameLst>
                                      </p:cBhvr>
                                      <p:tavLst>
                                        <p:tav tm="0">
                                          <p:val>
                                            <p:strVal val="#ppt_x"/>
                                          </p:val>
                                        </p:tav>
                                        <p:tav tm="100000">
                                          <p:val>
                                            <p:strVal val="#ppt_x"/>
                                          </p:val>
                                        </p:tav>
                                      </p:tavLst>
                                    </p:anim>
                                    <p:anim calcmode="lin" valueType="num">
                                      <p:cBhvr additive="base">
                                        <p:cTn id="32" dur="500" fill="hold"/>
                                        <p:tgtEl>
                                          <p:spTgt spid="10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fill="hold"/>
                                        <p:tgtEl>
                                          <p:spTgt spid="109"/>
                                        </p:tgtEl>
                                        <p:attrNameLst>
                                          <p:attrName>ppt_x</p:attrName>
                                        </p:attrNameLst>
                                      </p:cBhvr>
                                      <p:tavLst>
                                        <p:tav tm="0">
                                          <p:val>
                                            <p:strVal val="#ppt_x"/>
                                          </p:val>
                                        </p:tav>
                                        <p:tav tm="100000">
                                          <p:val>
                                            <p:strVal val="#ppt_x"/>
                                          </p:val>
                                        </p:tav>
                                      </p:tavLst>
                                    </p:anim>
                                    <p:anim calcmode="lin" valueType="num">
                                      <p:cBhvr additive="base">
                                        <p:cTn id="36" dur="5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500" fill="hold"/>
                                        <p:tgtEl>
                                          <p:spTgt spid="110"/>
                                        </p:tgtEl>
                                        <p:attrNameLst>
                                          <p:attrName>ppt_x</p:attrName>
                                        </p:attrNameLst>
                                      </p:cBhvr>
                                      <p:tavLst>
                                        <p:tav tm="0">
                                          <p:val>
                                            <p:strVal val="#ppt_x"/>
                                          </p:val>
                                        </p:tav>
                                        <p:tav tm="100000">
                                          <p:val>
                                            <p:strVal val="#ppt_x"/>
                                          </p:val>
                                        </p:tav>
                                      </p:tavLst>
                                    </p:anim>
                                    <p:anim calcmode="lin" valueType="num">
                                      <p:cBhvr additive="base">
                                        <p:cTn id="40" dur="500" fill="hold"/>
                                        <p:tgtEl>
                                          <p:spTgt spid="1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additive="base">
                                        <p:cTn id="43" dur="500" fill="hold"/>
                                        <p:tgtEl>
                                          <p:spTgt spid="111"/>
                                        </p:tgtEl>
                                        <p:attrNameLst>
                                          <p:attrName>ppt_x</p:attrName>
                                        </p:attrNameLst>
                                      </p:cBhvr>
                                      <p:tavLst>
                                        <p:tav tm="0">
                                          <p:val>
                                            <p:strVal val="#ppt_x"/>
                                          </p:val>
                                        </p:tav>
                                        <p:tav tm="100000">
                                          <p:val>
                                            <p:strVal val="#ppt_x"/>
                                          </p:val>
                                        </p:tav>
                                      </p:tavLst>
                                    </p:anim>
                                    <p:anim calcmode="lin" valueType="num">
                                      <p:cBhvr additive="base">
                                        <p:cTn id="44" dur="500" fill="hold"/>
                                        <p:tgtEl>
                                          <p:spTgt spid="1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additive="base">
                                        <p:cTn id="47" dur="500" fill="hold"/>
                                        <p:tgtEl>
                                          <p:spTgt spid="112"/>
                                        </p:tgtEl>
                                        <p:attrNameLst>
                                          <p:attrName>ppt_x</p:attrName>
                                        </p:attrNameLst>
                                      </p:cBhvr>
                                      <p:tavLst>
                                        <p:tav tm="0">
                                          <p:val>
                                            <p:strVal val="#ppt_x"/>
                                          </p:val>
                                        </p:tav>
                                        <p:tav tm="100000">
                                          <p:val>
                                            <p:strVal val="#ppt_x"/>
                                          </p:val>
                                        </p:tav>
                                      </p:tavLst>
                                    </p:anim>
                                    <p:anim calcmode="lin" valueType="num">
                                      <p:cBhvr additive="base">
                                        <p:cTn id="48" dur="500" fill="hold"/>
                                        <p:tgtEl>
                                          <p:spTgt spid="1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additive="base">
                                        <p:cTn id="51" dur="500" fill="hold"/>
                                        <p:tgtEl>
                                          <p:spTgt spid="113"/>
                                        </p:tgtEl>
                                        <p:attrNameLst>
                                          <p:attrName>ppt_x</p:attrName>
                                        </p:attrNameLst>
                                      </p:cBhvr>
                                      <p:tavLst>
                                        <p:tav tm="0">
                                          <p:val>
                                            <p:strVal val="#ppt_x"/>
                                          </p:val>
                                        </p:tav>
                                        <p:tav tm="100000">
                                          <p:val>
                                            <p:strVal val="#ppt_x"/>
                                          </p:val>
                                        </p:tav>
                                      </p:tavLst>
                                    </p:anim>
                                    <p:anim calcmode="lin" valueType="num">
                                      <p:cBhvr additive="base">
                                        <p:cTn id="52" dur="500" fill="hold"/>
                                        <p:tgtEl>
                                          <p:spTgt spid="1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500" fill="hold"/>
                                        <p:tgtEl>
                                          <p:spTgt spid="114"/>
                                        </p:tgtEl>
                                        <p:attrNameLst>
                                          <p:attrName>ppt_x</p:attrName>
                                        </p:attrNameLst>
                                      </p:cBhvr>
                                      <p:tavLst>
                                        <p:tav tm="0">
                                          <p:val>
                                            <p:strVal val="#ppt_x"/>
                                          </p:val>
                                        </p:tav>
                                        <p:tav tm="100000">
                                          <p:val>
                                            <p:strVal val="#ppt_x"/>
                                          </p:val>
                                        </p:tav>
                                      </p:tavLst>
                                    </p:anim>
                                    <p:anim calcmode="lin" valueType="num">
                                      <p:cBhvr additive="base">
                                        <p:cTn id="56" dur="500" fill="hold"/>
                                        <p:tgtEl>
                                          <p:spTgt spid="1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additive="base">
                                        <p:cTn id="59" dur="500" fill="hold"/>
                                        <p:tgtEl>
                                          <p:spTgt spid="115"/>
                                        </p:tgtEl>
                                        <p:attrNameLst>
                                          <p:attrName>ppt_x</p:attrName>
                                        </p:attrNameLst>
                                      </p:cBhvr>
                                      <p:tavLst>
                                        <p:tav tm="0">
                                          <p:val>
                                            <p:strVal val="#ppt_x"/>
                                          </p:val>
                                        </p:tav>
                                        <p:tav tm="100000">
                                          <p:val>
                                            <p:strVal val="#ppt_x"/>
                                          </p:val>
                                        </p:tav>
                                      </p:tavLst>
                                    </p:anim>
                                    <p:anim calcmode="lin" valueType="num">
                                      <p:cBhvr additive="base">
                                        <p:cTn id="60" dur="500" fill="hold"/>
                                        <p:tgtEl>
                                          <p:spTgt spid="1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cBhvr additive="base">
                                        <p:cTn id="63" dur="500" fill="hold"/>
                                        <p:tgtEl>
                                          <p:spTgt spid="116"/>
                                        </p:tgtEl>
                                        <p:attrNameLst>
                                          <p:attrName>ppt_x</p:attrName>
                                        </p:attrNameLst>
                                      </p:cBhvr>
                                      <p:tavLst>
                                        <p:tav tm="0">
                                          <p:val>
                                            <p:strVal val="#ppt_x"/>
                                          </p:val>
                                        </p:tav>
                                        <p:tav tm="100000">
                                          <p:val>
                                            <p:strVal val="#ppt_x"/>
                                          </p:val>
                                        </p:tav>
                                      </p:tavLst>
                                    </p:anim>
                                    <p:anim calcmode="lin" valueType="num">
                                      <p:cBhvr additive="base">
                                        <p:cTn id="64" dur="500" fill="hold"/>
                                        <p:tgtEl>
                                          <p:spTgt spid="1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additive="base">
                                        <p:cTn id="67" dur="500" fill="hold"/>
                                        <p:tgtEl>
                                          <p:spTgt spid="117"/>
                                        </p:tgtEl>
                                        <p:attrNameLst>
                                          <p:attrName>ppt_x</p:attrName>
                                        </p:attrNameLst>
                                      </p:cBhvr>
                                      <p:tavLst>
                                        <p:tav tm="0">
                                          <p:val>
                                            <p:strVal val="#ppt_x"/>
                                          </p:val>
                                        </p:tav>
                                        <p:tav tm="100000">
                                          <p:val>
                                            <p:strVal val="#ppt_x"/>
                                          </p:val>
                                        </p:tav>
                                      </p:tavLst>
                                    </p:anim>
                                    <p:anim calcmode="lin" valueType="num">
                                      <p:cBhvr additive="base">
                                        <p:cTn id="68" dur="500" fill="hold"/>
                                        <p:tgtEl>
                                          <p:spTgt spid="1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500" fill="hold"/>
                                        <p:tgtEl>
                                          <p:spTgt spid="118"/>
                                        </p:tgtEl>
                                        <p:attrNameLst>
                                          <p:attrName>ppt_x</p:attrName>
                                        </p:attrNameLst>
                                      </p:cBhvr>
                                      <p:tavLst>
                                        <p:tav tm="0">
                                          <p:val>
                                            <p:strVal val="#ppt_x"/>
                                          </p:val>
                                        </p:tav>
                                        <p:tav tm="100000">
                                          <p:val>
                                            <p:strVal val="#ppt_x"/>
                                          </p:val>
                                        </p:tav>
                                      </p:tavLst>
                                    </p:anim>
                                    <p:anim calcmode="lin" valueType="num">
                                      <p:cBhvr additive="base">
                                        <p:cTn id="72" dur="500" fill="hold"/>
                                        <p:tgtEl>
                                          <p:spTgt spid="1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ppt_x"/>
                                          </p:val>
                                        </p:tav>
                                        <p:tav tm="100000">
                                          <p:val>
                                            <p:strVal val="#ppt_x"/>
                                          </p:val>
                                        </p:tav>
                                      </p:tavLst>
                                    </p:anim>
                                    <p:anim calcmode="lin" valueType="num">
                                      <p:cBhvr additive="base">
                                        <p:cTn id="76" dur="500" fill="hold"/>
                                        <p:tgtEl>
                                          <p:spTgt spid="1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0"/>
                                        </p:tgtEl>
                                        <p:attrNameLst>
                                          <p:attrName>style.visibility</p:attrName>
                                        </p:attrNameLst>
                                      </p:cBhvr>
                                      <p:to>
                                        <p:strVal val="visible"/>
                                      </p:to>
                                    </p:set>
                                    <p:anim calcmode="lin" valueType="num">
                                      <p:cBhvr additive="base">
                                        <p:cTn id="79" dur="500" fill="hold"/>
                                        <p:tgtEl>
                                          <p:spTgt spid="120"/>
                                        </p:tgtEl>
                                        <p:attrNameLst>
                                          <p:attrName>ppt_x</p:attrName>
                                        </p:attrNameLst>
                                      </p:cBhvr>
                                      <p:tavLst>
                                        <p:tav tm="0">
                                          <p:val>
                                            <p:strVal val="#ppt_x"/>
                                          </p:val>
                                        </p:tav>
                                        <p:tav tm="100000">
                                          <p:val>
                                            <p:strVal val="#ppt_x"/>
                                          </p:val>
                                        </p:tav>
                                      </p:tavLst>
                                    </p:anim>
                                    <p:anim calcmode="lin" valueType="num">
                                      <p:cBhvr additive="base">
                                        <p:cTn id="80" dur="500" fill="hold"/>
                                        <p:tgtEl>
                                          <p:spTgt spid="1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1"/>
                                        </p:tgtEl>
                                        <p:attrNameLst>
                                          <p:attrName>style.visibility</p:attrName>
                                        </p:attrNameLst>
                                      </p:cBhvr>
                                      <p:to>
                                        <p:strVal val="visible"/>
                                      </p:to>
                                    </p:set>
                                    <p:anim calcmode="lin" valueType="num">
                                      <p:cBhvr additive="base">
                                        <p:cTn id="83" dur="500" fill="hold"/>
                                        <p:tgtEl>
                                          <p:spTgt spid="121"/>
                                        </p:tgtEl>
                                        <p:attrNameLst>
                                          <p:attrName>ppt_x</p:attrName>
                                        </p:attrNameLst>
                                      </p:cBhvr>
                                      <p:tavLst>
                                        <p:tav tm="0">
                                          <p:val>
                                            <p:strVal val="#ppt_x"/>
                                          </p:val>
                                        </p:tav>
                                        <p:tav tm="100000">
                                          <p:val>
                                            <p:strVal val="#ppt_x"/>
                                          </p:val>
                                        </p:tav>
                                      </p:tavLst>
                                    </p:anim>
                                    <p:anim calcmode="lin" valueType="num">
                                      <p:cBhvr additive="base">
                                        <p:cTn id="8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23"/>
                                        </p:tgtEl>
                                        <p:attrNameLst>
                                          <p:attrName>style.visibility</p:attrName>
                                        </p:attrNameLst>
                                      </p:cBhvr>
                                      <p:to>
                                        <p:strVal val="visible"/>
                                      </p:to>
                                    </p:set>
                                    <p:animEffect transition="in" filter="circle(in)">
                                      <p:cBhvr>
                                        <p:cTn id="89" dur="2000"/>
                                        <p:tgtEl>
                                          <p:spTgt spid="123"/>
                                        </p:tgtEl>
                                      </p:cBhvr>
                                    </p:animEffect>
                                  </p:childTnLst>
                                </p:cTn>
                              </p:par>
                              <p:par>
                                <p:cTn id="90" presetID="6" presetClass="entr" presetSubtype="16" fill="hold" nodeType="withEffect">
                                  <p:stCondLst>
                                    <p:cond delay="0"/>
                                  </p:stCondLst>
                                  <p:childTnLst>
                                    <p:set>
                                      <p:cBhvr>
                                        <p:cTn id="91" dur="1" fill="hold">
                                          <p:stCondLst>
                                            <p:cond delay="0"/>
                                          </p:stCondLst>
                                        </p:cTn>
                                        <p:tgtEl>
                                          <p:spTgt spid="124"/>
                                        </p:tgtEl>
                                        <p:attrNameLst>
                                          <p:attrName>style.visibility</p:attrName>
                                        </p:attrNameLst>
                                      </p:cBhvr>
                                      <p:to>
                                        <p:strVal val="visible"/>
                                      </p:to>
                                    </p:set>
                                    <p:animEffect transition="in" filter="circle(in)">
                                      <p:cBhvr>
                                        <p:cTn id="92" dur="2000"/>
                                        <p:tgtEl>
                                          <p:spTgt spid="124"/>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128"/>
                                        </p:tgtEl>
                                        <p:attrNameLst>
                                          <p:attrName>style.visibility</p:attrName>
                                        </p:attrNameLst>
                                      </p:cBhvr>
                                      <p:to>
                                        <p:strVal val="visible"/>
                                      </p:to>
                                    </p:set>
                                    <p:animEffect transition="in" filter="circle(in)">
                                      <p:cBhvr>
                                        <p:cTn id="95" dur="2000"/>
                                        <p:tgtEl>
                                          <p:spTgt spid="128"/>
                                        </p:tgtEl>
                                      </p:cBhvr>
                                    </p:animEffect>
                                  </p:childTnLst>
                                </p:cTn>
                              </p:par>
                              <p:par>
                                <p:cTn id="96" presetID="6" presetClass="entr" presetSubtype="16" fill="hold" nodeType="withEffect">
                                  <p:stCondLst>
                                    <p:cond delay="0"/>
                                  </p:stCondLst>
                                  <p:childTnLst>
                                    <p:set>
                                      <p:cBhvr>
                                        <p:cTn id="97" dur="1" fill="hold">
                                          <p:stCondLst>
                                            <p:cond delay="0"/>
                                          </p:stCondLst>
                                        </p:cTn>
                                        <p:tgtEl>
                                          <p:spTgt spid="129"/>
                                        </p:tgtEl>
                                        <p:attrNameLst>
                                          <p:attrName>style.visibility</p:attrName>
                                        </p:attrNameLst>
                                      </p:cBhvr>
                                      <p:to>
                                        <p:strVal val="visible"/>
                                      </p:to>
                                    </p:set>
                                    <p:animEffect transition="in" filter="circle(in)">
                                      <p:cBhvr>
                                        <p:cTn id="98" dur="2000"/>
                                        <p:tgtEl>
                                          <p:spTgt spid="129"/>
                                        </p:tgtEl>
                                      </p:cBhvr>
                                    </p:animEffect>
                                  </p:childTnLst>
                                </p:cTn>
                              </p:par>
                              <p:par>
                                <p:cTn id="99" presetID="6" presetClass="entr" presetSubtype="16"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circle(in)">
                                      <p:cBhvr>
                                        <p:cTn id="101" dur="2000"/>
                                        <p:tgtEl>
                                          <p:spTgt spid="134"/>
                                        </p:tgtEl>
                                      </p:cBhvr>
                                    </p:animEffect>
                                  </p:childTnLst>
                                </p:cTn>
                              </p:par>
                              <p:par>
                                <p:cTn id="102" presetID="6" presetClass="entr" presetSubtype="16" fill="hold"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circle(in)">
                                      <p:cBhvr>
                                        <p:cTn id="104" dur="2000"/>
                                        <p:tgtEl>
                                          <p:spTgt spid="135"/>
                                        </p:tgtEl>
                                      </p:cBhvr>
                                    </p:animEffect>
                                  </p:childTnLst>
                                </p:cTn>
                              </p:par>
                              <p:par>
                                <p:cTn id="105" presetID="6" presetClass="entr" presetSubtype="16" fill="hold" grpId="0" nodeType="withEffect">
                                  <p:stCondLst>
                                    <p:cond delay="0"/>
                                  </p:stCondLst>
                                  <p:childTnLst>
                                    <p:set>
                                      <p:cBhvr>
                                        <p:cTn id="106" dur="1" fill="hold">
                                          <p:stCondLst>
                                            <p:cond delay="0"/>
                                          </p:stCondLst>
                                        </p:cTn>
                                        <p:tgtEl>
                                          <p:spTgt spid="140"/>
                                        </p:tgtEl>
                                        <p:attrNameLst>
                                          <p:attrName>style.visibility</p:attrName>
                                        </p:attrNameLst>
                                      </p:cBhvr>
                                      <p:to>
                                        <p:strVal val="visible"/>
                                      </p:to>
                                    </p:set>
                                    <p:animEffect transition="in" filter="circle(in)">
                                      <p:cBhvr>
                                        <p:cTn id="107" dur="2000"/>
                                        <p:tgtEl>
                                          <p:spTgt spid="140"/>
                                        </p:tgtEl>
                                      </p:cBhvr>
                                    </p:animEffect>
                                  </p:childTnLst>
                                </p:cTn>
                              </p:par>
                              <p:par>
                                <p:cTn id="108" presetID="6" presetClass="entr" presetSubtype="16" fill="hold" grpId="0" nodeType="withEffect">
                                  <p:stCondLst>
                                    <p:cond delay="0"/>
                                  </p:stCondLst>
                                  <p:childTnLst>
                                    <p:set>
                                      <p:cBhvr>
                                        <p:cTn id="109" dur="1" fill="hold">
                                          <p:stCondLst>
                                            <p:cond delay="0"/>
                                          </p:stCondLst>
                                        </p:cTn>
                                        <p:tgtEl>
                                          <p:spTgt spid="141"/>
                                        </p:tgtEl>
                                        <p:attrNameLst>
                                          <p:attrName>style.visibility</p:attrName>
                                        </p:attrNameLst>
                                      </p:cBhvr>
                                      <p:to>
                                        <p:strVal val="visible"/>
                                      </p:to>
                                    </p:set>
                                    <p:animEffect transition="in" filter="circle(in)">
                                      <p:cBhvr>
                                        <p:cTn id="110" dur="2000"/>
                                        <p:tgtEl>
                                          <p:spTgt spid="141"/>
                                        </p:tgtEl>
                                      </p:cBhvr>
                                    </p:animEffect>
                                  </p:childTnLst>
                                </p:cTn>
                              </p:par>
                              <p:par>
                                <p:cTn id="111" presetID="6" presetClass="entr" presetSubtype="16" fill="hold" grpId="0" nodeType="withEffect">
                                  <p:stCondLst>
                                    <p:cond delay="0"/>
                                  </p:stCondLst>
                                  <p:childTnLst>
                                    <p:set>
                                      <p:cBhvr>
                                        <p:cTn id="112" dur="1" fill="hold">
                                          <p:stCondLst>
                                            <p:cond delay="0"/>
                                          </p:stCondLst>
                                        </p:cTn>
                                        <p:tgtEl>
                                          <p:spTgt spid="143"/>
                                        </p:tgtEl>
                                        <p:attrNameLst>
                                          <p:attrName>style.visibility</p:attrName>
                                        </p:attrNameLst>
                                      </p:cBhvr>
                                      <p:to>
                                        <p:strVal val="visible"/>
                                      </p:to>
                                    </p:set>
                                    <p:animEffect transition="in" filter="circle(in)">
                                      <p:cBhvr>
                                        <p:cTn id="113" dur="2000"/>
                                        <p:tgtEl>
                                          <p:spTgt spid="143"/>
                                        </p:tgtEl>
                                      </p:cBhvr>
                                    </p:animEffect>
                                  </p:childTnLst>
                                </p:cTn>
                              </p:par>
                              <p:par>
                                <p:cTn id="114" presetID="6" presetClass="entr" presetSubtype="16" fill="hold" grpId="0" nodeType="withEffect">
                                  <p:stCondLst>
                                    <p:cond delay="0"/>
                                  </p:stCondLst>
                                  <p:childTnLst>
                                    <p:set>
                                      <p:cBhvr>
                                        <p:cTn id="115" dur="1" fill="hold">
                                          <p:stCondLst>
                                            <p:cond delay="0"/>
                                          </p:stCondLst>
                                        </p:cTn>
                                        <p:tgtEl>
                                          <p:spTgt spid="144"/>
                                        </p:tgtEl>
                                        <p:attrNameLst>
                                          <p:attrName>style.visibility</p:attrName>
                                        </p:attrNameLst>
                                      </p:cBhvr>
                                      <p:to>
                                        <p:strVal val="visible"/>
                                      </p:to>
                                    </p:set>
                                    <p:animEffect transition="in" filter="circle(in)">
                                      <p:cBhvr>
                                        <p:cTn id="116" dur="2000"/>
                                        <p:tgtEl>
                                          <p:spTgt spid="144"/>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146"/>
                                        </p:tgtEl>
                                        <p:attrNameLst>
                                          <p:attrName>style.visibility</p:attrName>
                                        </p:attrNameLst>
                                      </p:cBhvr>
                                      <p:to>
                                        <p:strVal val="visible"/>
                                      </p:to>
                                    </p:set>
                                    <p:animEffect transition="in" filter="circle(in)">
                                      <p:cBhvr>
                                        <p:cTn id="119" dur="2000"/>
                                        <p:tgtEl>
                                          <p:spTgt spid="146"/>
                                        </p:tgtEl>
                                      </p:cBhvr>
                                    </p:animEffect>
                                  </p:childTnLst>
                                </p:cTn>
                              </p:par>
                              <p:par>
                                <p:cTn id="120" presetID="6" presetClass="entr" presetSubtype="16" fill="hold" grpId="0" nodeType="withEffect">
                                  <p:stCondLst>
                                    <p:cond delay="0"/>
                                  </p:stCondLst>
                                  <p:childTnLst>
                                    <p:set>
                                      <p:cBhvr>
                                        <p:cTn id="121" dur="1" fill="hold">
                                          <p:stCondLst>
                                            <p:cond delay="0"/>
                                          </p:stCondLst>
                                        </p:cTn>
                                        <p:tgtEl>
                                          <p:spTgt spid="147"/>
                                        </p:tgtEl>
                                        <p:attrNameLst>
                                          <p:attrName>style.visibility</p:attrName>
                                        </p:attrNameLst>
                                      </p:cBhvr>
                                      <p:to>
                                        <p:strVal val="visible"/>
                                      </p:to>
                                    </p:set>
                                    <p:animEffect transition="in" filter="circle(in)">
                                      <p:cBhvr>
                                        <p:cTn id="122"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bldLvl="0" animBg="1"/>
      <p:bldP spid="120" grpId="0" bldLvl="0" animBg="1"/>
      <p:bldP spid="121" grpId="0" bldLvl="0" animBg="1"/>
      <p:bldP spid="123" grpId="0" bldLvl="0" animBg="1"/>
      <p:bldP spid="128" grpId="0" bldLvl="0" animBg="1"/>
      <p:bldP spid="134" grpId="0" bldLvl="0" animBg="1"/>
      <p:bldP spid="140" grpId="0"/>
      <p:bldP spid="141" grpId="0"/>
      <p:bldP spid="143" grpId="0"/>
      <p:bldP spid="144" grpId="0"/>
      <p:bldP spid="146" grpId="0"/>
      <p:bldP spid="1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alphaModFix amt="17000"/>
          </a:blip>
          <a:stretch>
            <a:fillRect/>
          </a:stretch>
        </p:blipFill>
        <p:spPr>
          <a:xfrm>
            <a:off x="-2600628" y="-69"/>
            <a:ext cx="7903822" cy="6858000"/>
          </a:xfrm>
          <a:prstGeom prst="rect">
            <a:avLst/>
          </a:prstGeom>
        </p:spPr>
      </p:pic>
      <p:sp>
        <p:nvSpPr>
          <p:cNvPr id="25" name="矩形 24"/>
          <p:cNvSpPr/>
          <p:nvPr>
            <p:custDataLst>
              <p:tags r:id="rId2"/>
            </p:custDataLst>
          </p:nvPr>
        </p:nvSpPr>
        <p:spPr>
          <a:xfrm>
            <a:off x="252098" y="4465768"/>
            <a:ext cx="1605280" cy="521970"/>
          </a:xfrm>
          <a:prstGeom prst="rect">
            <a:avLst/>
          </a:prstGeom>
        </p:spPr>
        <p:txBody>
          <a:bodyPr wrap="square">
            <a:spAutoFit/>
          </a:bodyPr>
          <a:lstStyle/>
          <a:p>
            <a:pPr algn="ctr"/>
            <a:r>
              <a:rPr lang="zh-CN" altLang="en-US" sz="2800" b="1" dirty="0">
                <a:solidFill>
                  <a:srgbClr val="196576"/>
                </a:solidFill>
                <a:cs typeface="+mn-ea"/>
                <a:sym typeface="+mn-lt"/>
              </a:rPr>
              <a:t>作品展示</a:t>
            </a:r>
            <a:endParaRPr lang="zh-CN" altLang="en-US" sz="2800" b="1" dirty="0">
              <a:solidFill>
                <a:srgbClr val="196576"/>
              </a:solidFill>
              <a:cs typeface="+mn-ea"/>
              <a:sym typeface="+mn-lt"/>
            </a:endParaRPr>
          </a:p>
        </p:txBody>
      </p:sp>
      <p:sp>
        <p:nvSpPr>
          <p:cNvPr id="28" name="矩形 27"/>
          <p:cNvSpPr/>
          <p:nvPr>
            <p:custDataLst>
              <p:tags r:id="rId3"/>
            </p:custDataLst>
          </p:nvPr>
        </p:nvSpPr>
        <p:spPr>
          <a:xfrm>
            <a:off x="4504188" y="4475928"/>
            <a:ext cx="1605280" cy="521970"/>
          </a:xfrm>
          <a:prstGeom prst="rect">
            <a:avLst/>
          </a:prstGeom>
        </p:spPr>
        <p:txBody>
          <a:bodyPr wrap="square">
            <a:spAutoFit/>
          </a:bodyPr>
          <a:lstStyle/>
          <a:p>
            <a:pPr algn="ctr"/>
            <a:r>
              <a:rPr lang="zh-CN" altLang="en-US" sz="2800" b="1" dirty="0">
                <a:solidFill>
                  <a:srgbClr val="196576"/>
                </a:solidFill>
                <a:cs typeface="+mn-ea"/>
                <a:sym typeface="+mn-lt"/>
              </a:rPr>
              <a:t>模型建构</a:t>
            </a:r>
            <a:endParaRPr lang="zh-CN" altLang="en-US" sz="2800" b="1" dirty="0">
              <a:solidFill>
                <a:srgbClr val="196576"/>
              </a:solidFill>
              <a:cs typeface="+mn-ea"/>
              <a:sym typeface="+mn-lt"/>
            </a:endParaRPr>
          </a:p>
        </p:txBody>
      </p:sp>
      <p:sp>
        <p:nvSpPr>
          <p:cNvPr id="29" name="矩形 28"/>
          <p:cNvSpPr/>
          <p:nvPr>
            <p:custDataLst>
              <p:tags r:id="rId4"/>
            </p:custDataLst>
          </p:nvPr>
        </p:nvSpPr>
        <p:spPr>
          <a:xfrm>
            <a:off x="1780307" y="4472752"/>
            <a:ext cx="2672080" cy="521970"/>
          </a:xfrm>
          <a:prstGeom prst="rect">
            <a:avLst/>
          </a:prstGeom>
        </p:spPr>
        <p:txBody>
          <a:bodyPr wrap="square">
            <a:spAutoFit/>
          </a:bodyPr>
          <a:lstStyle/>
          <a:p>
            <a:pPr algn="ctr"/>
            <a:r>
              <a:rPr lang="zh-CN" altLang="en-US" sz="2800" b="1" dirty="0">
                <a:solidFill>
                  <a:srgbClr val="2B9E9C"/>
                </a:solidFill>
                <a:cs typeface="+mn-ea"/>
                <a:sym typeface="+mn-lt"/>
              </a:rPr>
              <a:t>设计意义与</a:t>
            </a:r>
            <a:r>
              <a:rPr lang="zh-CN" altLang="en-US" sz="2800" b="1" dirty="0">
                <a:solidFill>
                  <a:srgbClr val="2B9E9C"/>
                </a:solidFill>
                <a:cs typeface="+mn-ea"/>
                <a:sym typeface="+mn-lt"/>
              </a:rPr>
              <a:t>背景</a:t>
            </a:r>
            <a:endParaRPr lang="zh-CN" altLang="en-US" sz="2800" b="1" dirty="0">
              <a:solidFill>
                <a:srgbClr val="2B9E9C"/>
              </a:solidFill>
              <a:cs typeface="+mn-ea"/>
              <a:sym typeface="+mn-lt"/>
            </a:endParaRPr>
          </a:p>
        </p:txBody>
      </p:sp>
      <p:sp>
        <p:nvSpPr>
          <p:cNvPr id="30" name="矩形 29"/>
          <p:cNvSpPr/>
          <p:nvPr>
            <p:custDataLst>
              <p:tags r:id="rId5"/>
            </p:custDataLst>
          </p:nvPr>
        </p:nvSpPr>
        <p:spPr>
          <a:xfrm>
            <a:off x="6292161" y="4465766"/>
            <a:ext cx="1605280" cy="521970"/>
          </a:xfrm>
          <a:prstGeom prst="rect">
            <a:avLst/>
          </a:prstGeom>
        </p:spPr>
        <p:txBody>
          <a:bodyPr wrap="square">
            <a:spAutoFit/>
          </a:bodyPr>
          <a:lstStyle/>
          <a:p>
            <a:pPr algn="ctr"/>
            <a:r>
              <a:rPr lang="zh-CN" altLang="en-US" sz="2800" b="1" dirty="0">
                <a:solidFill>
                  <a:srgbClr val="2B9E9C"/>
                </a:solidFill>
                <a:cs typeface="+mn-ea"/>
                <a:sym typeface="+mn-lt"/>
              </a:rPr>
              <a:t>爆炸动画</a:t>
            </a:r>
            <a:endParaRPr lang="zh-CN" altLang="en-US" sz="2800" b="1" dirty="0">
              <a:solidFill>
                <a:srgbClr val="2B9E9C"/>
              </a:solidFill>
              <a:cs typeface="+mn-ea"/>
              <a:sym typeface="+mn-lt"/>
            </a:endParaRPr>
          </a:p>
        </p:txBody>
      </p:sp>
      <p:grpSp>
        <p:nvGrpSpPr>
          <p:cNvPr id="11" name="组合 10"/>
          <p:cNvGrpSpPr/>
          <p:nvPr/>
        </p:nvGrpSpPr>
        <p:grpSpPr>
          <a:xfrm>
            <a:off x="4548962" y="276341"/>
            <a:ext cx="3057246" cy="1827557"/>
            <a:chOff x="7951495" y="685654"/>
            <a:chExt cx="3057246" cy="1827557"/>
          </a:xfrm>
        </p:grpSpPr>
        <p:sp>
          <p:nvSpPr>
            <p:cNvPr id="7" name="文本占位符 1"/>
            <p:cNvSpPr txBox="1"/>
            <p:nvPr/>
          </p:nvSpPr>
          <p:spPr>
            <a:xfrm>
              <a:off x="7951495" y="685654"/>
              <a:ext cx="3057246" cy="1492520"/>
            </a:xfrm>
            <a:prstGeom prst="rect">
              <a:avLst/>
            </a:prstGeom>
            <a:noFill/>
            <a:effectLst/>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7200" b="1" dirty="0">
                  <a:solidFill>
                    <a:srgbClr val="196576"/>
                  </a:solidFill>
                  <a:cs typeface="+mn-ea"/>
                  <a:sym typeface="+mn-lt"/>
                </a:rPr>
                <a:t>目  录</a:t>
              </a:r>
              <a:endParaRPr lang="zh-CN" altLang="en-US" sz="7200" b="1" dirty="0">
                <a:solidFill>
                  <a:srgbClr val="196576"/>
                </a:solidFill>
                <a:cs typeface="+mn-ea"/>
                <a:sym typeface="+mn-lt"/>
              </a:endParaRPr>
            </a:p>
          </p:txBody>
        </p:sp>
        <p:sp>
          <p:nvSpPr>
            <p:cNvPr id="8" name="文本框 7"/>
            <p:cNvSpPr txBox="1"/>
            <p:nvPr/>
          </p:nvSpPr>
          <p:spPr>
            <a:xfrm>
              <a:off x="8491872" y="2174657"/>
              <a:ext cx="2010584" cy="338554"/>
            </a:xfrm>
            <a:prstGeom prst="rect">
              <a:avLst/>
            </a:prstGeom>
            <a:noFill/>
            <a:effectLst/>
          </p:spPr>
          <p:txBody>
            <a:bodyPr wrap="square" rtlCol="0">
              <a:spAutoFit/>
            </a:bodyPr>
            <a:lstStyle/>
            <a:p>
              <a:pPr algn="dist"/>
              <a:r>
                <a:rPr lang="en-US" altLang="zh-CN" sz="1600" b="1" dirty="0">
                  <a:solidFill>
                    <a:srgbClr val="196576"/>
                  </a:solidFill>
                  <a:cs typeface="+mn-ea"/>
                  <a:sym typeface="+mn-lt"/>
                </a:rPr>
                <a:t>CONTENT</a:t>
              </a:r>
              <a:endParaRPr lang="zh-CN" altLang="en-US" sz="1600" b="1" dirty="0">
                <a:solidFill>
                  <a:srgbClr val="196576"/>
                </a:solidFill>
                <a:cs typeface="+mn-ea"/>
                <a:sym typeface="+mn-lt"/>
              </a:endParaRPr>
            </a:p>
          </p:txBody>
        </p:sp>
      </p:grpSp>
      <p:sp>
        <p:nvSpPr>
          <p:cNvPr id="17" name="矩形 16"/>
          <p:cNvSpPr/>
          <p:nvPr>
            <p:custDataLst>
              <p:tags r:id="rId6"/>
            </p:custDataLst>
          </p:nvPr>
        </p:nvSpPr>
        <p:spPr>
          <a:xfrm>
            <a:off x="2865191" y="2896167"/>
            <a:ext cx="503583" cy="503583"/>
          </a:xfrm>
          <a:prstGeom prst="rect">
            <a:avLst/>
          </a:prstGeom>
          <a:solidFill>
            <a:srgbClr val="2B9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18" name="矩形 17"/>
          <p:cNvSpPr/>
          <p:nvPr>
            <p:custDataLst>
              <p:tags r:id="rId7"/>
            </p:custDataLst>
          </p:nvPr>
        </p:nvSpPr>
        <p:spPr>
          <a:xfrm>
            <a:off x="802947" y="2896167"/>
            <a:ext cx="503583" cy="503583"/>
          </a:xfrm>
          <a:prstGeom prst="rect">
            <a:avLst/>
          </a:prstGeom>
          <a:solidFill>
            <a:srgbClr val="196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19" name="矩形 18"/>
          <p:cNvSpPr/>
          <p:nvPr>
            <p:custDataLst>
              <p:tags r:id="rId8"/>
            </p:custDataLst>
          </p:nvPr>
        </p:nvSpPr>
        <p:spPr>
          <a:xfrm>
            <a:off x="5055036" y="2896166"/>
            <a:ext cx="503583" cy="503583"/>
          </a:xfrm>
          <a:prstGeom prst="rect">
            <a:avLst/>
          </a:prstGeom>
          <a:solidFill>
            <a:srgbClr val="196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20" name="矩形 19"/>
          <p:cNvSpPr/>
          <p:nvPr>
            <p:custDataLst>
              <p:tags r:id="rId9"/>
            </p:custDataLst>
          </p:nvPr>
        </p:nvSpPr>
        <p:spPr>
          <a:xfrm>
            <a:off x="6774430" y="2889816"/>
            <a:ext cx="503583" cy="503583"/>
          </a:xfrm>
          <a:prstGeom prst="rect">
            <a:avLst/>
          </a:prstGeom>
          <a:solidFill>
            <a:srgbClr val="2B9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21" name="文本框 5"/>
          <p:cNvSpPr txBox="1"/>
          <p:nvPr>
            <p:custDataLst>
              <p:tags r:id="rId10"/>
            </p:custDataLst>
          </p:nvPr>
        </p:nvSpPr>
        <p:spPr>
          <a:xfrm>
            <a:off x="725170" y="3601720"/>
            <a:ext cx="722630" cy="615950"/>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dirty="0">
                <a:solidFill>
                  <a:srgbClr val="196576"/>
                </a:solidFill>
                <a:latin typeface="+mn-lt"/>
                <a:ea typeface="+mn-ea"/>
                <a:cs typeface="+mn-ea"/>
                <a:sym typeface="+mn-lt"/>
              </a:rPr>
              <a:t>01</a:t>
            </a:r>
            <a:endParaRPr kumimoji="1" lang="zh-CN" altLang="en-US" sz="4000" dirty="0">
              <a:solidFill>
                <a:srgbClr val="196576"/>
              </a:solidFill>
              <a:latin typeface="+mn-lt"/>
              <a:ea typeface="+mn-ea"/>
              <a:cs typeface="+mn-ea"/>
              <a:sym typeface="+mn-lt"/>
            </a:endParaRPr>
          </a:p>
        </p:txBody>
      </p:sp>
      <p:sp>
        <p:nvSpPr>
          <p:cNvPr id="22" name="文本框 6"/>
          <p:cNvSpPr txBox="1"/>
          <p:nvPr>
            <p:custDataLst>
              <p:tags r:id="rId11"/>
            </p:custDataLst>
          </p:nvPr>
        </p:nvSpPr>
        <p:spPr>
          <a:xfrm>
            <a:off x="2794635" y="3602355"/>
            <a:ext cx="726440" cy="617220"/>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dirty="0">
                <a:solidFill>
                  <a:srgbClr val="2B9E9C"/>
                </a:solidFill>
                <a:latin typeface="+mn-lt"/>
                <a:ea typeface="+mn-ea"/>
                <a:cs typeface="+mn-ea"/>
                <a:sym typeface="+mn-lt"/>
              </a:rPr>
              <a:t>02</a:t>
            </a:r>
            <a:endParaRPr kumimoji="1" lang="zh-CN" altLang="en-US" sz="4000" dirty="0">
              <a:solidFill>
                <a:srgbClr val="2B9E9C"/>
              </a:solidFill>
              <a:latin typeface="+mn-lt"/>
              <a:ea typeface="+mn-ea"/>
              <a:cs typeface="+mn-ea"/>
              <a:sym typeface="+mn-lt"/>
            </a:endParaRPr>
          </a:p>
        </p:txBody>
      </p:sp>
      <p:sp>
        <p:nvSpPr>
          <p:cNvPr id="24" name="文本框 7"/>
          <p:cNvSpPr txBox="1"/>
          <p:nvPr>
            <p:custDataLst>
              <p:tags r:id="rId12"/>
            </p:custDataLst>
          </p:nvPr>
        </p:nvSpPr>
        <p:spPr>
          <a:xfrm>
            <a:off x="4917440" y="3579495"/>
            <a:ext cx="723265" cy="637540"/>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dirty="0">
                <a:solidFill>
                  <a:srgbClr val="196576"/>
                </a:solidFill>
                <a:latin typeface="+mn-lt"/>
                <a:ea typeface="+mn-ea"/>
                <a:cs typeface="+mn-ea"/>
                <a:sym typeface="+mn-lt"/>
              </a:rPr>
              <a:t>03</a:t>
            </a:r>
            <a:endParaRPr kumimoji="1" lang="zh-CN" altLang="en-US" sz="4000" dirty="0">
              <a:solidFill>
                <a:srgbClr val="196576"/>
              </a:solidFill>
              <a:latin typeface="+mn-lt"/>
              <a:ea typeface="+mn-ea"/>
              <a:cs typeface="+mn-ea"/>
              <a:sym typeface="+mn-lt"/>
            </a:endParaRPr>
          </a:p>
        </p:txBody>
      </p:sp>
      <p:sp>
        <p:nvSpPr>
          <p:cNvPr id="26" name="文本框 8"/>
          <p:cNvSpPr txBox="1"/>
          <p:nvPr>
            <p:custDataLst>
              <p:tags r:id="rId13"/>
            </p:custDataLst>
          </p:nvPr>
        </p:nvSpPr>
        <p:spPr>
          <a:xfrm>
            <a:off x="6725285" y="3590925"/>
            <a:ext cx="739140" cy="626110"/>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a:solidFill>
                  <a:srgbClr val="2B9E9C"/>
                </a:solidFill>
                <a:latin typeface="+mn-lt"/>
                <a:ea typeface="+mn-ea"/>
                <a:cs typeface="+mn-ea"/>
                <a:sym typeface="+mn-lt"/>
              </a:rPr>
              <a:t>04</a:t>
            </a:r>
            <a:endParaRPr kumimoji="1" lang="zh-CN" altLang="en-US" sz="4000">
              <a:solidFill>
                <a:srgbClr val="2B9E9C"/>
              </a:solidFill>
              <a:latin typeface="+mn-lt"/>
              <a:ea typeface="+mn-ea"/>
              <a:cs typeface="+mn-ea"/>
              <a:sym typeface="+mn-lt"/>
            </a:endParaRPr>
          </a:p>
        </p:txBody>
      </p:sp>
      <p:sp>
        <p:nvSpPr>
          <p:cNvPr id="27" name="文本框 9"/>
          <p:cNvSpPr txBox="1"/>
          <p:nvPr>
            <p:custDataLst>
              <p:tags r:id="rId14"/>
            </p:custDataLst>
          </p:nvPr>
        </p:nvSpPr>
        <p:spPr>
          <a:xfrm>
            <a:off x="637295" y="4192325"/>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a:solidFill>
                  <a:srgbClr val="196576"/>
                </a:solidFill>
                <a:latin typeface="+mn-lt"/>
                <a:ea typeface="+mn-ea"/>
                <a:cs typeface="+mn-ea"/>
                <a:sym typeface="+mn-lt"/>
              </a:rPr>
              <a:t>PART</a:t>
            </a:r>
            <a:endParaRPr kumimoji="1" lang="zh-CN" altLang="en-US" sz="1200" b="1">
              <a:solidFill>
                <a:srgbClr val="196576"/>
              </a:solidFill>
              <a:latin typeface="+mn-lt"/>
              <a:ea typeface="+mn-ea"/>
              <a:cs typeface="+mn-ea"/>
              <a:sym typeface="+mn-lt"/>
            </a:endParaRPr>
          </a:p>
        </p:txBody>
      </p:sp>
      <p:sp>
        <p:nvSpPr>
          <p:cNvPr id="32" name="文本框 10"/>
          <p:cNvSpPr txBox="1"/>
          <p:nvPr>
            <p:custDataLst>
              <p:tags r:id="rId15"/>
            </p:custDataLst>
          </p:nvPr>
        </p:nvSpPr>
        <p:spPr>
          <a:xfrm>
            <a:off x="2742719" y="4192325"/>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dirty="0">
                <a:solidFill>
                  <a:srgbClr val="2B9E9C"/>
                </a:solidFill>
                <a:latin typeface="+mn-lt"/>
                <a:ea typeface="+mn-ea"/>
                <a:cs typeface="+mn-ea"/>
                <a:sym typeface="+mn-lt"/>
              </a:rPr>
              <a:t>PART</a:t>
            </a:r>
            <a:endParaRPr kumimoji="1" lang="zh-CN" altLang="en-US" sz="1200" b="1" dirty="0">
              <a:solidFill>
                <a:srgbClr val="2B9E9C"/>
              </a:solidFill>
              <a:latin typeface="+mn-lt"/>
              <a:ea typeface="+mn-ea"/>
              <a:cs typeface="+mn-ea"/>
              <a:sym typeface="+mn-lt"/>
            </a:endParaRPr>
          </a:p>
        </p:txBody>
      </p:sp>
      <p:sp>
        <p:nvSpPr>
          <p:cNvPr id="34" name="文本框 11"/>
          <p:cNvSpPr txBox="1"/>
          <p:nvPr>
            <p:custDataLst>
              <p:tags r:id="rId16"/>
            </p:custDataLst>
          </p:nvPr>
        </p:nvSpPr>
        <p:spPr>
          <a:xfrm>
            <a:off x="4888749" y="4192325"/>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a:solidFill>
                  <a:srgbClr val="196576"/>
                </a:solidFill>
                <a:latin typeface="+mn-lt"/>
                <a:ea typeface="+mn-ea"/>
                <a:cs typeface="+mn-ea"/>
                <a:sym typeface="+mn-lt"/>
              </a:rPr>
              <a:t>PART</a:t>
            </a:r>
            <a:endParaRPr kumimoji="1" lang="zh-CN" altLang="en-US" sz="1200" b="1">
              <a:solidFill>
                <a:srgbClr val="196576"/>
              </a:solidFill>
              <a:latin typeface="+mn-lt"/>
              <a:ea typeface="+mn-ea"/>
              <a:cs typeface="+mn-ea"/>
              <a:sym typeface="+mn-lt"/>
            </a:endParaRPr>
          </a:p>
        </p:txBody>
      </p:sp>
      <p:sp>
        <p:nvSpPr>
          <p:cNvPr id="35" name="文本框 12"/>
          <p:cNvSpPr txBox="1"/>
          <p:nvPr>
            <p:custDataLst>
              <p:tags r:id="rId17"/>
            </p:custDataLst>
          </p:nvPr>
        </p:nvSpPr>
        <p:spPr>
          <a:xfrm>
            <a:off x="10612453" y="4150415"/>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a:solidFill>
                  <a:srgbClr val="2B9E9C"/>
                </a:solidFill>
                <a:latin typeface="+mn-lt"/>
                <a:ea typeface="+mn-ea"/>
                <a:cs typeface="+mn-ea"/>
                <a:sym typeface="+mn-lt"/>
              </a:rPr>
              <a:t>PART</a:t>
            </a:r>
            <a:endParaRPr kumimoji="1" lang="zh-CN" altLang="en-US" sz="1200" b="1">
              <a:solidFill>
                <a:srgbClr val="2B9E9C"/>
              </a:solidFill>
              <a:latin typeface="+mn-lt"/>
              <a:ea typeface="+mn-ea"/>
              <a:cs typeface="+mn-ea"/>
              <a:sym typeface="+mn-lt"/>
            </a:endParaRPr>
          </a:p>
        </p:txBody>
      </p:sp>
      <p:pic>
        <p:nvPicPr>
          <p:cNvPr id="3" name="图片 2"/>
          <p:cNvPicPr>
            <a:picLocks noChangeAspect="1"/>
          </p:cNvPicPr>
          <p:nvPr/>
        </p:nvPicPr>
        <p:blipFill>
          <a:blip r:embed="rId18" cstate="screen"/>
          <a:stretch>
            <a:fillRect/>
          </a:stretch>
        </p:blipFill>
        <p:spPr>
          <a:xfrm>
            <a:off x="66" y="65471"/>
            <a:ext cx="3368707" cy="2830511"/>
          </a:xfrm>
          <a:prstGeom prst="rect">
            <a:avLst/>
          </a:prstGeom>
        </p:spPr>
      </p:pic>
      <p:sp>
        <p:nvSpPr>
          <p:cNvPr id="2" name="矩形 1"/>
          <p:cNvSpPr/>
          <p:nvPr>
            <p:custDataLst>
              <p:tags r:id="rId19"/>
            </p:custDataLst>
          </p:nvPr>
        </p:nvSpPr>
        <p:spPr>
          <a:xfrm>
            <a:off x="10227313" y="4434653"/>
            <a:ext cx="1605280" cy="521970"/>
          </a:xfrm>
          <a:prstGeom prst="rect">
            <a:avLst/>
          </a:prstGeom>
        </p:spPr>
        <p:txBody>
          <a:bodyPr wrap="square">
            <a:spAutoFit/>
          </a:bodyPr>
          <a:lstStyle/>
          <a:p>
            <a:pPr algn="ctr"/>
            <a:r>
              <a:rPr lang="zh-CN" altLang="en-US" sz="2800" b="1" dirty="0">
                <a:solidFill>
                  <a:srgbClr val="196576"/>
                </a:solidFill>
                <a:cs typeface="+mn-ea"/>
                <a:sym typeface="+mn-lt"/>
              </a:rPr>
              <a:t>应用前景</a:t>
            </a:r>
            <a:endParaRPr lang="zh-CN" altLang="en-US" sz="2800" b="1" dirty="0">
              <a:solidFill>
                <a:srgbClr val="196576"/>
              </a:solidFill>
              <a:cs typeface="+mn-ea"/>
              <a:sym typeface="+mn-lt"/>
            </a:endParaRPr>
          </a:p>
        </p:txBody>
      </p:sp>
      <p:sp>
        <p:nvSpPr>
          <p:cNvPr id="12" name="矩形 11"/>
          <p:cNvSpPr/>
          <p:nvPr>
            <p:custDataLst>
              <p:tags r:id="rId20"/>
            </p:custDataLst>
          </p:nvPr>
        </p:nvSpPr>
        <p:spPr>
          <a:xfrm>
            <a:off x="10683547" y="2913947"/>
            <a:ext cx="503583" cy="503583"/>
          </a:xfrm>
          <a:prstGeom prst="rect">
            <a:avLst/>
          </a:prstGeom>
          <a:solidFill>
            <a:srgbClr val="196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33" name="文本框 9"/>
          <p:cNvSpPr txBox="1"/>
          <p:nvPr>
            <p:custDataLst>
              <p:tags r:id="rId21"/>
            </p:custDataLst>
          </p:nvPr>
        </p:nvSpPr>
        <p:spPr>
          <a:xfrm>
            <a:off x="6620900" y="4173910"/>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a:solidFill>
                  <a:srgbClr val="196576"/>
                </a:solidFill>
                <a:latin typeface="+mn-lt"/>
                <a:ea typeface="+mn-ea"/>
                <a:cs typeface="+mn-ea"/>
                <a:sym typeface="+mn-lt"/>
              </a:rPr>
              <a:t>PART</a:t>
            </a:r>
            <a:endParaRPr kumimoji="1" lang="zh-CN" altLang="en-US" sz="1200" b="1">
              <a:solidFill>
                <a:srgbClr val="196576"/>
              </a:solidFill>
              <a:latin typeface="+mn-lt"/>
              <a:ea typeface="+mn-ea"/>
              <a:cs typeface="+mn-ea"/>
              <a:sym typeface="+mn-lt"/>
            </a:endParaRPr>
          </a:p>
        </p:txBody>
      </p:sp>
      <p:sp>
        <p:nvSpPr>
          <p:cNvPr id="6" name="文本框 5"/>
          <p:cNvSpPr txBox="1"/>
          <p:nvPr>
            <p:custDataLst>
              <p:tags r:id="rId22"/>
            </p:custDataLst>
          </p:nvPr>
        </p:nvSpPr>
        <p:spPr>
          <a:xfrm>
            <a:off x="10612755" y="3648075"/>
            <a:ext cx="768350" cy="594995"/>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dirty="0">
                <a:solidFill>
                  <a:srgbClr val="196576"/>
                </a:solidFill>
                <a:latin typeface="+mn-lt"/>
                <a:ea typeface="+mn-ea"/>
                <a:cs typeface="+mn-ea"/>
                <a:sym typeface="+mn-lt"/>
              </a:rPr>
              <a:t>06</a:t>
            </a:r>
            <a:endParaRPr kumimoji="1" lang="zh-CN" altLang="en-US" sz="4000" dirty="0">
              <a:solidFill>
                <a:srgbClr val="196576"/>
              </a:solidFill>
              <a:latin typeface="+mn-lt"/>
              <a:ea typeface="+mn-ea"/>
              <a:cs typeface="+mn-ea"/>
              <a:sym typeface="+mn-lt"/>
            </a:endParaRPr>
          </a:p>
        </p:txBody>
      </p:sp>
      <p:sp>
        <p:nvSpPr>
          <p:cNvPr id="9" name="文本框 12"/>
          <p:cNvSpPr txBox="1"/>
          <p:nvPr>
            <p:custDataLst>
              <p:tags r:id="rId23"/>
            </p:custDataLst>
          </p:nvPr>
        </p:nvSpPr>
        <p:spPr>
          <a:xfrm>
            <a:off x="8583628" y="4132635"/>
            <a:ext cx="834887" cy="27559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r>
              <a:rPr kumimoji="1" lang="en-US" altLang="zh-CN" sz="1200" b="1">
                <a:solidFill>
                  <a:srgbClr val="2B9E9C"/>
                </a:solidFill>
                <a:latin typeface="+mn-lt"/>
                <a:ea typeface="+mn-ea"/>
                <a:cs typeface="+mn-ea"/>
                <a:sym typeface="+mn-lt"/>
              </a:rPr>
              <a:t>PART</a:t>
            </a:r>
            <a:endParaRPr kumimoji="1" lang="zh-CN" altLang="en-US" sz="1200" b="1">
              <a:solidFill>
                <a:srgbClr val="2B9E9C"/>
              </a:solidFill>
              <a:latin typeface="+mn-lt"/>
              <a:ea typeface="+mn-ea"/>
              <a:cs typeface="+mn-ea"/>
              <a:sym typeface="+mn-lt"/>
            </a:endParaRPr>
          </a:p>
        </p:txBody>
      </p:sp>
      <p:sp>
        <p:nvSpPr>
          <p:cNvPr id="10" name="矩形 9"/>
          <p:cNvSpPr/>
          <p:nvPr>
            <p:custDataLst>
              <p:tags r:id="rId24"/>
            </p:custDataLst>
          </p:nvPr>
        </p:nvSpPr>
        <p:spPr>
          <a:xfrm>
            <a:off x="8198488" y="4416238"/>
            <a:ext cx="1605280" cy="953135"/>
          </a:xfrm>
          <a:prstGeom prst="rect">
            <a:avLst/>
          </a:prstGeom>
        </p:spPr>
        <p:txBody>
          <a:bodyPr wrap="square">
            <a:spAutoFit/>
          </a:bodyPr>
          <a:lstStyle/>
          <a:p>
            <a:pPr algn="ctr"/>
            <a:r>
              <a:rPr lang="zh-CN" altLang="en-US" sz="2800" b="1" dirty="0">
                <a:solidFill>
                  <a:srgbClr val="196576"/>
                </a:solidFill>
                <a:cs typeface="+mn-ea"/>
                <a:sym typeface="+mn-lt"/>
              </a:rPr>
              <a:t>有限元</a:t>
            </a:r>
            <a:r>
              <a:rPr lang="zh-CN" altLang="en-US" sz="2800" b="1" dirty="0">
                <a:solidFill>
                  <a:srgbClr val="196576"/>
                </a:solidFill>
                <a:cs typeface="+mn-ea"/>
                <a:sym typeface="+mn-lt"/>
              </a:rPr>
              <a:t>分析</a:t>
            </a:r>
            <a:endParaRPr lang="zh-CN" altLang="en-US" sz="2800" b="1" dirty="0">
              <a:solidFill>
                <a:srgbClr val="196576"/>
              </a:solidFill>
              <a:cs typeface="+mn-ea"/>
              <a:sym typeface="+mn-lt"/>
            </a:endParaRPr>
          </a:p>
        </p:txBody>
      </p:sp>
      <p:sp>
        <p:nvSpPr>
          <p:cNvPr id="13" name="矩形 12"/>
          <p:cNvSpPr/>
          <p:nvPr>
            <p:custDataLst>
              <p:tags r:id="rId25"/>
            </p:custDataLst>
          </p:nvPr>
        </p:nvSpPr>
        <p:spPr>
          <a:xfrm>
            <a:off x="8749337" y="2889817"/>
            <a:ext cx="503583" cy="503583"/>
          </a:xfrm>
          <a:prstGeom prst="rect">
            <a:avLst/>
          </a:prstGeom>
          <a:solidFill>
            <a:srgbClr val="196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a:cs typeface="+mn-ea"/>
              <a:sym typeface="+mn-lt"/>
            </a:endParaRPr>
          </a:p>
        </p:txBody>
      </p:sp>
      <p:sp>
        <p:nvSpPr>
          <p:cNvPr id="14" name="文本框 13"/>
          <p:cNvSpPr txBox="1"/>
          <p:nvPr>
            <p:custDataLst>
              <p:tags r:id="rId26"/>
            </p:custDataLst>
          </p:nvPr>
        </p:nvSpPr>
        <p:spPr>
          <a:xfrm>
            <a:off x="8608695" y="3590925"/>
            <a:ext cx="768350" cy="594995"/>
          </a:xfrm>
          <a:prstGeom prst="rect">
            <a:avLst/>
          </a:prstGeom>
          <a:noFill/>
        </p:spPr>
        <p:style>
          <a:lnRef idx="0">
            <a:scrgbClr r="0" g="0" b="0"/>
          </a:lnRef>
          <a:fillRef idx="0">
            <a:scrgbClr r="0" g="0" b="0"/>
          </a:fillRef>
          <a:effectRef idx="0">
            <a:scrgbClr r="0" g="0" b="0"/>
          </a:effectRef>
          <a:fontRef idx="major"/>
        </p:style>
        <p:txBody>
          <a:bodyPr wrap="square"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kumimoji="1" lang="en-US" altLang="zh-CN" sz="4000" dirty="0">
                <a:solidFill>
                  <a:srgbClr val="196576"/>
                </a:solidFill>
                <a:latin typeface="+mn-lt"/>
                <a:ea typeface="+mn-ea"/>
                <a:cs typeface="+mn-ea"/>
                <a:sym typeface="+mn-lt"/>
              </a:rPr>
              <a:t>05</a:t>
            </a:r>
            <a:endParaRPr kumimoji="1" lang="zh-CN" altLang="en-US" sz="4000" dirty="0">
              <a:solidFill>
                <a:srgbClr val="196576"/>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17" name="矩形 16"/>
          <p:cNvSpPr/>
          <p:nvPr/>
        </p:nvSpPr>
        <p:spPr>
          <a:xfrm>
            <a:off x="2565400" y="1793875"/>
            <a:ext cx="9731375" cy="2306955"/>
          </a:xfrm>
          <a:prstGeom prst="rect">
            <a:avLst/>
          </a:prstGeom>
          <a:noFill/>
        </p:spPr>
        <p:txBody>
          <a:bodyPr wrap="square">
            <a:spAutoFit/>
          </a:bodyPr>
          <a:lstStyle/>
          <a:p>
            <a:pPr algn="l"/>
            <a:r>
              <a:rPr lang="zh-CN" altLang="en-US" sz="7200" b="1" dirty="0">
                <a:solidFill>
                  <a:srgbClr val="196576"/>
                </a:solidFill>
                <a:cs typeface="+mn-ea"/>
                <a:sym typeface="+mn-lt"/>
              </a:rPr>
              <a:t>敬请各位专家</a:t>
            </a:r>
            <a:r>
              <a:rPr lang="zh-CN" altLang="en-US" sz="7200" b="1" dirty="0">
                <a:solidFill>
                  <a:srgbClr val="196576"/>
                </a:solidFill>
                <a:cs typeface="+mn-ea"/>
                <a:sym typeface="+mn-lt"/>
              </a:rPr>
              <a:t>批评指正</a:t>
            </a:r>
            <a:endParaRPr lang="zh-CN" altLang="en-US" sz="7200" b="1" dirty="0">
              <a:solidFill>
                <a:srgbClr val="196576"/>
              </a:solidFill>
              <a:cs typeface="+mn-ea"/>
              <a:sym typeface="+mn-lt"/>
            </a:endParaRPr>
          </a:p>
          <a:p>
            <a:pPr algn="l"/>
            <a:r>
              <a:rPr lang="en-US" altLang="zh-CN" sz="7200" b="1" dirty="0">
                <a:solidFill>
                  <a:srgbClr val="196576"/>
                </a:solidFill>
                <a:cs typeface="+mn-ea"/>
                <a:sym typeface="+mn-lt"/>
              </a:rPr>
              <a:t>       </a:t>
            </a:r>
            <a:r>
              <a:rPr lang="zh-CN" altLang="en-US" sz="7200" b="1" dirty="0">
                <a:solidFill>
                  <a:srgbClr val="196576"/>
                </a:solidFill>
                <a:cs typeface="+mn-ea"/>
                <a:sym typeface="+mn-lt"/>
              </a:rPr>
              <a:t>感谢观看</a:t>
            </a:r>
            <a:endParaRPr lang="zh-CN" altLang="en-US" sz="7200" b="1" dirty="0">
              <a:solidFill>
                <a:srgbClr val="196576"/>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5753099" y="3073349"/>
            <a:ext cx="5391957" cy="1106805"/>
          </a:xfrm>
          <a:prstGeom prst="rect">
            <a:avLst/>
          </a:prstGeom>
        </p:spPr>
        <p:txBody>
          <a:bodyPr wrap="square">
            <a:spAutoFit/>
          </a:bodyPr>
          <a:lstStyle/>
          <a:p>
            <a:pPr algn="dist"/>
            <a:r>
              <a:rPr lang="zh-CN" altLang="en-US" sz="6600" b="1" dirty="0">
                <a:solidFill>
                  <a:srgbClr val="196576"/>
                </a:solidFill>
                <a:cs typeface="+mn-ea"/>
                <a:sym typeface="+mn-lt"/>
              </a:rPr>
              <a:t>作品展示</a:t>
            </a:r>
            <a:endParaRPr lang="zh-CN" altLang="en-US" sz="6600" b="1" dirty="0">
              <a:solidFill>
                <a:srgbClr val="196576"/>
              </a:solidFill>
              <a:cs typeface="+mn-ea"/>
              <a:sym typeface="+mn-lt"/>
            </a:endParaRPr>
          </a:p>
        </p:txBody>
      </p:sp>
      <p:sp>
        <p:nvSpPr>
          <p:cNvPr id="27" name="矩形 26"/>
          <p:cNvSpPr/>
          <p:nvPr/>
        </p:nvSpPr>
        <p:spPr>
          <a:xfrm>
            <a:off x="6745171" y="2116419"/>
            <a:ext cx="3902046" cy="1107996"/>
          </a:xfrm>
          <a:prstGeom prst="rect">
            <a:avLst/>
          </a:prstGeom>
        </p:spPr>
        <p:txBody>
          <a:bodyPr wrap="square">
            <a:spAutoFit/>
          </a:bodyPr>
          <a:lstStyle/>
          <a:p>
            <a:pPr algn="dist"/>
            <a:r>
              <a:rPr lang="en-US" altLang="zh-CN" sz="6600" b="1" dirty="0">
                <a:solidFill>
                  <a:srgbClr val="2B9E9C"/>
                </a:solidFill>
                <a:cs typeface="+mn-ea"/>
                <a:sym typeface="+mn-lt"/>
              </a:rPr>
              <a:t>PART-01</a:t>
            </a:r>
            <a:endParaRPr lang="zh-CN" altLang="en-US" sz="6600" b="1" dirty="0">
              <a:solidFill>
                <a:srgbClr val="2B9E9C"/>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5c4e797b2bb54125081ddeb2a4d71dce"/>
          <p:cNvPicPr>
            <a:picLocks noChangeAspect="1"/>
          </p:cNvPicPr>
          <p:nvPr/>
        </p:nvPicPr>
        <p:blipFill>
          <a:blip r:embed="rId1"/>
          <a:stretch>
            <a:fillRect/>
          </a:stretch>
        </p:blipFill>
        <p:spPr>
          <a:xfrm>
            <a:off x="531495" y="2944495"/>
            <a:ext cx="5779770" cy="4624070"/>
          </a:xfrm>
          <a:prstGeom prst="rect">
            <a:avLst/>
          </a:prstGeom>
        </p:spPr>
      </p:pic>
      <p:pic>
        <p:nvPicPr>
          <p:cNvPr id="4" name="图片 3" descr="c457e3265a400524aeb99acfcbb0e21b"/>
          <p:cNvPicPr>
            <a:picLocks noChangeAspect="1"/>
          </p:cNvPicPr>
          <p:nvPr/>
        </p:nvPicPr>
        <p:blipFill>
          <a:blip r:embed="rId2"/>
          <a:stretch>
            <a:fillRect/>
          </a:stretch>
        </p:blipFill>
        <p:spPr>
          <a:xfrm>
            <a:off x="6196965" y="3287395"/>
            <a:ext cx="5163185" cy="3938270"/>
          </a:xfrm>
          <a:prstGeom prst="rect">
            <a:avLst/>
          </a:prstGeom>
        </p:spPr>
      </p:pic>
      <p:pic>
        <p:nvPicPr>
          <p:cNvPr id="5" name="图片 4" descr="da16d3c792001d65eb0b6f3bce72d71e"/>
          <p:cNvPicPr>
            <a:picLocks noChangeAspect="1"/>
          </p:cNvPicPr>
          <p:nvPr/>
        </p:nvPicPr>
        <p:blipFill>
          <a:blip r:embed="rId3"/>
          <a:stretch>
            <a:fillRect/>
          </a:stretch>
        </p:blipFill>
        <p:spPr>
          <a:xfrm>
            <a:off x="237490" y="-449580"/>
            <a:ext cx="6176645" cy="4942205"/>
          </a:xfrm>
          <a:prstGeom prst="rect">
            <a:avLst/>
          </a:prstGeom>
        </p:spPr>
      </p:pic>
      <p:pic>
        <p:nvPicPr>
          <p:cNvPr id="7" name="图片 6" descr="9d2b70cf6d91d2e88767463cc26882ad"/>
          <p:cNvPicPr>
            <a:picLocks noChangeAspect="1"/>
          </p:cNvPicPr>
          <p:nvPr/>
        </p:nvPicPr>
        <p:blipFill>
          <a:blip r:embed="rId4"/>
          <a:stretch>
            <a:fillRect/>
          </a:stretch>
        </p:blipFill>
        <p:spPr>
          <a:xfrm>
            <a:off x="5735320" y="-449580"/>
            <a:ext cx="5793105" cy="4634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4676775" y="3073400"/>
            <a:ext cx="6468110" cy="2122805"/>
          </a:xfrm>
          <a:prstGeom prst="rect">
            <a:avLst/>
          </a:prstGeom>
        </p:spPr>
        <p:txBody>
          <a:bodyPr wrap="square">
            <a:spAutoFit/>
          </a:bodyPr>
          <a:lstStyle/>
          <a:p>
            <a:pPr algn="dist"/>
            <a:r>
              <a:rPr lang="zh-CN" altLang="en-US" sz="6600" b="1" dirty="0">
                <a:solidFill>
                  <a:srgbClr val="2B9E9C"/>
                </a:solidFill>
                <a:cs typeface="+mn-ea"/>
                <a:sym typeface="+mn-lt"/>
              </a:rPr>
              <a:t>设计意义与背景</a:t>
            </a:r>
            <a:endParaRPr lang="zh-CN" altLang="en-US" sz="6600" b="1" dirty="0">
              <a:solidFill>
                <a:srgbClr val="2B9E9C"/>
              </a:solidFill>
              <a:cs typeface="+mn-ea"/>
              <a:sym typeface="+mn-lt"/>
            </a:endParaRPr>
          </a:p>
          <a:p>
            <a:pPr algn="dist"/>
            <a:endParaRPr lang="zh-CN" altLang="en-US" sz="6600" b="1" dirty="0">
              <a:solidFill>
                <a:srgbClr val="196576"/>
              </a:solidFill>
              <a:cs typeface="+mn-ea"/>
              <a:sym typeface="+mn-lt"/>
            </a:endParaRPr>
          </a:p>
        </p:txBody>
      </p:sp>
      <p:sp>
        <p:nvSpPr>
          <p:cNvPr id="27" name="矩形 26"/>
          <p:cNvSpPr/>
          <p:nvPr/>
        </p:nvSpPr>
        <p:spPr>
          <a:xfrm>
            <a:off x="6096201" y="2035139"/>
            <a:ext cx="3902046" cy="1106805"/>
          </a:xfrm>
          <a:prstGeom prst="rect">
            <a:avLst/>
          </a:prstGeom>
        </p:spPr>
        <p:txBody>
          <a:bodyPr wrap="square">
            <a:spAutoFit/>
          </a:bodyPr>
          <a:lstStyle/>
          <a:p>
            <a:pPr algn="dist"/>
            <a:r>
              <a:rPr lang="en-US" altLang="zh-CN" sz="6600" b="1" dirty="0">
                <a:solidFill>
                  <a:srgbClr val="2B9E9C"/>
                </a:solidFill>
                <a:cs typeface="+mn-ea"/>
                <a:sym typeface="+mn-lt"/>
              </a:rPr>
              <a:t>PART-02</a:t>
            </a:r>
            <a:endParaRPr lang="zh-CN" altLang="en-US" sz="6600" b="1" dirty="0">
              <a:solidFill>
                <a:srgbClr val="2B9E9C"/>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custDataLst>
              <p:tags r:id="rId1"/>
            </p:custDataLst>
          </p:nvPr>
        </p:nvPicPr>
        <p:blipFill>
          <a:blip r:embed="rId2" cstate="screen">
            <a:alphaModFix amt="80000"/>
          </a:blip>
          <a:stretch>
            <a:fillRect/>
          </a:stretch>
        </p:blipFill>
        <p:spPr>
          <a:xfrm>
            <a:off x="6557282" y="3495669"/>
            <a:ext cx="716137" cy="716137"/>
          </a:xfrm>
          <a:prstGeom prst="rect">
            <a:avLst/>
          </a:prstGeom>
        </p:spPr>
      </p:pic>
      <p:sp>
        <p:nvSpPr>
          <p:cNvPr id="10" name="Oval 7"/>
          <p:cNvSpPr>
            <a:spLocks noChangeArrowheads="1"/>
          </p:cNvSpPr>
          <p:nvPr>
            <p:custDataLst>
              <p:tags r:id="rId3"/>
            </p:custDataLst>
          </p:nvPr>
        </p:nvSpPr>
        <p:spPr bwMode="auto">
          <a:xfrm rot="2700000">
            <a:off x="4462938" y="4618886"/>
            <a:ext cx="951437" cy="940925"/>
          </a:xfrm>
          <a:prstGeom prst="roundRect">
            <a:avLst/>
          </a:prstGeom>
          <a:solidFill>
            <a:srgbClr val="196576"/>
          </a:solidFill>
          <a:ln>
            <a:noFill/>
          </a:ln>
          <a:effectLst>
            <a:outerShdw blurRad="190500" dist="38100" dir="2700000" algn="tl" rotWithShape="0">
              <a:prstClr val="black">
                <a:alpha val="20000"/>
              </a:prstClr>
            </a:outerShdw>
          </a:effec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12" name="Oval 13"/>
          <p:cNvSpPr>
            <a:spLocks noChangeArrowheads="1"/>
          </p:cNvSpPr>
          <p:nvPr>
            <p:custDataLst>
              <p:tags r:id="rId4"/>
            </p:custDataLst>
          </p:nvPr>
        </p:nvSpPr>
        <p:spPr bwMode="auto">
          <a:xfrm rot="2700000">
            <a:off x="10102061" y="4618886"/>
            <a:ext cx="951437" cy="940925"/>
          </a:xfrm>
          <a:prstGeom prst="roundRect">
            <a:avLst/>
          </a:prstGeom>
          <a:solidFill>
            <a:srgbClr val="196576"/>
          </a:solidFill>
          <a:ln>
            <a:noFill/>
          </a:ln>
          <a:effectLst>
            <a:outerShdw blurRad="190500" dist="38100" dir="2700000" algn="tl" rotWithShape="0">
              <a:prstClr val="black">
                <a:alpha val="20000"/>
              </a:prstClr>
            </a:outerShdw>
          </a:effec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14" name="Oval 4"/>
          <p:cNvSpPr>
            <a:spLocks noChangeArrowheads="1"/>
          </p:cNvSpPr>
          <p:nvPr>
            <p:custDataLst>
              <p:tags r:id="rId5"/>
            </p:custDataLst>
          </p:nvPr>
        </p:nvSpPr>
        <p:spPr bwMode="auto">
          <a:xfrm rot="2700000">
            <a:off x="1680404" y="1857720"/>
            <a:ext cx="951437" cy="1008000"/>
          </a:xfrm>
          <a:prstGeom prst="roundRect">
            <a:avLst/>
          </a:prstGeom>
          <a:solidFill>
            <a:srgbClr val="196576"/>
          </a:solidFill>
          <a:ln>
            <a:noFill/>
          </a:ln>
          <a:effectLst>
            <a:outerShdw blurRad="190500" dist="38100" dir="2700000" algn="tl" rotWithShape="0">
              <a:prstClr val="black">
                <a:alpha val="20000"/>
              </a:prstClr>
            </a:outerShdw>
          </a:effec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16" name="Oval 10"/>
          <p:cNvSpPr>
            <a:spLocks noChangeArrowheads="1"/>
          </p:cNvSpPr>
          <p:nvPr>
            <p:custDataLst>
              <p:tags r:id="rId6"/>
            </p:custDataLst>
          </p:nvPr>
        </p:nvSpPr>
        <p:spPr bwMode="auto">
          <a:xfrm rot="2700000">
            <a:off x="7233145" y="1867543"/>
            <a:ext cx="951438" cy="940925"/>
          </a:xfrm>
          <a:prstGeom prst="roundRect">
            <a:avLst/>
          </a:prstGeom>
          <a:solidFill>
            <a:srgbClr val="196576"/>
          </a:solidFill>
          <a:ln>
            <a:noFill/>
          </a:ln>
          <a:effectLst>
            <a:outerShdw blurRad="190500" dist="38100" dir="2700000" algn="tl" rotWithShape="0">
              <a:prstClr val="black">
                <a:alpha val="20000"/>
              </a:prstClr>
            </a:outerShdw>
          </a:effec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31" name="TextBox 76"/>
          <p:cNvSpPr txBox="1"/>
          <p:nvPr>
            <p:custDataLst>
              <p:tags r:id="rId7"/>
            </p:custDataLst>
          </p:nvPr>
        </p:nvSpPr>
        <p:spPr>
          <a:xfrm>
            <a:off x="1443203" y="3054350"/>
            <a:ext cx="1299196" cy="460375"/>
          </a:xfrm>
          <a:prstGeom prst="rect">
            <a:avLst/>
          </a:prstGeom>
          <a:noFill/>
        </p:spPr>
        <p:txBody>
          <a:bodyPr wrap="square" rtlCol="0">
            <a:spAutoFit/>
          </a:bodyPr>
          <a:lstStyle/>
          <a:p>
            <a:pPr algn="ctr"/>
            <a:r>
              <a:rPr lang="en-US" altLang="zh-CN" sz="2400" b="1" dirty="0">
                <a:solidFill>
                  <a:srgbClr val="196576"/>
                </a:solidFill>
                <a:cs typeface="+mn-ea"/>
                <a:sym typeface="+mn-lt"/>
              </a:rPr>
              <a:t>Reduce</a:t>
            </a:r>
            <a:endParaRPr lang="en-US" altLang="zh-CN" sz="2400" b="1" dirty="0">
              <a:solidFill>
                <a:srgbClr val="196576"/>
              </a:solidFill>
              <a:cs typeface="+mn-ea"/>
              <a:sym typeface="+mn-lt"/>
            </a:endParaRPr>
          </a:p>
        </p:txBody>
      </p:sp>
      <p:sp>
        <p:nvSpPr>
          <p:cNvPr id="38" name="文本框 11"/>
          <p:cNvSpPr txBox="1"/>
          <p:nvPr>
            <p:custDataLst>
              <p:tags r:id="rId8"/>
            </p:custDataLst>
          </p:nvPr>
        </p:nvSpPr>
        <p:spPr>
          <a:xfrm>
            <a:off x="1090295" y="3747135"/>
            <a:ext cx="2359025" cy="2011045"/>
          </a:xfrm>
          <a:prstGeom prst="rect">
            <a:avLst/>
          </a:prstGeom>
          <a:noFill/>
        </p:spPr>
        <p:txBody>
          <a:bodyPr wrap="square" rtlCol="0">
            <a:spAutoFit/>
          </a:bodyPr>
          <a:lstStyle/>
          <a:p>
            <a:pPr algn="ctr">
              <a:lnSpc>
                <a:spcPct val="130000"/>
              </a:lnSpc>
            </a:pPr>
            <a:r>
              <a:rPr lang="zh-CN" altLang="en-US" sz="1600" dirty="0">
                <a:cs typeface="+mn-ea"/>
                <a:sym typeface="+mn-lt"/>
              </a:rPr>
              <a:t>通过柔性夹持与低温护罩双重保护，显著</a:t>
            </a:r>
            <a:r>
              <a:rPr lang="zh-CN" altLang="en-US" sz="1600" dirty="0">
                <a:solidFill>
                  <a:srgbClr val="FF0000"/>
                </a:solidFill>
                <a:cs typeface="+mn-ea"/>
                <a:sym typeface="+mn-lt"/>
              </a:rPr>
              <a:t>降低</a:t>
            </a:r>
            <a:r>
              <a:rPr lang="zh-CN" altLang="en-US" sz="1600" dirty="0">
                <a:cs typeface="+mn-ea"/>
                <a:sym typeface="+mn-lt"/>
              </a:rPr>
              <a:t>果皮</a:t>
            </a:r>
            <a:r>
              <a:rPr lang="zh-CN" altLang="en-US" sz="1600" dirty="0">
                <a:solidFill>
                  <a:srgbClr val="FF0000"/>
                </a:solidFill>
                <a:cs typeface="+mn-ea"/>
                <a:sym typeface="+mn-lt"/>
              </a:rPr>
              <a:t>破损率</a:t>
            </a:r>
            <a:r>
              <a:rPr lang="zh-CN" altLang="en-US" sz="1600" dirty="0">
                <a:cs typeface="+mn-ea"/>
                <a:sym typeface="+mn-lt"/>
              </a:rPr>
              <a:t>，</a:t>
            </a:r>
            <a:r>
              <a:rPr lang="zh-CN" altLang="en-US" sz="1600" dirty="0">
                <a:solidFill>
                  <a:srgbClr val="FF0000"/>
                </a:solidFill>
                <a:cs typeface="+mn-ea"/>
                <a:sym typeface="+mn-lt"/>
              </a:rPr>
              <a:t>减少</a:t>
            </a:r>
            <a:r>
              <a:rPr lang="zh-CN" altLang="en-US" sz="1600" dirty="0">
                <a:cs typeface="+mn-ea"/>
                <a:sym typeface="+mn-lt"/>
              </a:rPr>
              <a:t>有效成分氧化</a:t>
            </a:r>
            <a:r>
              <a:rPr lang="zh-CN" altLang="en-US" sz="1600" dirty="0">
                <a:solidFill>
                  <a:srgbClr val="FF0000"/>
                </a:solidFill>
                <a:cs typeface="+mn-ea"/>
                <a:sym typeface="+mn-lt"/>
              </a:rPr>
              <a:t>流失</a:t>
            </a:r>
            <a:r>
              <a:rPr lang="zh-CN" altLang="en-US" sz="1600" dirty="0">
                <a:cs typeface="+mn-ea"/>
                <a:sym typeface="+mn-lt"/>
              </a:rPr>
              <a:t>，保持胡柚原有品质与药效。</a:t>
            </a:r>
            <a:endParaRPr lang="zh-CN" altLang="en-US" sz="1600" dirty="0">
              <a:cs typeface="+mn-ea"/>
              <a:sym typeface="+mn-lt"/>
            </a:endParaRPr>
          </a:p>
          <a:p>
            <a:pPr algn="ctr">
              <a:lnSpc>
                <a:spcPct val="130000"/>
              </a:lnSpc>
            </a:pPr>
            <a:endParaRPr lang="zh-CN" altLang="en-US" sz="1600" dirty="0">
              <a:cs typeface="+mn-ea"/>
              <a:sym typeface="+mn-lt"/>
            </a:endParaRPr>
          </a:p>
        </p:txBody>
      </p:sp>
      <p:sp>
        <p:nvSpPr>
          <p:cNvPr id="30" name="文本框 14"/>
          <p:cNvSpPr txBox="1"/>
          <p:nvPr>
            <p:custDataLst>
              <p:tags r:id="rId9"/>
            </p:custDataLst>
          </p:nvPr>
        </p:nvSpPr>
        <p:spPr>
          <a:xfrm>
            <a:off x="3905885" y="2520950"/>
            <a:ext cx="2225675" cy="1691005"/>
          </a:xfrm>
          <a:prstGeom prst="rect">
            <a:avLst/>
          </a:prstGeom>
          <a:noFill/>
        </p:spPr>
        <p:txBody>
          <a:bodyPr wrap="square" rtlCol="0">
            <a:spAutoFit/>
          </a:bodyPr>
          <a:lstStyle/>
          <a:p>
            <a:pPr algn="ctr">
              <a:lnSpc>
                <a:spcPct val="130000"/>
              </a:lnSpc>
            </a:pPr>
            <a:r>
              <a:rPr lang="zh-CN" altLang="en-US" sz="1600" dirty="0">
                <a:cs typeface="+mn-ea"/>
                <a:sym typeface="+mn-lt"/>
              </a:rPr>
              <a:t>集成化设计实现分选、清洗、切片多工序同步完成，</a:t>
            </a:r>
            <a:r>
              <a:rPr lang="zh-CN" altLang="en-US" sz="1600" dirty="0">
                <a:solidFill>
                  <a:srgbClr val="FF0000"/>
                </a:solidFill>
                <a:cs typeface="+mn-ea"/>
                <a:sym typeface="+mn-lt"/>
              </a:rPr>
              <a:t>简化</a:t>
            </a:r>
            <a:r>
              <a:rPr lang="zh-CN" altLang="en-US" sz="1600" dirty="0">
                <a:cs typeface="+mn-ea"/>
                <a:sym typeface="+mn-lt"/>
              </a:rPr>
              <a:t>操作</a:t>
            </a:r>
            <a:r>
              <a:rPr lang="zh-CN" altLang="en-US" sz="1600" dirty="0">
                <a:solidFill>
                  <a:srgbClr val="FF0000"/>
                </a:solidFill>
                <a:cs typeface="+mn-ea"/>
                <a:sym typeface="+mn-lt"/>
              </a:rPr>
              <a:t>流程</a:t>
            </a:r>
            <a:r>
              <a:rPr lang="zh-CN" altLang="en-US" sz="1600" dirty="0">
                <a:cs typeface="+mn-ea"/>
                <a:sym typeface="+mn-lt"/>
              </a:rPr>
              <a:t>，大幅</a:t>
            </a:r>
            <a:r>
              <a:rPr lang="zh-CN" altLang="en-US" sz="1600" dirty="0">
                <a:solidFill>
                  <a:srgbClr val="FF0000"/>
                </a:solidFill>
                <a:cs typeface="+mn-ea"/>
                <a:sym typeface="+mn-lt"/>
              </a:rPr>
              <a:t>提升</a:t>
            </a:r>
            <a:r>
              <a:rPr lang="zh-CN" altLang="en-US" sz="1600" dirty="0">
                <a:cs typeface="+mn-ea"/>
                <a:sym typeface="+mn-lt"/>
              </a:rPr>
              <a:t>加工</a:t>
            </a:r>
            <a:r>
              <a:rPr lang="zh-CN" altLang="en-US" sz="1600" dirty="0">
                <a:solidFill>
                  <a:srgbClr val="FF0000"/>
                </a:solidFill>
                <a:cs typeface="+mn-ea"/>
                <a:sym typeface="+mn-lt"/>
              </a:rPr>
              <a:t>效率</a:t>
            </a:r>
            <a:r>
              <a:rPr lang="zh-CN" altLang="en-US" sz="1600" dirty="0">
                <a:cs typeface="+mn-ea"/>
                <a:sym typeface="+mn-lt"/>
              </a:rPr>
              <a:t>，</a:t>
            </a:r>
            <a:r>
              <a:rPr lang="zh-CN" altLang="en-US" sz="1600" dirty="0">
                <a:solidFill>
                  <a:srgbClr val="FF0000"/>
                </a:solidFill>
                <a:cs typeface="+mn-ea"/>
                <a:sym typeface="+mn-lt"/>
              </a:rPr>
              <a:t>节省</a:t>
            </a:r>
            <a:r>
              <a:rPr lang="zh-CN" altLang="en-US" sz="1600" dirty="0">
                <a:solidFill>
                  <a:schemeClr val="tx1"/>
                </a:solidFill>
                <a:cs typeface="+mn-ea"/>
                <a:sym typeface="+mn-lt"/>
              </a:rPr>
              <a:t>人</a:t>
            </a:r>
            <a:r>
              <a:rPr lang="zh-CN" altLang="en-US" sz="1600" dirty="0">
                <a:cs typeface="+mn-ea"/>
                <a:sym typeface="+mn-lt"/>
              </a:rPr>
              <a:t>工与场地</a:t>
            </a:r>
            <a:r>
              <a:rPr lang="zh-CN" altLang="en-US" sz="1600" dirty="0">
                <a:solidFill>
                  <a:schemeClr val="tx1"/>
                </a:solidFill>
                <a:cs typeface="+mn-ea"/>
                <a:sym typeface="+mn-lt"/>
              </a:rPr>
              <a:t>成本</a:t>
            </a:r>
            <a:r>
              <a:rPr lang="zh-CN" altLang="en-US" sz="1600" dirty="0">
                <a:cs typeface="+mn-ea"/>
                <a:sym typeface="+mn-lt"/>
              </a:rPr>
              <a:t>。</a:t>
            </a:r>
            <a:endParaRPr lang="zh-CN" altLang="en-US" sz="1600" dirty="0">
              <a:cs typeface="+mn-ea"/>
              <a:sym typeface="+mn-lt"/>
            </a:endParaRPr>
          </a:p>
        </p:txBody>
      </p:sp>
      <p:sp>
        <p:nvSpPr>
          <p:cNvPr id="27" name="TextBox 76"/>
          <p:cNvSpPr txBox="1"/>
          <p:nvPr>
            <p:custDataLst>
              <p:tags r:id="rId10"/>
            </p:custDataLst>
          </p:nvPr>
        </p:nvSpPr>
        <p:spPr>
          <a:xfrm>
            <a:off x="6859270" y="3070225"/>
            <a:ext cx="1699260" cy="460375"/>
          </a:xfrm>
          <a:prstGeom prst="rect">
            <a:avLst/>
          </a:prstGeom>
          <a:noFill/>
        </p:spPr>
        <p:txBody>
          <a:bodyPr wrap="square" rtlCol="0">
            <a:spAutoFit/>
          </a:bodyPr>
          <a:lstStyle/>
          <a:p>
            <a:pPr algn="ctr"/>
            <a:r>
              <a:rPr lang="en-US" altLang="zh-CN" sz="2400" b="1" dirty="0">
                <a:solidFill>
                  <a:srgbClr val="196576"/>
                </a:solidFill>
                <a:cs typeface="+mn-ea"/>
                <a:sym typeface="+mn-lt"/>
              </a:rPr>
              <a:t>Increase</a:t>
            </a:r>
            <a:endParaRPr lang="en-US" altLang="zh-CN" sz="2400" b="1" dirty="0">
              <a:solidFill>
                <a:srgbClr val="196576"/>
              </a:solidFill>
              <a:cs typeface="+mn-ea"/>
              <a:sym typeface="+mn-lt"/>
            </a:endParaRPr>
          </a:p>
        </p:txBody>
      </p:sp>
      <p:sp>
        <p:nvSpPr>
          <p:cNvPr id="28" name="文本框 17"/>
          <p:cNvSpPr txBox="1"/>
          <p:nvPr>
            <p:custDataLst>
              <p:tags r:id="rId11"/>
            </p:custDataLst>
          </p:nvPr>
        </p:nvSpPr>
        <p:spPr>
          <a:xfrm>
            <a:off x="6588125" y="3842385"/>
            <a:ext cx="2482215" cy="2090420"/>
          </a:xfrm>
          <a:prstGeom prst="rect">
            <a:avLst/>
          </a:prstGeom>
          <a:noFill/>
        </p:spPr>
        <p:txBody>
          <a:bodyPr wrap="square" rtlCol="0">
            <a:spAutoFit/>
          </a:bodyPr>
          <a:lstStyle/>
          <a:p>
            <a:pPr algn="ctr">
              <a:lnSpc>
                <a:spcPct val="130000"/>
              </a:lnSpc>
            </a:pPr>
            <a:r>
              <a:rPr lang="zh-CN" altLang="en-US" sz="1600" dirty="0">
                <a:cs typeface="+mn-ea"/>
                <a:sym typeface="+mn-lt"/>
              </a:rPr>
              <a:t>标准化切割确保产品厚薄均匀、外观一致，</a:t>
            </a:r>
            <a:r>
              <a:rPr lang="zh-CN" altLang="en-US" sz="1600" dirty="0">
                <a:solidFill>
                  <a:srgbClr val="FF0000"/>
                </a:solidFill>
                <a:cs typeface="+mn-ea"/>
                <a:sym typeface="+mn-lt"/>
              </a:rPr>
              <a:t>提升</a:t>
            </a:r>
            <a:r>
              <a:rPr lang="zh-CN" altLang="en-US" sz="1600" dirty="0">
                <a:cs typeface="+mn-ea"/>
                <a:sym typeface="+mn-lt"/>
              </a:rPr>
              <a:t>衢州地理标志产品整体</a:t>
            </a:r>
            <a:r>
              <a:rPr lang="zh-CN" altLang="en-US" sz="1600" dirty="0">
                <a:solidFill>
                  <a:srgbClr val="FF0000"/>
                </a:solidFill>
                <a:cs typeface="+mn-ea"/>
                <a:sym typeface="+mn-lt"/>
              </a:rPr>
              <a:t>品质</a:t>
            </a:r>
            <a:r>
              <a:rPr lang="zh-CN" altLang="en-US" sz="1600" dirty="0">
                <a:cs typeface="+mn-ea"/>
                <a:sym typeface="+mn-lt"/>
              </a:rPr>
              <a:t>，增强市场竞争力，实现</a:t>
            </a:r>
            <a:r>
              <a:rPr lang="zh-CN" altLang="en-US" sz="1600" dirty="0">
                <a:solidFill>
                  <a:srgbClr val="FF0000"/>
                </a:solidFill>
                <a:cs typeface="+mn-ea"/>
                <a:sym typeface="+mn-lt"/>
              </a:rPr>
              <a:t>优质优价</a:t>
            </a:r>
            <a:r>
              <a:rPr lang="zh-CN" altLang="en-US" dirty="0">
                <a:cs typeface="+mn-ea"/>
                <a:sym typeface="+mn-lt"/>
              </a:rPr>
              <a:t>。</a:t>
            </a:r>
            <a:endParaRPr lang="zh-CN" altLang="en-US" dirty="0">
              <a:cs typeface="+mn-ea"/>
              <a:sym typeface="+mn-lt"/>
            </a:endParaRPr>
          </a:p>
          <a:p>
            <a:pPr algn="ctr">
              <a:lnSpc>
                <a:spcPct val="130000"/>
              </a:lnSpc>
            </a:pPr>
            <a:endParaRPr lang="zh-CN" altLang="en-US" dirty="0">
              <a:cs typeface="+mn-ea"/>
              <a:sym typeface="+mn-lt"/>
            </a:endParaRPr>
          </a:p>
        </p:txBody>
      </p:sp>
      <p:sp>
        <p:nvSpPr>
          <p:cNvPr id="26" name="文本框 20"/>
          <p:cNvSpPr txBox="1"/>
          <p:nvPr>
            <p:custDataLst>
              <p:tags r:id="rId12"/>
            </p:custDataLst>
          </p:nvPr>
        </p:nvSpPr>
        <p:spPr>
          <a:xfrm>
            <a:off x="9404350" y="2520950"/>
            <a:ext cx="2623820" cy="1691005"/>
          </a:xfrm>
          <a:prstGeom prst="rect">
            <a:avLst/>
          </a:prstGeom>
          <a:noFill/>
        </p:spPr>
        <p:txBody>
          <a:bodyPr wrap="square" rtlCol="0">
            <a:spAutoFit/>
          </a:bodyPr>
          <a:lstStyle/>
          <a:p>
            <a:pPr algn="ctr">
              <a:lnSpc>
                <a:spcPct val="130000"/>
              </a:lnSpc>
            </a:pPr>
            <a:r>
              <a:rPr lang="zh-CN" altLang="en-US" sz="1600" dirty="0">
                <a:cs typeface="+mn-ea"/>
                <a:sym typeface="+mn-lt"/>
              </a:rPr>
              <a:t>加工数据实时上传云端，可视化展示平台打造</a:t>
            </a:r>
            <a:r>
              <a:rPr lang="zh-CN" altLang="en-US" sz="1600" dirty="0">
                <a:solidFill>
                  <a:srgbClr val="FF0000"/>
                </a:solidFill>
                <a:cs typeface="+mn-ea"/>
                <a:sym typeface="+mn-lt"/>
              </a:rPr>
              <a:t>数字化</a:t>
            </a:r>
            <a:r>
              <a:rPr lang="zh-CN" altLang="en-US" sz="1600" dirty="0">
                <a:cs typeface="+mn-ea"/>
                <a:sym typeface="+mn-lt"/>
              </a:rPr>
              <a:t>、智能化新场景，</a:t>
            </a:r>
            <a:r>
              <a:rPr lang="zh-CN" altLang="en-US" sz="1600" dirty="0">
                <a:solidFill>
                  <a:srgbClr val="FF0000"/>
                </a:solidFill>
                <a:cs typeface="+mn-ea"/>
                <a:sym typeface="+mn-lt"/>
              </a:rPr>
              <a:t>推动</a:t>
            </a:r>
            <a:r>
              <a:rPr lang="en-US" altLang="zh-CN" sz="1600" dirty="0">
                <a:cs typeface="+mn-ea"/>
                <a:sym typeface="+mn-lt"/>
              </a:rPr>
              <a:t>“</a:t>
            </a:r>
            <a:r>
              <a:rPr lang="zh-CN" altLang="en-US" sz="1600" dirty="0">
                <a:cs typeface="+mn-ea"/>
                <a:sym typeface="+mn-lt"/>
              </a:rPr>
              <a:t>衢州农特产</a:t>
            </a:r>
            <a:r>
              <a:rPr lang="en-US" altLang="zh-CN" sz="1600" dirty="0">
                <a:cs typeface="+mn-ea"/>
                <a:sym typeface="+mn-lt"/>
              </a:rPr>
              <a:t>”</a:t>
            </a:r>
            <a:r>
              <a:rPr lang="zh-CN" altLang="en-US" sz="1600" dirty="0">
                <a:cs typeface="+mn-ea"/>
                <a:sym typeface="+mn-lt"/>
              </a:rPr>
              <a:t>品牌传播与文旅融合</a:t>
            </a:r>
            <a:r>
              <a:rPr lang="zh-CN" altLang="en-US" sz="1600" dirty="0">
                <a:solidFill>
                  <a:srgbClr val="FF0000"/>
                </a:solidFill>
                <a:cs typeface="+mn-ea"/>
                <a:sym typeface="+mn-lt"/>
              </a:rPr>
              <a:t>发展</a:t>
            </a:r>
            <a:r>
              <a:rPr lang="zh-CN" altLang="en-US" sz="1600" dirty="0">
                <a:cs typeface="+mn-ea"/>
                <a:sym typeface="+mn-lt"/>
              </a:rPr>
              <a:t>。</a:t>
            </a:r>
            <a:endParaRPr lang="zh-CN" altLang="en-US" sz="1600" dirty="0">
              <a:cs typeface="+mn-ea"/>
              <a:sym typeface="+mn-lt"/>
            </a:endParaRPr>
          </a:p>
        </p:txBody>
      </p:sp>
      <p:cxnSp>
        <p:nvCxnSpPr>
          <p:cNvPr id="22" name="直接连接符 21"/>
          <p:cNvCxnSpPr/>
          <p:nvPr>
            <p:custDataLst>
              <p:tags r:id="rId13"/>
            </p:custDataLst>
          </p:nvPr>
        </p:nvCxnSpPr>
        <p:spPr>
          <a:xfrm>
            <a:off x="2733029" y="2331206"/>
            <a:ext cx="1784350" cy="25152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4"/>
            </p:custDataLst>
          </p:nvPr>
        </p:nvCxnSpPr>
        <p:spPr>
          <a:xfrm>
            <a:off x="8274333" y="2331206"/>
            <a:ext cx="1871980" cy="25152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5"/>
            </p:custDataLst>
          </p:nvPr>
        </p:nvCxnSpPr>
        <p:spPr>
          <a:xfrm flipH="1">
            <a:off x="5546466" y="2338007"/>
            <a:ext cx="1582160" cy="2314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设计意义</a:t>
            </a:r>
            <a:endParaRPr lang="zh-CN" altLang="en-US" sz="3600" b="1" dirty="0">
              <a:solidFill>
                <a:srgbClr val="196576"/>
              </a:solidFill>
              <a:cs typeface="+mn-ea"/>
              <a:sym typeface="+mn-lt"/>
            </a:endParaRPr>
          </a:p>
        </p:txBody>
      </p:sp>
      <p:sp>
        <p:nvSpPr>
          <p:cNvPr id="34" name="TextBox 76"/>
          <p:cNvSpPr txBox="1"/>
          <p:nvPr>
            <p:custDataLst>
              <p:tags r:id="rId16"/>
            </p:custDataLst>
          </p:nvPr>
        </p:nvSpPr>
        <p:spPr>
          <a:xfrm>
            <a:off x="4140835" y="2060575"/>
            <a:ext cx="1606550" cy="460375"/>
          </a:xfrm>
          <a:prstGeom prst="rect">
            <a:avLst/>
          </a:prstGeom>
          <a:noFill/>
        </p:spPr>
        <p:txBody>
          <a:bodyPr wrap="square" rtlCol="0">
            <a:spAutoFit/>
          </a:bodyPr>
          <a:lstStyle/>
          <a:p>
            <a:pPr algn="ctr"/>
            <a:r>
              <a:rPr lang="en-US" altLang="zh-CN" sz="2400" b="1" dirty="0">
                <a:solidFill>
                  <a:srgbClr val="196576"/>
                </a:solidFill>
                <a:cs typeface="+mn-ea"/>
                <a:sym typeface="+mn-lt"/>
              </a:rPr>
              <a:t>Optimize</a:t>
            </a:r>
            <a:endParaRPr lang="en-US" altLang="zh-CN" sz="2400" b="1" dirty="0">
              <a:solidFill>
                <a:srgbClr val="196576"/>
              </a:solidFill>
              <a:cs typeface="+mn-ea"/>
              <a:sym typeface="+mn-lt"/>
            </a:endParaRPr>
          </a:p>
        </p:txBody>
      </p:sp>
      <p:sp>
        <p:nvSpPr>
          <p:cNvPr id="35" name="TextBox 76"/>
          <p:cNvSpPr txBox="1"/>
          <p:nvPr>
            <p:custDataLst>
              <p:tags r:id="rId17"/>
            </p:custDataLst>
          </p:nvPr>
        </p:nvSpPr>
        <p:spPr>
          <a:xfrm>
            <a:off x="9796844" y="2053424"/>
            <a:ext cx="1299196" cy="460375"/>
          </a:xfrm>
          <a:prstGeom prst="rect">
            <a:avLst/>
          </a:prstGeom>
          <a:noFill/>
        </p:spPr>
        <p:txBody>
          <a:bodyPr wrap="square" rtlCol="0">
            <a:spAutoFit/>
          </a:bodyPr>
          <a:lstStyle/>
          <a:p>
            <a:pPr algn="ctr"/>
            <a:r>
              <a:rPr lang="en-US" altLang="zh-CN" sz="2400" b="1" dirty="0">
                <a:solidFill>
                  <a:srgbClr val="196576"/>
                </a:solidFill>
                <a:cs typeface="+mn-ea"/>
                <a:sym typeface="+mn-lt"/>
              </a:rPr>
              <a:t>Create</a:t>
            </a:r>
            <a:endParaRPr lang="zh-CN" altLang="en-US" sz="2400" b="1" dirty="0">
              <a:solidFill>
                <a:srgbClr val="196576"/>
              </a:solidFill>
              <a:cs typeface="+mn-ea"/>
              <a:sym typeface="+mn-lt"/>
            </a:endParaRPr>
          </a:p>
        </p:txBody>
      </p:sp>
      <p:sp>
        <p:nvSpPr>
          <p:cNvPr id="2" name="文本框 1"/>
          <p:cNvSpPr txBox="1"/>
          <p:nvPr>
            <p:custDataLst>
              <p:tags r:id="rId18"/>
            </p:custDataLst>
          </p:nvPr>
        </p:nvSpPr>
        <p:spPr>
          <a:xfrm>
            <a:off x="1936750" y="1990090"/>
            <a:ext cx="1544320" cy="768350"/>
          </a:xfrm>
          <a:prstGeom prst="rect">
            <a:avLst/>
          </a:prstGeom>
          <a:noFill/>
        </p:spPr>
        <p:txBody>
          <a:bodyPr wrap="square" rtlCol="0">
            <a:spAutoFit/>
          </a:bodyPr>
          <a:p>
            <a:r>
              <a:rPr lang="en-US" altLang="zh-CN" sz="4400"/>
              <a:t>R</a:t>
            </a:r>
            <a:endParaRPr lang="en-US" altLang="zh-CN" sz="4400"/>
          </a:p>
        </p:txBody>
      </p:sp>
      <p:sp>
        <p:nvSpPr>
          <p:cNvPr id="3" name="文本框 2"/>
          <p:cNvSpPr txBox="1"/>
          <p:nvPr>
            <p:custDataLst>
              <p:tags r:id="rId19"/>
            </p:custDataLst>
          </p:nvPr>
        </p:nvSpPr>
        <p:spPr>
          <a:xfrm>
            <a:off x="4712970" y="4705350"/>
            <a:ext cx="1177925" cy="768350"/>
          </a:xfrm>
          <a:prstGeom prst="rect">
            <a:avLst/>
          </a:prstGeom>
          <a:noFill/>
        </p:spPr>
        <p:txBody>
          <a:bodyPr wrap="square" rtlCol="0">
            <a:spAutoFit/>
          </a:bodyPr>
          <a:p>
            <a:r>
              <a:rPr lang="en-US" altLang="zh-CN" sz="4400"/>
              <a:t>O</a:t>
            </a:r>
            <a:endParaRPr lang="en-US" altLang="zh-CN" sz="4400"/>
          </a:p>
        </p:txBody>
      </p:sp>
      <p:sp>
        <p:nvSpPr>
          <p:cNvPr id="4" name="文本框 3"/>
          <p:cNvSpPr txBox="1"/>
          <p:nvPr>
            <p:custDataLst>
              <p:tags r:id="rId20"/>
            </p:custDataLst>
          </p:nvPr>
        </p:nvSpPr>
        <p:spPr>
          <a:xfrm>
            <a:off x="7441565" y="1990090"/>
            <a:ext cx="1649730" cy="768350"/>
          </a:xfrm>
          <a:prstGeom prst="rect">
            <a:avLst/>
          </a:prstGeom>
          <a:noFill/>
        </p:spPr>
        <p:txBody>
          <a:bodyPr wrap="square" rtlCol="0">
            <a:spAutoFit/>
          </a:bodyPr>
          <a:p>
            <a:r>
              <a:rPr lang="en-US" altLang="zh-CN" sz="4400"/>
              <a:t>I</a:t>
            </a:r>
            <a:endParaRPr lang="en-US" altLang="zh-CN" sz="4400"/>
          </a:p>
        </p:txBody>
      </p:sp>
      <p:sp>
        <p:nvSpPr>
          <p:cNvPr id="5" name="文本框 4"/>
          <p:cNvSpPr txBox="1"/>
          <p:nvPr>
            <p:custDataLst>
              <p:tags r:id="rId21"/>
            </p:custDataLst>
          </p:nvPr>
        </p:nvSpPr>
        <p:spPr>
          <a:xfrm>
            <a:off x="10299700" y="4705350"/>
            <a:ext cx="4064000" cy="768350"/>
          </a:xfrm>
          <a:prstGeom prst="rect">
            <a:avLst/>
          </a:prstGeom>
          <a:noFill/>
        </p:spPr>
        <p:txBody>
          <a:bodyPr wrap="square" rtlCol="0">
            <a:spAutoFit/>
          </a:bodyPr>
          <a:p>
            <a:r>
              <a:rPr lang="en-US" altLang="zh-CN" sz="4400"/>
              <a:t>C</a:t>
            </a:r>
            <a:endParaRPr lang="en-US" altLang="zh-CN"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4" grpId="0" bldLvl="0" animBg="1"/>
      <p:bldP spid="16" grpId="0" animBg="1"/>
      <p:bldP spid="31" grpId="0"/>
      <p:bldP spid="38" grpId="0"/>
      <p:bldP spid="30" grpId="0"/>
      <p:bldP spid="27" grpId="0"/>
      <p:bldP spid="28" grpId="0"/>
      <p:bldP spid="26"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303005" y="2233946"/>
            <a:ext cx="1198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高精度化</a:t>
            </a:r>
            <a:endParaRPr lang="zh-CN" altLang="en-US" sz="2000" b="1" dirty="0">
              <a:solidFill>
                <a:srgbClr val="196576"/>
              </a:solidFill>
              <a:latin typeface="+mn-lt"/>
              <a:ea typeface="+mn-ea"/>
              <a:cs typeface="+mn-ea"/>
              <a:sym typeface="+mn-lt"/>
            </a:endParaRPr>
          </a:p>
        </p:txBody>
      </p:sp>
      <p:sp>
        <p:nvSpPr>
          <p:cNvPr id="11" name="矩形 10"/>
          <p:cNvSpPr/>
          <p:nvPr>
            <p:custDataLst>
              <p:tags r:id="rId2"/>
            </p:custDataLst>
          </p:nvPr>
        </p:nvSpPr>
        <p:spPr>
          <a:xfrm>
            <a:off x="2303005" y="3524513"/>
            <a:ext cx="944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高速化</a:t>
            </a:r>
            <a:endParaRPr lang="zh-CN" altLang="en-US" sz="2000" b="1" dirty="0">
              <a:solidFill>
                <a:srgbClr val="196576"/>
              </a:solidFill>
              <a:latin typeface="+mn-lt"/>
              <a:ea typeface="+mn-ea"/>
              <a:cs typeface="+mn-ea"/>
              <a:sym typeface="+mn-lt"/>
            </a:endParaRPr>
          </a:p>
        </p:txBody>
      </p:sp>
      <p:sp>
        <p:nvSpPr>
          <p:cNvPr id="12" name="矩形 11"/>
          <p:cNvSpPr/>
          <p:nvPr>
            <p:custDataLst>
              <p:tags r:id="rId3"/>
            </p:custDataLst>
          </p:nvPr>
        </p:nvSpPr>
        <p:spPr>
          <a:xfrm>
            <a:off x="2303005" y="4815079"/>
            <a:ext cx="944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复合化</a:t>
            </a:r>
            <a:endParaRPr lang="zh-CN" altLang="en-US" sz="2000" b="1" dirty="0">
              <a:solidFill>
                <a:srgbClr val="196576"/>
              </a:solidFill>
              <a:latin typeface="+mn-lt"/>
              <a:ea typeface="+mn-ea"/>
              <a:cs typeface="+mn-ea"/>
              <a:sym typeface="+mn-lt"/>
            </a:endParaRPr>
          </a:p>
        </p:txBody>
      </p:sp>
      <p:grpSp>
        <p:nvGrpSpPr>
          <p:cNvPr id="13" name="组合 12"/>
          <p:cNvGrpSpPr/>
          <p:nvPr>
            <p:custDataLst>
              <p:tags r:id="rId4"/>
            </p:custDataLst>
          </p:nvPr>
        </p:nvGrpSpPr>
        <p:grpSpPr>
          <a:xfrm>
            <a:off x="1321090" y="2168086"/>
            <a:ext cx="729895" cy="808827"/>
            <a:chOff x="6986467" y="1730002"/>
            <a:chExt cx="825571" cy="914849"/>
          </a:xfrm>
        </p:grpSpPr>
        <p:sp>
          <p:nvSpPr>
            <p:cNvPr id="26" name="Freeform 5"/>
            <p:cNvSpPr/>
            <p:nvPr>
              <p:custDataLst>
                <p:tags r:id="rId5"/>
              </p:custDataLst>
            </p:nvPr>
          </p:nvSpPr>
          <p:spPr bwMode="auto">
            <a:xfrm rot="5400000">
              <a:off x="6941828" y="1774641"/>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7" name="Freeform 5"/>
            <p:cNvSpPr/>
            <p:nvPr>
              <p:custDataLst>
                <p:tags r:id="rId6"/>
              </p:custDataLst>
            </p:nvPr>
          </p:nvSpPr>
          <p:spPr bwMode="auto">
            <a:xfrm rot="5400000">
              <a:off x="7079199" y="1898606"/>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8" name="矩形 27"/>
            <p:cNvSpPr/>
            <p:nvPr>
              <p:custDataLst>
                <p:tags r:id="rId7"/>
              </p:custDataLst>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01</a:t>
              </a:r>
              <a:endParaRPr lang="zh-CN" altLang="en-US" sz="2000" b="1" dirty="0">
                <a:solidFill>
                  <a:srgbClr val="196576"/>
                </a:solidFill>
                <a:cs typeface="+mn-ea"/>
                <a:sym typeface="+mn-lt"/>
              </a:endParaRPr>
            </a:p>
          </p:txBody>
        </p:sp>
      </p:grpSp>
      <p:grpSp>
        <p:nvGrpSpPr>
          <p:cNvPr id="14" name="组合 13"/>
          <p:cNvGrpSpPr/>
          <p:nvPr>
            <p:custDataLst>
              <p:tags r:id="rId8"/>
            </p:custDataLst>
          </p:nvPr>
        </p:nvGrpSpPr>
        <p:grpSpPr>
          <a:xfrm>
            <a:off x="1321090" y="3482781"/>
            <a:ext cx="729895" cy="808827"/>
            <a:chOff x="6986467" y="3195058"/>
            <a:chExt cx="825571" cy="914849"/>
          </a:xfrm>
        </p:grpSpPr>
        <p:sp>
          <p:nvSpPr>
            <p:cNvPr id="23" name="Freeform 5"/>
            <p:cNvSpPr/>
            <p:nvPr>
              <p:custDataLst>
                <p:tags r:id="rId9"/>
              </p:custDataLst>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4" name="Freeform 5"/>
            <p:cNvSpPr/>
            <p:nvPr>
              <p:custDataLst>
                <p:tags r:id="rId10"/>
              </p:custDataLst>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5" name="矩形 24"/>
            <p:cNvSpPr/>
            <p:nvPr>
              <p:custDataLst>
                <p:tags r:id="rId11"/>
              </p:custDataLst>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02</a:t>
              </a:r>
              <a:endParaRPr lang="zh-CN" altLang="en-US" sz="2000" b="1" dirty="0">
                <a:solidFill>
                  <a:srgbClr val="196576"/>
                </a:solidFill>
                <a:cs typeface="+mn-ea"/>
                <a:sym typeface="+mn-lt"/>
              </a:endParaRPr>
            </a:p>
          </p:txBody>
        </p:sp>
      </p:grpSp>
      <p:grpSp>
        <p:nvGrpSpPr>
          <p:cNvPr id="15" name="组合 14"/>
          <p:cNvGrpSpPr/>
          <p:nvPr>
            <p:custDataLst>
              <p:tags r:id="rId12"/>
            </p:custDataLst>
          </p:nvPr>
        </p:nvGrpSpPr>
        <p:grpSpPr>
          <a:xfrm>
            <a:off x="1321089" y="4797475"/>
            <a:ext cx="729895" cy="808827"/>
            <a:chOff x="6986466" y="4660114"/>
            <a:chExt cx="825571" cy="914849"/>
          </a:xfrm>
        </p:grpSpPr>
        <p:sp>
          <p:nvSpPr>
            <p:cNvPr id="20" name="Freeform 5"/>
            <p:cNvSpPr/>
            <p:nvPr>
              <p:custDataLst>
                <p:tags r:id="rId13"/>
              </p:custDataLst>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1" name="Freeform 5"/>
            <p:cNvSpPr/>
            <p:nvPr>
              <p:custDataLst>
                <p:tags r:id="rId14"/>
              </p:custDataLst>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22" name="矩形 21"/>
            <p:cNvSpPr/>
            <p:nvPr>
              <p:custDataLst>
                <p:tags r:id="rId15"/>
              </p:custDataLst>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03</a:t>
              </a:r>
              <a:endParaRPr lang="zh-CN" altLang="en-US" sz="2000" b="1" dirty="0">
                <a:solidFill>
                  <a:srgbClr val="196576"/>
                </a:solidFill>
                <a:cs typeface="+mn-ea"/>
                <a:sym typeface="+mn-lt"/>
              </a:endParaRPr>
            </a:p>
          </p:txBody>
        </p:sp>
      </p:grpSp>
      <p:sp>
        <p:nvSpPr>
          <p:cNvPr id="16" name="Title 20"/>
          <p:cNvSpPr txBox="1"/>
          <p:nvPr>
            <p:custDataLst>
              <p:tags r:id="rId16"/>
            </p:custDataLst>
          </p:nvPr>
        </p:nvSpPr>
        <p:spPr>
          <a:xfrm>
            <a:off x="2303004" y="2515076"/>
            <a:ext cx="2922139" cy="67437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理标志产品要求片厚统一、形态完整，必须达到毫米级精度，摆脱手工误差。</a:t>
            </a:r>
            <a:endParaRPr lang="zh-CN" altLang="en-US" sz="1200" dirty="0">
              <a:latin typeface="+mn-lt"/>
              <a:ea typeface="+mn-ea"/>
              <a:cs typeface="+mn-ea"/>
              <a:sym typeface="+mn-lt"/>
            </a:endParaRPr>
          </a:p>
        </p:txBody>
      </p:sp>
      <p:sp>
        <p:nvSpPr>
          <p:cNvPr id="17" name="Title 20"/>
          <p:cNvSpPr txBox="1"/>
          <p:nvPr>
            <p:custDataLst>
              <p:tags r:id="rId17"/>
            </p:custDataLst>
          </p:nvPr>
        </p:nvSpPr>
        <p:spPr>
          <a:xfrm>
            <a:off x="2303004" y="3803672"/>
            <a:ext cx="2922139" cy="67437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采收期短而集中，需在有限时间内完成大批量连续处理，避免鲜果积压。</a:t>
            </a:r>
            <a:endParaRPr lang="zh-CN" altLang="en-US" sz="1200" dirty="0">
              <a:latin typeface="+mn-lt"/>
              <a:ea typeface="+mn-ea"/>
              <a:cs typeface="+mn-ea"/>
              <a:sym typeface="+mn-lt"/>
            </a:endParaRPr>
          </a:p>
        </p:txBody>
      </p:sp>
      <p:sp>
        <p:nvSpPr>
          <p:cNvPr id="18" name="Title 20"/>
          <p:cNvSpPr txBox="1"/>
          <p:nvPr>
            <p:custDataLst>
              <p:tags r:id="rId18"/>
            </p:custDataLst>
          </p:nvPr>
        </p:nvSpPr>
        <p:spPr>
          <a:xfrm>
            <a:off x="2303004" y="5089727"/>
            <a:ext cx="2922139" cy="67437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将分选、切片、保护等多工序集成于一机，减少中转环节与等待时间。</a:t>
            </a:r>
            <a:endParaRPr lang="zh-CN" altLang="en-US" sz="1200" dirty="0">
              <a:latin typeface="+mn-lt"/>
              <a:ea typeface="+mn-ea"/>
              <a:cs typeface="+mn-ea"/>
              <a:sym typeface="+mn-lt"/>
            </a:endParaRPr>
          </a:p>
        </p:txBody>
      </p:sp>
      <p:sp>
        <p:nvSpPr>
          <p:cNvPr id="29" name="矩形 28"/>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设计背景</a:t>
            </a:r>
            <a:endParaRPr lang="zh-CN" altLang="en-US" sz="3600" b="1" dirty="0">
              <a:solidFill>
                <a:srgbClr val="196576"/>
              </a:solidFill>
              <a:cs typeface="+mn-ea"/>
              <a:sym typeface="+mn-lt"/>
            </a:endParaRPr>
          </a:p>
        </p:txBody>
      </p:sp>
      <p:sp>
        <p:nvSpPr>
          <p:cNvPr id="2" name="矩形 1"/>
          <p:cNvSpPr/>
          <p:nvPr>
            <p:custDataLst>
              <p:tags r:id="rId19"/>
            </p:custDataLst>
          </p:nvPr>
        </p:nvSpPr>
        <p:spPr>
          <a:xfrm>
            <a:off x="6939140" y="2233946"/>
            <a:ext cx="944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分选慢</a:t>
            </a:r>
            <a:endParaRPr lang="zh-CN" altLang="en-US" sz="2000" b="1" dirty="0">
              <a:solidFill>
                <a:srgbClr val="196576"/>
              </a:solidFill>
              <a:latin typeface="+mn-lt"/>
              <a:ea typeface="+mn-ea"/>
              <a:cs typeface="+mn-ea"/>
              <a:sym typeface="+mn-lt"/>
            </a:endParaRPr>
          </a:p>
        </p:txBody>
      </p:sp>
      <p:sp>
        <p:nvSpPr>
          <p:cNvPr id="3" name="矩形 2"/>
          <p:cNvSpPr/>
          <p:nvPr>
            <p:custDataLst>
              <p:tags r:id="rId20"/>
            </p:custDataLst>
          </p:nvPr>
        </p:nvSpPr>
        <p:spPr>
          <a:xfrm>
            <a:off x="7000100" y="3525148"/>
            <a:ext cx="944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切片乱</a:t>
            </a:r>
            <a:endParaRPr lang="zh-CN" altLang="en-US" sz="2000" b="1" dirty="0">
              <a:solidFill>
                <a:srgbClr val="196576"/>
              </a:solidFill>
              <a:latin typeface="+mn-lt"/>
              <a:ea typeface="+mn-ea"/>
              <a:cs typeface="+mn-ea"/>
              <a:sym typeface="+mn-lt"/>
            </a:endParaRPr>
          </a:p>
        </p:txBody>
      </p:sp>
      <p:sp>
        <p:nvSpPr>
          <p:cNvPr id="4" name="矩形 3"/>
          <p:cNvSpPr/>
          <p:nvPr>
            <p:custDataLst>
              <p:tags r:id="rId21"/>
            </p:custDataLst>
          </p:nvPr>
        </p:nvSpPr>
        <p:spPr>
          <a:xfrm>
            <a:off x="7000100" y="4815714"/>
            <a:ext cx="944880" cy="398780"/>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l"/>
            <a:r>
              <a:rPr lang="zh-CN" altLang="en-US" sz="2000" b="1" dirty="0">
                <a:solidFill>
                  <a:srgbClr val="196576"/>
                </a:solidFill>
                <a:latin typeface="+mn-lt"/>
                <a:ea typeface="+mn-ea"/>
                <a:cs typeface="+mn-ea"/>
                <a:sym typeface="+mn-lt"/>
              </a:rPr>
              <a:t>转运损</a:t>
            </a:r>
            <a:endParaRPr lang="zh-CN" altLang="en-US" sz="2000" b="1" dirty="0">
              <a:solidFill>
                <a:srgbClr val="196576"/>
              </a:solidFill>
              <a:latin typeface="+mn-lt"/>
              <a:ea typeface="+mn-ea"/>
              <a:cs typeface="+mn-ea"/>
              <a:sym typeface="+mn-lt"/>
            </a:endParaRPr>
          </a:p>
        </p:txBody>
      </p:sp>
      <p:grpSp>
        <p:nvGrpSpPr>
          <p:cNvPr id="5" name="组合 4"/>
          <p:cNvGrpSpPr/>
          <p:nvPr>
            <p:custDataLst>
              <p:tags r:id="rId22"/>
            </p:custDataLst>
          </p:nvPr>
        </p:nvGrpSpPr>
        <p:grpSpPr>
          <a:xfrm>
            <a:off x="6018185" y="2168721"/>
            <a:ext cx="729895" cy="808827"/>
            <a:chOff x="6986467" y="1730002"/>
            <a:chExt cx="825571" cy="914849"/>
          </a:xfrm>
        </p:grpSpPr>
        <p:sp>
          <p:nvSpPr>
            <p:cNvPr id="6" name="Freeform 5"/>
            <p:cNvSpPr/>
            <p:nvPr>
              <p:custDataLst>
                <p:tags r:id="rId23"/>
              </p:custDataLst>
            </p:nvPr>
          </p:nvSpPr>
          <p:spPr bwMode="auto">
            <a:xfrm rot="5400000">
              <a:off x="6941828" y="1774641"/>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7" name="Freeform 5"/>
            <p:cNvSpPr/>
            <p:nvPr>
              <p:custDataLst>
                <p:tags r:id="rId24"/>
              </p:custDataLst>
            </p:nvPr>
          </p:nvSpPr>
          <p:spPr bwMode="auto">
            <a:xfrm rot="5400000">
              <a:off x="7079199" y="1898606"/>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8" name="矩形 7"/>
            <p:cNvSpPr/>
            <p:nvPr>
              <p:custDataLst>
                <p:tags r:id="rId25"/>
              </p:custDataLst>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01</a:t>
              </a:r>
              <a:endParaRPr lang="zh-CN" altLang="en-US" sz="2000" b="1" dirty="0">
                <a:solidFill>
                  <a:srgbClr val="196576"/>
                </a:solidFill>
                <a:cs typeface="+mn-ea"/>
                <a:sym typeface="+mn-lt"/>
              </a:endParaRPr>
            </a:p>
          </p:txBody>
        </p:sp>
      </p:grpSp>
      <p:grpSp>
        <p:nvGrpSpPr>
          <p:cNvPr id="30" name="组合 29"/>
          <p:cNvGrpSpPr/>
          <p:nvPr>
            <p:custDataLst>
              <p:tags r:id="rId26"/>
            </p:custDataLst>
          </p:nvPr>
        </p:nvGrpSpPr>
        <p:grpSpPr>
          <a:xfrm>
            <a:off x="6018185" y="3483416"/>
            <a:ext cx="729895" cy="808827"/>
            <a:chOff x="6986467" y="3195058"/>
            <a:chExt cx="825571" cy="914849"/>
          </a:xfrm>
        </p:grpSpPr>
        <p:sp>
          <p:nvSpPr>
            <p:cNvPr id="31" name="Freeform 5"/>
            <p:cNvSpPr/>
            <p:nvPr>
              <p:custDataLst>
                <p:tags r:id="rId27"/>
              </p:custDataLst>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33" name="Freeform 5"/>
            <p:cNvSpPr/>
            <p:nvPr>
              <p:custDataLst>
                <p:tags r:id="rId28"/>
              </p:custDataLst>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34" name="矩形 33"/>
            <p:cNvSpPr/>
            <p:nvPr>
              <p:custDataLst>
                <p:tags r:id="rId29"/>
              </p:custDataLst>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02</a:t>
              </a:r>
              <a:endParaRPr lang="zh-CN" altLang="en-US" sz="2000" b="1" dirty="0">
                <a:solidFill>
                  <a:srgbClr val="196576"/>
                </a:solidFill>
                <a:cs typeface="+mn-ea"/>
                <a:sym typeface="+mn-lt"/>
              </a:endParaRPr>
            </a:p>
          </p:txBody>
        </p:sp>
      </p:grpSp>
      <p:grpSp>
        <p:nvGrpSpPr>
          <p:cNvPr id="35" name="组合 34"/>
          <p:cNvGrpSpPr/>
          <p:nvPr>
            <p:custDataLst>
              <p:tags r:id="rId30"/>
            </p:custDataLst>
          </p:nvPr>
        </p:nvGrpSpPr>
        <p:grpSpPr>
          <a:xfrm>
            <a:off x="6018184" y="4798110"/>
            <a:ext cx="729895" cy="808827"/>
            <a:chOff x="6986466" y="4660114"/>
            <a:chExt cx="825571" cy="914849"/>
          </a:xfrm>
        </p:grpSpPr>
        <p:sp>
          <p:nvSpPr>
            <p:cNvPr id="36" name="Freeform 5"/>
            <p:cNvSpPr/>
            <p:nvPr>
              <p:custDataLst>
                <p:tags r:id="rId31"/>
              </p:custDataLst>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965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37" name="Freeform 5"/>
            <p:cNvSpPr/>
            <p:nvPr>
              <p:custDataLst>
                <p:tags r:id="rId32"/>
              </p:custDataLst>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2000" dirty="0">
                <a:solidFill>
                  <a:srgbClr val="196576"/>
                </a:solidFill>
                <a:cs typeface="+mn-ea"/>
                <a:sym typeface="+mn-lt"/>
              </a:endParaRPr>
            </a:p>
          </p:txBody>
        </p:sp>
        <p:sp>
          <p:nvSpPr>
            <p:cNvPr id="38" name="矩形 37"/>
            <p:cNvSpPr/>
            <p:nvPr>
              <p:custDataLst>
                <p:tags r:id="rId33"/>
              </p:custDataLst>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CN" sz="2000" b="1" dirty="0">
                  <a:solidFill>
                    <a:srgbClr val="196576"/>
                  </a:solidFill>
                  <a:cs typeface="+mn-ea"/>
                  <a:sym typeface="+mn-lt"/>
                </a:rPr>
                <a:t>03</a:t>
              </a:r>
              <a:endParaRPr lang="zh-CN" altLang="en-US" sz="2000" b="1" dirty="0">
                <a:solidFill>
                  <a:srgbClr val="196576"/>
                </a:solidFill>
                <a:cs typeface="+mn-ea"/>
                <a:sym typeface="+mn-lt"/>
              </a:endParaRPr>
            </a:p>
          </p:txBody>
        </p:sp>
      </p:grpSp>
      <p:sp>
        <p:nvSpPr>
          <p:cNvPr id="39" name="Title 20"/>
          <p:cNvSpPr txBox="1"/>
          <p:nvPr>
            <p:custDataLst>
              <p:tags r:id="rId34"/>
            </p:custDataLst>
          </p:nvPr>
        </p:nvSpPr>
        <p:spPr>
          <a:xfrm>
            <a:off x="7000099" y="2515711"/>
            <a:ext cx="2922139" cy="67437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地理标志产品对形态、厚度提出毫米级要求人工选果效率低，优劣混堆难区分</a:t>
            </a:r>
            <a:endParaRPr lang="zh-CN" altLang="en-US" sz="1200" dirty="0">
              <a:latin typeface="+mn-lt"/>
              <a:ea typeface="+mn-ea"/>
              <a:cs typeface="+mn-ea"/>
              <a:sym typeface="+mn-lt"/>
            </a:endParaRPr>
          </a:p>
        </p:txBody>
      </p:sp>
      <p:sp>
        <p:nvSpPr>
          <p:cNvPr id="40" name="Title 20"/>
          <p:cNvSpPr txBox="1"/>
          <p:nvPr>
            <p:custDataLst>
              <p:tags r:id="rId35"/>
            </p:custDataLst>
          </p:nvPr>
        </p:nvSpPr>
        <p:spPr>
          <a:xfrm>
            <a:off x="7000099" y="3803037"/>
            <a:ext cx="2922139" cy="39751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手工下刀厚薄不一，晒干品相参差不齐</a:t>
            </a:r>
            <a:endParaRPr lang="zh-CN" altLang="en-US" sz="1200" dirty="0">
              <a:latin typeface="+mn-lt"/>
              <a:ea typeface="+mn-ea"/>
              <a:cs typeface="+mn-ea"/>
              <a:sym typeface="+mn-lt"/>
            </a:endParaRPr>
          </a:p>
        </p:txBody>
      </p:sp>
      <p:sp>
        <p:nvSpPr>
          <p:cNvPr id="41" name="Title 20"/>
          <p:cNvSpPr txBox="1"/>
          <p:nvPr>
            <p:custDataLst>
              <p:tags r:id="rId36"/>
            </p:custDataLst>
          </p:nvPr>
        </p:nvSpPr>
        <p:spPr>
          <a:xfrm>
            <a:off x="7000099" y="5090362"/>
            <a:ext cx="2922139" cy="397510"/>
          </a:xfrm>
          <a:prstGeom prst="rect">
            <a:avLst/>
          </a:prstGeom>
        </p:spPr>
        <p:style>
          <a:lnRef idx="0">
            <a:scrgbClr r="0" g="0" b="0"/>
          </a:lnRef>
          <a:fillRef idx="0">
            <a:scrgbClr r="0" g="0" b="0"/>
          </a:fillRef>
          <a:effectRef idx="0">
            <a:scrgbClr r="0" g="0" b="0"/>
          </a:effectRef>
          <a:fontRef idx="major"/>
        </p:style>
        <p:txBody>
          <a:bodyPr vert="horz" wrap="square" lIns="121893" tIns="60946" rIns="121893" bIns="60946"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lnSpc>
                <a:spcPct val="150000"/>
              </a:lnSpc>
            </a:pPr>
            <a:r>
              <a:rPr lang="zh-CN" altLang="en-US" sz="1200" dirty="0">
                <a:latin typeface="+mn-lt"/>
                <a:ea typeface="+mn-ea"/>
                <a:cs typeface="+mn-ea"/>
                <a:sym typeface="+mn-lt"/>
              </a:rPr>
              <a:t>分批转运反复倒筐，二次磕碰浪费原料</a:t>
            </a:r>
            <a:endParaRPr lang="zh-CN" altLang="en-US" sz="1200" dirty="0">
              <a:latin typeface="+mn-lt"/>
              <a:ea typeface="+mn-ea"/>
              <a:cs typeface="+mn-ea"/>
              <a:sym typeface="+mn-lt"/>
            </a:endParaRPr>
          </a:p>
        </p:txBody>
      </p:sp>
      <p:sp>
        <p:nvSpPr>
          <p:cNvPr id="42" name="文本框 41"/>
          <p:cNvSpPr txBox="1"/>
          <p:nvPr/>
        </p:nvSpPr>
        <p:spPr>
          <a:xfrm>
            <a:off x="1351280" y="1444625"/>
            <a:ext cx="2743200" cy="521970"/>
          </a:xfrm>
          <a:prstGeom prst="rect">
            <a:avLst/>
          </a:prstGeom>
          <a:noFill/>
        </p:spPr>
        <p:txBody>
          <a:bodyPr wrap="square" rtlCol="0">
            <a:spAutoFit/>
          </a:bodyPr>
          <a:p>
            <a:r>
              <a:rPr lang="zh-CN" altLang="en-US" sz="2800">
                <a:highlight>
                  <a:srgbClr val="008080"/>
                </a:highlight>
              </a:rPr>
              <a:t>发展趋势</a:t>
            </a:r>
            <a:endParaRPr lang="zh-CN" altLang="en-US" sz="2800">
              <a:highlight>
                <a:srgbClr val="008080"/>
              </a:highlight>
            </a:endParaRPr>
          </a:p>
        </p:txBody>
      </p:sp>
      <p:sp>
        <p:nvSpPr>
          <p:cNvPr id="44" name="文本框 43"/>
          <p:cNvSpPr txBox="1"/>
          <p:nvPr/>
        </p:nvSpPr>
        <p:spPr>
          <a:xfrm>
            <a:off x="6048375" y="1456690"/>
            <a:ext cx="4064000" cy="521970"/>
          </a:xfrm>
          <a:prstGeom prst="rect">
            <a:avLst/>
          </a:prstGeom>
          <a:noFill/>
        </p:spPr>
        <p:txBody>
          <a:bodyPr wrap="square" rtlCol="0">
            <a:spAutoFit/>
          </a:bodyPr>
          <a:p>
            <a:r>
              <a:rPr lang="zh-CN" altLang="en-US" sz="2800">
                <a:highlight>
                  <a:srgbClr val="008080"/>
                </a:highlight>
              </a:rPr>
              <a:t>行业痛点</a:t>
            </a:r>
            <a:endParaRPr lang="zh-CN" altLang="en-US" sz="2800">
              <a:highlight>
                <a:srgbClr val="00808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par>
                                <p:cTn id="44" presetID="14" presetClass="entr" presetSubtype="1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par>
                                <p:cTn id="47" presetID="14" presetClass="entr" presetSubtype="1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randombar(horizontal)">
                                      <p:cBhvr>
                                        <p:cTn id="49" dur="500"/>
                                        <p:tgtEl>
                                          <p:spTgt spid="3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randombar(horizontal)">
                                      <p:cBhvr>
                                        <p:cTn id="52" dur="500"/>
                                        <p:tgtEl>
                                          <p:spTgt spid="3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500"/>
                                        <p:tgtEl>
                                          <p:spTgt spid="4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6" grpId="0" bldLvl="0" animBg="1"/>
      <p:bldP spid="17" grpId="0" bldLvl="0" animBg="1"/>
      <p:bldP spid="18" grpId="0" bldLvl="0" animBg="1"/>
      <p:bldP spid="2" grpId="0" bldLvl="0" animBg="1"/>
      <p:bldP spid="3" grpId="0" bldLvl="0" animBg="1"/>
      <p:bldP spid="4" grpId="0" bldLvl="0" animBg="1"/>
      <p:bldP spid="39" grpId="0" bldLvl="0" animBg="1"/>
      <p:bldP spid="40" grpId="0" bldLvl="0" animBg="1"/>
      <p:bldP spid="4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7904"/>
            <a:ext cx="5753100" cy="6842191"/>
          </a:xfrm>
          <a:prstGeom prst="rect">
            <a:avLst/>
          </a:prstGeom>
        </p:spPr>
      </p:pic>
      <p:sp>
        <p:nvSpPr>
          <p:cNvPr id="5" name="矩形 4"/>
          <p:cNvSpPr/>
          <p:nvPr/>
        </p:nvSpPr>
        <p:spPr>
          <a:xfrm>
            <a:off x="4676775" y="3073400"/>
            <a:ext cx="6468110" cy="1106805"/>
          </a:xfrm>
          <a:prstGeom prst="rect">
            <a:avLst/>
          </a:prstGeom>
        </p:spPr>
        <p:txBody>
          <a:bodyPr wrap="square">
            <a:spAutoFit/>
          </a:bodyPr>
          <a:lstStyle/>
          <a:p>
            <a:pPr algn="dist"/>
            <a:r>
              <a:rPr lang="zh-CN" altLang="en-US" sz="6600" b="1" dirty="0">
                <a:solidFill>
                  <a:srgbClr val="196576"/>
                </a:solidFill>
                <a:cs typeface="+mn-ea"/>
                <a:sym typeface="+mn-lt"/>
              </a:rPr>
              <a:t>模型建构</a:t>
            </a:r>
            <a:endParaRPr lang="zh-CN" altLang="en-US" sz="6600" b="1" dirty="0">
              <a:solidFill>
                <a:srgbClr val="196576"/>
              </a:solidFill>
              <a:cs typeface="+mn-ea"/>
              <a:sym typeface="+mn-lt"/>
            </a:endParaRPr>
          </a:p>
        </p:txBody>
      </p:sp>
      <p:sp>
        <p:nvSpPr>
          <p:cNvPr id="27" name="矩形 26"/>
          <p:cNvSpPr/>
          <p:nvPr/>
        </p:nvSpPr>
        <p:spPr>
          <a:xfrm>
            <a:off x="5960311" y="2116419"/>
            <a:ext cx="3902046" cy="1106805"/>
          </a:xfrm>
          <a:prstGeom prst="rect">
            <a:avLst/>
          </a:prstGeom>
        </p:spPr>
        <p:txBody>
          <a:bodyPr wrap="square">
            <a:spAutoFit/>
          </a:bodyPr>
          <a:lstStyle/>
          <a:p>
            <a:pPr algn="dist"/>
            <a:r>
              <a:rPr lang="en-US" altLang="zh-CN" sz="6600" b="1" dirty="0">
                <a:solidFill>
                  <a:srgbClr val="2B9E9C"/>
                </a:solidFill>
                <a:cs typeface="+mn-ea"/>
                <a:sym typeface="+mn-lt"/>
              </a:rPr>
              <a:t>PART-03</a:t>
            </a:r>
            <a:endParaRPr lang="zh-CN" altLang="en-US" sz="6600" b="1" dirty="0">
              <a:solidFill>
                <a:srgbClr val="2B9E9C"/>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da16d3c792001d65eb0b6f3bce72d71e"/>
          <p:cNvPicPr>
            <a:picLocks noChangeAspect="1"/>
          </p:cNvPicPr>
          <p:nvPr/>
        </p:nvPicPr>
        <p:blipFill>
          <a:blip r:embed="rId1"/>
          <a:stretch>
            <a:fillRect/>
          </a:stretch>
        </p:blipFill>
        <p:spPr>
          <a:xfrm>
            <a:off x="730250" y="2766695"/>
            <a:ext cx="6176645" cy="4942205"/>
          </a:xfrm>
          <a:prstGeom prst="rect">
            <a:avLst/>
          </a:prstGeom>
        </p:spPr>
      </p:pic>
      <p:sp>
        <p:nvSpPr>
          <p:cNvPr id="59" name="矩形 58"/>
          <p:cNvSpPr/>
          <p:nvPr/>
        </p:nvSpPr>
        <p:spPr>
          <a:xfrm>
            <a:off x="782936" y="505276"/>
            <a:ext cx="3062112" cy="645160"/>
          </a:xfrm>
          <a:prstGeom prst="rect">
            <a:avLst/>
          </a:prstGeom>
        </p:spPr>
        <p:txBody>
          <a:bodyPr wrap="square">
            <a:spAutoFit/>
          </a:bodyPr>
          <a:lstStyle/>
          <a:p>
            <a:pPr algn="dist"/>
            <a:r>
              <a:rPr lang="zh-CN" altLang="en-US" sz="3600" b="1" dirty="0">
                <a:solidFill>
                  <a:srgbClr val="196576"/>
                </a:solidFill>
                <a:cs typeface="+mn-ea"/>
                <a:sym typeface="+mn-lt"/>
              </a:rPr>
              <a:t>模型建构</a:t>
            </a:r>
            <a:endParaRPr lang="zh-CN" altLang="en-US" sz="3600" b="1" dirty="0">
              <a:solidFill>
                <a:srgbClr val="196576"/>
              </a:solidFill>
              <a:cs typeface="+mn-ea"/>
              <a:sym typeface="+mn-lt"/>
            </a:endParaRPr>
          </a:p>
        </p:txBody>
      </p:sp>
      <p:sp>
        <p:nvSpPr>
          <p:cNvPr id="5" name="右箭头 4"/>
          <p:cNvSpPr/>
          <p:nvPr/>
        </p:nvSpPr>
        <p:spPr>
          <a:xfrm>
            <a:off x="379095" y="2219325"/>
            <a:ext cx="1842770" cy="485775"/>
          </a:xfrm>
          <a:prstGeom prst="rightArrow">
            <a:avLst/>
          </a:prstGeom>
          <a:ln>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782955" y="1939925"/>
            <a:ext cx="1259840" cy="368300"/>
          </a:xfrm>
          <a:prstGeom prst="rect">
            <a:avLst/>
          </a:prstGeom>
          <a:noFill/>
        </p:spPr>
        <p:txBody>
          <a:bodyPr wrap="square" rtlCol="0">
            <a:spAutoFit/>
          </a:bodyPr>
          <a:p>
            <a:r>
              <a:rPr lang="zh-CN" altLang="en-US"/>
              <a:t>草绘图</a:t>
            </a:r>
            <a:endParaRPr lang="zh-CN" altLang="en-US"/>
          </a:p>
        </p:txBody>
      </p:sp>
      <p:pic>
        <p:nvPicPr>
          <p:cNvPr id="7" name="图片 6" descr="9fc8cae0da72b75a7205aaf2d499dca2"/>
          <p:cNvPicPr>
            <a:picLocks noChangeAspect="1"/>
          </p:cNvPicPr>
          <p:nvPr/>
        </p:nvPicPr>
        <p:blipFill>
          <a:blip r:embed="rId2"/>
          <a:stretch>
            <a:fillRect/>
          </a:stretch>
        </p:blipFill>
        <p:spPr>
          <a:xfrm>
            <a:off x="2221865" y="1150620"/>
            <a:ext cx="3397250" cy="2712720"/>
          </a:xfrm>
          <a:prstGeom prst="rect">
            <a:avLst/>
          </a:prstGeom>
        </p:spPr>
      </p:pic>
      <p:sp>
        <p:nvSpPr>
          <p:cNvPr id="2" name="右箭头 1"/>
          <p:cNvSpPr/>
          <p:nvPr/>
        </p:nvSpPr>
        <p:spPr>
          <a:xfrm>
            <a:off x="5798185" y="2219325"/>
            <a:ext cx="1842770" cy="485775"/>
          </a:xfrm>
          <a:prstGeom prst="rightArrow">
            <a:avLst/>
          </a:prstGeom>
          <a:ln>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776595" y="1939925"/>
            <a:ext cx="1864360" cy="368300"/>
          </a:xfrm>
          <a:prstGeom prst="rect">
            <a:avLst/>
          </a:prstGeom>
          <a:noFill/>
        </p:spPr>
        <p:txBody>
          <a:bodyPr wrap="square" rtlCol="0">
            <a:spAutoFit/>
          </a:bodyPr>
          <a:p>
            <a:r>
              <a:rPr lang="zh-CN" altLang="en-US"/>
              <a:t>主要部件</a:t>
            </a:r>
            <a:r>
              <a:rPr lang="zh-CN" altLang="en-US"/>
              <a:t>设计</a:t>
            </a:r>
            <a:endParaRPr lang="zh-CN" altLang="en-US"/>
          </a:p>
        </p:txBody>
      </p:sp>
      <p:pic>
        <p:nvPicPr>
          <p:cNvPr id="4" name="图片 3" descr="0bb7f31e200c560665cdb401c30ecd3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038975" y="1150620"/>
            <a:ext cx="3786505" cy="3028950"/>
          </a:xfrm>
          <a:prstGeom prst="rect">
            <a:avLst/>
          </a:prstGeom>
        </p:spPr>
      </p:pic>
      <p:sp>
        <p:nvSpPr>
          <p:cNvPr id="8" name="文本框 7"/>
          <p:cNvSpPr txBox="1"/>
          <p:nvPr/>
        </p:nvSpPr>
        <p:spPr>
          <a:xfrm>
            <a:off x="8569325" y="3593465"/>
            <a:ext cx="1288415" cy="368300"/>
          </a:xfrm>
          <a:prstGeom prst="rect">
            <a:avLst/>
          </a:prstGeom>
          <a:noFill/>
        </p:spPr>
        <p:txBody>
          <a:bodyPr wrap="square" rtlCol="0">
            <a:spAutoFit/>
          </a:bodyPr>
          <a:p>
            <a:r>
              <a:rPr lang="zh-CN" altLang="en-US"/>
              <a:t>抓取</a:t>
            </a:r>
            <a:r>
              <a:rPr lang="zh-CN" altLang="en-US"/>
              <a:t>爪子</a:t>
            </a:r>
            <a:endParaRPr lang="zh-CN" altLang="en-US"/>
          </a:p>
        </p:txBody>
      </p:sp>
      <p:sp>
        <p:nvSpPr>
          <p:cNvPr id="10" name="文本框 9"/>
          <p:cNvSpPr txBox="1"/>
          <p:nvPr/>
        </p:nvSpPr>
        <p:spPr>
          <a:xfrm>
            <a:off x="1644650" y="5068570"/>
            <a:ext cx="1461770" cy="368300"/>
          </a:xfrm>
          <a:prstGeom prst="rect">
            <a:avLst/>
          </a:prstGeom>
          <a:noFill/>
        </p:spPr>
        <p:txBody>
          <a:bodyPr wrap="square" rtlCol="0">
            <a:spAutoFit/>
          </a:bodyPr>
          <a:p>
            <a:r>
              <a:rPr lang="en-US" altLang="zh-CN"/>
              <a:t>3D</a:t>
            </a:r>
            <a:r>
              <a:rPr lang="zh-CN" altLang="en-US"/>
              <a:t>模型</a:t>
            </a:r>
            <a:endParaRPr lang="zh-CN" altLang="en-US"/>
          </a:p>
        </p:txBody>
      </p:sp>
      <p:sp>
        <p:nvSpPr>
          <p:cNvPr id="11" name="直角双向箭头 10"/>
          <p:cNvSpPr/>
          <p:nvPr/>
        </p:nvSpPr>
        <p:spPr>
          <a:xfrm>
            <a:off x="7038975" y="3863340"/>
            <a:ext cx="2864485" cy="2571115"/>
          </a:xfrm>
          <a:prstGeom prst="leftUpArrow">
            <a:avLst>
              <a:gd name="adj1" fmla="val 14935"/>
              <a:gd name="adj2" fmla="val 25000"/>
              <a:gd name="adj3" fmla="val 25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8164830" y="4830445"/>
            <a:ext cx="892810" cy="814070"/>
          </a:xfrm>
          <a:prstGeom prst="rect">
            <a:avLst/>
          </a:prstGeom>
          <a:noFill/>
        </p:spPr>
        <p:txBody>
          <a:bodyPr wrap="square" rtlCol="0">
            <a:noAutofit/>
          </a:bodyPr>
          <a:p>
            <a:r>
              <a:rPr lang="zh-CN" altLang="en-US"/>
              <a:t>整体结构设计</a:t>
            </a: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420.9907086614174,&quot;left&quot;:2.250236220472425,&quot;top&quot;:200.39456692913382,&quot;width&quot;:941.5}"/>
</p:tagLst>
</file>

<file path=ppt/tags/tag10.xml><?xml version="1.0" encoding="utf-8"?>
<p:tagLst xmlns:p="http://schemas.openxmlformats.org/presentationml/2006/main">
  <p:tag name="KSO_WM_DIAGRAM_VIRTUALLY_FRAME" val="{&quot;height&quot;:420.9907086614174,&quot;left&quot;:2.250236220472425,&quot;top&quot;:200.39456692913382,&quot;width&quot;:941.5}"/>
</p:tagLst>
</file>

<file path=ppt/tags/tag100.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11.xml><?xml version="1.0" encoding="utf-8"?>
<p:tagLst xmlns:p="http://schemas.openxmlformats.org/presentationml/2006/main">
  <p:tag name="KSO_WM_DIAGRAM_VIRTUALLY_FRAME" val="{&quot;height&quot;:420.9907086614174,&quot;left&quot;:2.250236220472425,&quot;top&quot;:200.39456692913382,&quot;width&quot;:941.5}"/>
</p:tagLst>
</file>

<file path=ppt/tags/tag12.xml><?xml version="1.0" encoding="utf-8"?>
<p:tagLst xmlns:p="http://schemas.openxmlformats.org/presentationml/2006/main">
  <p:tag name="KSO_WM_DIAGRAM_VIRTUALLY_FRAME" val="{&quot;height&quot;:420.9907086614174,&quot;left&quot;:2.250236220472425,&quot;top&quot;:200.39456692913382,&quot;width&quot;:941.5}"/>
</p:tagLst>
</file>

<file path=ppt/tags/tag13.xml><?xml version="1.0" encoding="utf-8"?>
<p:tagLst xmlns:p="http://schemas.openxmlformats.org/presentationml/2006/main">
  <p:tag name="KSO_WM_DIAGRAM_VIRTUALLY_FRAME" val="{&quot;height&quot;:420.9907086614174,&quot;left&quot;:2.250236220472425,&quot;top&quot;:200.39456692913382,&quot;width&quot;:941.5}"/>
</p:tagLst>
</file>

<file path=ppt/tags/tag14.xml><?xml version="1.0" encoding="utf-8"?>
<p:tagLst xmlns:p="http://schemas.openxmlformats.org/presentationml/2006/main">
  <p:tag name="KSO_WM_DIAGRAM_VIRTUALLY_FRAME" val="{&quot;height&quot;:420.9907086614174,&quot;left&quot;:2.250236220472425,&quot;top&quot;:200.39456692913382,&quot;width&quot;:941.5}"/>
</p:tagLst>
</file>

<file path=ppt/tags/tag15.xml><?xml version="1.0" encoding="utf-8"?>
<p:tagLst xmlns:p="http://schemas.openxmlformats.org/presentationml/2006/main">
  <p:tag name="KSO_WM_DIAGRAM_VIRTUALLY_FRAME" val="{&quot;height&quot;:420.9907086614174,&quot;left&quot;:2.250236220472425,&quot;top&quot;:200.39456692913382,&quot;width&quot;:941.5}"/>
</p:tagLst>
</file>

<file path=ppt/tags/tag16.xml><?xml version="1.0" encoding="utf-8"?>
<p:tagLst xmlns:p="http://schemas.openxmlformats.org/presentationml/2006/main">
  <p:tag name="KSO_WM_DIAGRAM_VIRTUALLY_FRAME" val="{&quot;height&quot;:420.9907086614174,&quot;left&quot;:2.250236220472425,&quot;top&quot;:200.39456692913382,&quot;width&quot;:941.5}"/>
</p:tagLst>
</file>

<file path=ppt/tags/tag17.xml><?xml version="1.0" encoding="utf-8"?>
<p:tagLst xmlns:p="http://schemas.openxmlformats.org/presentationml/2006/main">
  <p:tag name="KSO_WM_DIAGRAM_VIRTUALLY_FRAME" val="{&quot;height&quot;:420.9907086614174,&quot;left&quot;:2.250236220472425,&quot;top&quot;:200.39456692913382,&quot;width&quot;:941.5}"/>
</p:tagLst>
</file>

<file path=ppt/tags/tag18.xml><?xml version="1.0" encoding="utf-8"?>
<p:tagLst xmlns:p="http://schemas.openxmlformats.org/presentationml/2006/main">
  <p:tag name="KSO_WM_DIAGRAM_VIRTUALLY_FRAME" val="{&quot;height&quot;:420.9907086614174,&quot;left&quot;:2.250236220472425,&quot;top&quot;:200.39456692913382,&quot;width&quot;:932.1455118110237}"/>
</p:tagLst>
</file>

<file path=ppt/tags/tag19.xml><?xml version="1.0" encoding="utf-8"?>
<p:tagLst xmlns:p="http://schemas.openxmlformats.org/presentationml/2006/main">
  <p:tag name="KSO_WM_DIAGRAM_VIRTUALLY_FRAME" val="{&quot;height&quot;:420.9907086614174,&quot;left&quot;:2.250236220472425,&quot;top&quot;:200.39456692913382,&quot;width&quot;:941.5}"/>
</p:tagLst>
</file>

<file path=ppt/tags/tag2.xml><?xml version="1.0" encoding="utf-8"?>
<p:tagLst xmlns:p="http://schemas.openxmlformats.org/presentationml/2006/main">
  <p:tag name="KSO_WM_DIAGRAM_VIRTUALLY_FRAME" val="{&quot;height&quot;:420.9907086614174,&quot;left&quot;:2.250236220472425,&quot;top&quot;:200.39456692913382,&quot;width&quot;:941.5}"/>
</p:tagLst>
</file>

<file path=ppt/tags/tag20.xml><?xml version="1.0" encoding="utf-8"?>
<p:tagLst xmlns:p="http://schemas.openxmlformats.org/presentationml/2006/main">
  <p:tag name="KSO_WM_DIAGRAM_VIRTUALLY_FRAME" val="{&quot;height&quot;:420.9907086614174,&quot;left&quot;:2.250236220472425,&quot;top&quot;:200.39456692913382,&quot;width&quot;:941.5}"/>
</p:tagLst>
</file>

<file path=ppt/tags/tag21.xml><?xml version="1.0" encoding="utf-8"?>
<p:tagLst xmlns:p="http://schemas.openxmlformats.org/presentationml/2006/main">
  <p:tag name="KSO_WM_DIAGRAM_VIRTUALLY_FRAME" val="{&quot;height&quot;:420.9907086614174,&quot;left&quot;:2.250236220472425,&quot;top&quot;:200.39456692913382,&quot;width&quot;:941.5}"/>
</p:tagLst>
</file>

<file path=ppt/tags/tag22.xml><?xml version="1.0" encoding="utf-8"?>
<p:tagLst xmlns:p="http://schemas.openxmlformats.org/presentationml/2006/main">
  <p:tag name="KSO_WM_DIAGRAM_VIRTUALLY_FRAME" val="{&quot;height&quot;:420.9907086614174,&quot;left&quot;:2.250236220472425,&quot;top&quot;:200.39456692913382,&quot;width&quot;:941.5}"/>
</p:tagLst>
</file>

<file path=ppt/tags/tag23.xml><?xml version="1.0" encoding="utf-8"?>
<p:tagLst xmlns:p="http://schemas.openxmlformats.org/presentationml/2006/main">
  <p:tag name="KSO_WM_DIAGRAM_VIRTUALLY_FRAME" val="{&quot;height&quot;:420.9907086614174,&quot;left&quot;:2.250236220472425,&quot;top&quot;:200.39456692913382,&quot;width&quot;:932.1455118110237}"/>
</p:tagLst>
</file>

<file path=ppt/tags/tag24.xml><?xml version="1.0" encoding="utf-8"?>
<p:tagLst xmlns:p="http://schemas.openxmlformats.org/presentationml/2006/main">
  <p:tag name="KSO_WM_DIAGRAM_VIRTUALLY_FRAME" val="{&quot;height&quot;:420.9907086614174,&quot;left&quot;:2.250236220472425,&quot;top&quot;:200.39456692913382,&quot;width&quot;:941.5}"/>
</p:tagLst>
</file>

<file path=ppt/tags/tag25.xml><?xml version="1.0" encoding="utf-8"?>
<p:tagLst xmlns:p="http://schemas.openxmlformats.org/presentationml/2006/main">
  <p:tag name="KSO_WM_DIAGRAM_VIRTUALLY_FRAME" val="{&quot;height&quot;:360.9362877860834,&quot;left&quot;:85.85,&quot;top&quot;:131.4137122139166,&quot;width&quot;:1050.75}"/>
</p:tagLst>
</file>

<file path=ppt/tags/tag26.xml><?xml version="1.0" encoding="utf-8"?>
<p:tagLst xmlns:p="http://schemas.openxmlformats.org/presentationml/2006/main">
  <p:tag name="KSO_WM_DIAGRAM_VIRTUALLY_FRAME" val="{&quot;height&quot;:360.9362877860834,&quot;left&quot;:85.85,&quot;top&quot;:131.4137122139166,&quot;width&quot;:1050.75}"/>
</p:tagLst>
</file>

<file path=ppt/tags/tag27.xml><?xml version="1.0" encoding="utf-8"?>
<p:tagLst xmlns:p="http://schemas.openxmlformats.org/presentationml/2006/main">
  <p:tag name="KSO_WM_DIAGRAM_VIRTUALLY_FRAME" val="{&quot;height&quot;:360.9362877860834,&quot;left&quot;:85.85,&quot;top&quot;:131.4137122139166,&quot;width&quot;:1050.75}"/>
</p:tagLst>
</file>

<file path=ppt/tags/tag28.xml><?xml version="1.0" encoding="utf-8"?>
<p:tagLst xmlns:p="http://schemas.openxmlformats.org/presentationml/2006/main">
  <p:tag name="KSO_WM_DIAGRAM_VIRTUALLY_FRAME" val="{&quot;height&quot;:360.9362877860834,&quot;left&quot;:85.85,&quot;top&quot;:131.4137122139166,&quot;width&quot;:1050.75}"/>
</p:tagLst>
</file>

<file path=ppt/tags/tag29.xml><?xml version="1.0" encoding="utf-8"?>
<p:tagLst xmlns:p="http://schemas.openxmlformats.org/presentationml/2006/main">
  <p:tag name="KSO_WM_DIAGRAM_VIRTUALLY_FRAME" val="{&quot;height&quot;:360.9362877860834,&quot;left&quot;:85.85,&quot;top&quot;:131.4137122139166,&quot;width&quot;:1050.75}"/>
</p:tagLst>
</file>

<file path=ppt/tags/tag3.xml><?xml version="1.0" encoding="utf-8"?>
<p:tagLst xmlns:p="http://schemas.openxmlformats.org/presentationml/2006/main">
  <p:tag name="KSO_WM_DIAGRAM_VIRTUALLY_FRAME" val="{&quot;height&quot;:420.9907086614174,&quot;left&quot;:2.250236220472425,&quot;top&quot;:200.39456692913382,&quot;width&quot;:941.5}"/>
</p:tagLst>
</file>

<file path=ppt/tags/tag30.xml><?xml version="1.0" encoding="utf-8"?>
<p:tagLst xmlns:p="http://schemas.openxmlformats.org/presentationml/2006/main">
  <p:tag name="KSO_WM_DIAGRAM_VIRTUALLY_FRAME" val="{&quot;height&quot;:360.9362877860834,&quot;left&quot;:85.85,&quot;top&quot;:131.4137122139166,&quot;width&quot;:1050.75}"/>
</p:tagLst>
</file>

<file path=ppt/tags/tag31.xml><?xml version="1.0" encoding="utf-8"?>
<p:tagLst xmlns:p="http://schemas.openxmlformats.org/presentationml/2006/main">
  <p:tag name="KSO_WM_DIAGRAM_VIRTUALLY_FRAME" val="{&quot;height&quot;:360.9362877860834,&quot;left&quot;:85.85,&quot;top&quot;:131.4137122139166,&quot;width&quot;:1050.75}"/>
</p:tagLst>
</file>

<file path=ppt/tags/tag32.xml><?xml version="1.0" encoding="utf-8"?>
<p:tagLst xmlns:p="http://schemas.openxmlformats.org/presentationml/2006/main">
  <p:tag name="KSO_WM_DIAGRAM_VIRTUALLY_FRAME" val="{&quot;height&quot;:360.9362877860834,&quot;left&quot;:85.85,&quot;top&quot;:131.4137122139166,&quot;width&quot;:1050.75}"/>
</p:tagLst>
</file>

<file path=ppt/tags/tag33.xml><?xml version="1.0" encoding="utf-8"?>
<p:tagLst xmlns:p="http://schemas.openxmlformats.org/presentationml/2006/main">
  <p:tag name="KSO_WM_DIAGRAM_VIRTUALLY_FRAME" val="{&quot;height&quot;:360.9362877860834,&quot;left&quot;:85.85,&quot;top&quot;:131.4137122139166,&quot;width&quot;:1050.75}"/>
</p:tagLst>
</file>

<file path=ppt/tags/tag34.xml><?xml version="1.0" encoding="utf-8"?>
<p:tagLst xmlns:p="http://schemas.openxmlformats.org/presentationml/2006/main">
  <p:tag name="KSO_WM_DIAGRAM_VIRTUALLY_FRAME" val="{&quot;height&quot;:360.9362877860834,&quot;left&quot;:85.85,&quot;top&quot;:131.4137122139166,&quot;width&quot;:1050.75}"/>
</p:tagLst>
</file>

<file path=ppt/tags/tag35.xml><?xml version="1.0" encoding="utf-8"?>
<p:tagLst xmlns:p="http://schemas.openxmlformats.org/presentationml/2006/main">
  <p:tag name="KSO_WM_DIAGRAM_VIRTUALLY_FRAME" val="{&quot;height&quot;:360.9362877860834,&quot;left&quot;:85.85,&quot;top&quot;:131.4137122139166,&quot;width&quot;:1050.75}"/>
</p:tagLst>
</file>

<file path=ppt/tags/tag36.xml><?xml version="1.0" encoding="utf-8"?>
<p:tagLst xmlns:p="http://schemas.openxmlformats.org/presentationml/2006/main">
  <p:tag name="KSO_WM_DIAGRAM_VIRTUALLY_FRAME" val="{&quot;height&quot;:360.9362877860834,&quot;left&quot;:85.85,&quot;top&quot;:131.4137122139166,&quot;width&quot;:1050.75}"/>
</p:tagLst>
</file>

<file path=ppt/tags/tag37.xml><?xml version="1.0" encoding="utf-8"?>
<p:tagLst xmlns:p="http://schemas.openxmlformats.org/presentationml/2006/main">
  <p:tag name="KSO_WM_DIAGRAM_VIRTUALLY_FRAME" val="{&quot;height&quot;:360.9362877860834,&quot;left&quot;:85.85,&quot;top&quot;:131.4137122139166,&quot;width&quot;:1050.75}"/>
</p:tagLst>
</file>

<file path=ppt/tags/tag38.xml><?xml version="1.0" encoding="utf-8"?>
<p:tagLst xmlns:p="http://schemas.openxmlformats.org/presentationml/2006/main">
  <p:tag name="KSO_WM_DIAGRAM_VIRTUALLY_FRAME" val="{&quot;height&quot;:360.9362877860834,&quot;left&quot;:85.85,&quot;top&quot;:131.4137122139166,&quot;width&quot;:1050.75}"/>
</p:tagLst>
</file>

<file path=ppt/tags/tag39.xml><?xml version="1.0" encoding="utf-8"?>
<p:tagLst xmlns:p="http://schemas.openxmlformats.org/presentationml/2006/main">
  <p:tag name="KSO_WM_DIAGRAM_VIRTUALLY_FRAME" val="{&quot;height&quot;:360.9362877860834,&quot;left&quot;:85.85,&quot;top&quot;:131.4137122139166,&quot;width&quot;:1050.75}"/>
</p:tagLst>
</file>

<file path=ppt/tags/tag4.xml><?xml version="1.0" encoding="utf-8"?>
<p:tagLst xmlns:p="http://schemas.openxmlformats.org/presentationml/2006/main">
  <p:tag name="KSO_WM_DIAGRAM_VIRTUALLY_FRAME" val="{&quot;height&quot;:420.9907086614174,&quot;left&quot;:2.250236220472425,&quot;top&quot;:200.39456692913382,&quot;width&quot;:941.5}"/>
</p:tagLst>
</file>

<file path=ppt/tags/tag40.xml><?xml version="1.0" encoding="utf-8"?>
<p:tagLst xmlns:p="http://schemas.openxmlformats.org/presentationml/2006/main">
  <p:tag name="KSO_WM_DIAGRAM_VIRTUALLY_FRAME" val="{&quot;height&quot;:360.9362877860834,&quot;left&quot;:85.85,&quot;top&quot;:131.4137122139166,&quot;width&quot;:1050.75}"/>
</p:tagLst>
</file>

<file path=ppt/tags/tag41.xml><?xml version="1.0" encoding="utf-8"?>
<p:tagLst xmlns:p="http://schemas.openxmlformats.org/presentationml/2006/main">
  <p:tag name="KSO_WM_DIAGRAM_VIRTUALLY_FRAME" val="{&quot;height&quot;:360.9362877860834,&quot;left&quot;:85.85,&quot;top&quot;:131.4137122139166,&quot;width&quot;:1050.75}"/>
</p:tagLst>
</file>

<file path=ppt/tags/tag42.xml><?xml version="1.0" encoding="utf-8"?>
<p:tagLst xmlns:p="http://schemas.openxmlformats.org/presentationml/2006/main">
  <p:tag name="KSO_WM_DIAGRAM_VIRTUALLY_FRAME" val="{&quot;height&quot;:360.9362877860834,&quot;left&quot;:85.85,&quot;top&quot;:131.4137122139166,&quot;width&quot;:1050.75}"/>
</p:tagLst>
</file>

<file path=ppt/tags/tag43.xml><?xml version="1.0" encoding="utf-8"?>
<p:tagLst xmlns:p="http://schemas.openxmlformats.org/presentationml/2006/main">
  <p:tag name="KSO_WM_DIAGRAM_VIRTUALLY_FRAME" val="{&quot;height&quot;:360.9362877860834,&quot;left&quot;:85.85,&quot;top&quot;:131.4137122139166,&quot;width&quot;:1050.75}"/>
</p:tagLst>
</file>

<file path=ppt/tags/tag44.xml><?xml version="1.0" encoding="utf-8"?>
<p:tagLst xmlns:p="http://schemas.openxmlformats.org/presentationml/2006/main">
  <p:tag name="KSO_WM_DIAGRAM_VIRTUALLY_FRAME" val="{&quot;height&quot;:360.9362877860834,&quot;left&quot;:85.85,&quot;top&quot;:131.4137122139166,&quot;width&quot;:1050.75}"/>
</p:tagLst>
</file>

<file path=ppt/tags/tag45.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46.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47.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48.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49.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xml><?xml version="1.0" encoding="utf-8"?>
<p:tagLst xmlns:p="http://schemas.openxmlformats.org/presentationml/2006/main">
  <p:tag name="KSO_WM_DIAGRAM_VIRTUALLY_FRAME" val="{&quot;height&quot;:151.2305511811024,&quot;left&quot;:2.250236220472425,&quot;top&quot;:200.39456692913382,&quot;width&quot;:932.1455118110237}"/>
</p:tagLst>
</file>

<file path=ppt/tags/tag50.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1.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2.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3.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4.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5.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6.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7.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8.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59.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6.xml><?xml version="1.0" encoding="utf-8"?>
<p:tagLst xmlns:p="http://schemas.openxmlformats.org/presentationml/2006/main">
  <p:tag name="KSO_WM_DIAGRAM_VIRTUALLY_FRAME" val="{&quot;height&quot;:151.2305511811024,&quot;left&quot;:2.250236220472425,&quot;top&quot;:200.39456692913382,&quot;width&quot;:932.1455118110237}"/>
</p:tagLst>
</file>

<file path=ppt/tags/tag60.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61.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62.xml><?xml version="1.0" encoding="utf-8"?>
<p:tagLst xmlns:p="http://schemas.openxmlformats.org/presentationml/2006/main">
  <p:tag name="KSO_WM_DIAGRAM_VIRTUALLY_FRAME" val="{&quot;height&quot;:302.6151181102362,&quot;left&quot;:104.0227559055118,&quot;top&quot;:170.71543307086614,&quot;width&quot;:313.0058267716536}"/>
</p:tagLst>
</file>

<file path=ppt/tags/tag63.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4.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5.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6.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7.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8.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69.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xml><?xml version="1.0" encoding="utf-8"?>
<p:tagLst xmlns:p="http://schemas.openxmlformats.org/presentationml/2006/main">
  <p:tag name="KSO_WM_DIAGRAM_VIRTUALLY_FRAME" val="{&quot;height&quot;:151.2305511811024,&quot;left&quot;:2.250236220472425,&quot;top&quot;:200.39456692913382,&quot;width&quot;:932.1455118110237}"/>
</p:tagLst>
</file>

<file path=ppt/tags/tag70.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1.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2.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3.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4.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5.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6.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7.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8.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79.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8.xml><?xml version="1.0" encoding="utf-8"?>
<p:tagLst xmlns:p="http://schemas.openxmlformats.org/presentationml/2006/main">
  <p:tag name="KSO_WM_DIAGRAM_VIRTUALLY_FRAME" val="{&quot;height&quot;:151.2305511811024,&quot;left&quot;:2.250236220472425,&quot;top&quot;:200.39456692913382,&quot;width&quot;:932.1455118110237}"/>
</p:tagLst>
</file>

<file path=ppt/tags/tag80.xml><?xml version="1.0" encoding="utf-8"?>
<p:tagLst xmlns:p="http://schemas.openxmlformats.org/presentationml/2006/main">
  <p:tag name="KSO_WM_DIAGRAM_VIRTUALLY_FRAME" val="{&quot;height&quot;:302.6151181102362,&quot;left&quot;:104.0227559055118,&quot;top&quot;:170.71543307086614,&quot;width&quot;:307.40582677165355}"/>
</p:tagLst>
</file>

<file path=ppt/tags/tag81.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2.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3.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4.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5.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6.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7.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8.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89.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xml><?xml version="1.0" encoding="utf-8"?>
<p:tagLst xmlns:p="http://schemas.openxmlformats.org/presentationml/2006/main">
  <p:tag name="KSO_WM_DIAGRAM_VIRTUALLY_FRAME" val="{&quot;height&quot;:420.9907086614174,&quot;left&quot;:2.250236220472425,&quot;top&quot;:200.39456692913382,&quot;width&quot;:941.5}"/>
</p:tagLst>
</file>

<file path=ppt/tags/tag90.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1.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2.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3.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4.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5.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6.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7.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8.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ags/tag99.xml><?xml version="1.0" encoding="utf-8"?>
<p:tagLst xmlns:p="http://schemas.openxmlformats.org/presentationml/2006/main">
  <p:tag name="KSO_WM_DIAGRAM_VIRTUALLY_FRAME" val="{&quot;height&quot;:318.66456692913385,&quot;left&quot;:469.6779527559055,&quot;top&quot;:170.87291338582676,&quot;width&quot;:435.9547244094489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4lxvhyb">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936</Words>
  <Application>WPS 演示</Application>
  <PresentationFormat>宽屏</PresentationFormat>
  <Paragraphs>209</Paragraphs>
  <Slides>20</Slides>
  <Notes>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宋体</vt:lpstr>
      <vt:lpstr>Wingdings</vt:lpstr>
      <vt:lpstr>微软雅黑</vt:lpstr>
      <vt:lpstr>华文新魏</vt:lpstr>
      <vt:lpstr>思源黑体 CN Regular</vt:lpstr>
      <vt:lpstr>黑体</vt:lpstr>
      <vt:lpstr>印品黑体</vt:lpstr>
      <vt:lpstr>Arial Unicode MS</vt:lpstr>
      <vt:lpstr>等线</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 限 元 分 析</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dc:creator>
  <cp:keywords>www.1ppt.com</cp:keywords>
  <dc:description>www.1ppt.com</dc:description>
  <cp:lastModifiedBy>劫.</cp:lastModifiedBy>
  <cp:revision>147</cp:revision>
  <dcterms:created xsi:type="dcterms:W3CDTF">2021-11-23T10:44:00Z</dcterms:created>
  <dcterms:modified xsi:type="dcterms:W3CDTF">2025-11-16T14:13:28Z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D9ACE52599C14F119B56397C3503D0DD_12</vt:lpwstr>
  </property>
</Properties>
</file>