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1" r:id="rId18"/>
    <p:sldId id="272" r:id="rId19"/>
    <p:sldId id="273" r:id="rId20"/>
  </p:sldIdLst>
  <p:sldSz cx="18288000" cy="10287000"/>
  <p:notesSz cx="6858000" cy="9144000"/>
  <p:embeddedFontLst>
    <p:embeddedFont>
      <p:font typeface="Arial" panose="020B0604020202020204" pitchFamily="34" charset="0"/>
      <p:regular r:id="rId22"/>
    </p:embeddedFont>
    <p:embeddedFont>
      <p:font typeface="Arimo" panose="02010600030101010101" charset="0"/>
      <p:regular r:id="rId23"/>
    </p:embeddedFont>
    <p:embeddedFont>
      <p:font typeface="Arimo Bold" panose="02010600030101010101" charset="0"/>
      <p:regular r:id="rId24"/>
    </p:embeddedFont>
    <p:embeddedFont>
      <p:font typeface="Calibri" panose="020F0502020204030204" pitchFamily="34" charset="0"/>
      <p:regular r:id="rId25"/>
      <p:bold r:id="rId26"/>
      <p:italic r:id="rId27"/>
      <p:boldItalic r:id="rId28"/>
    </p:embeddedFont>
    <p:embeddedFont>
      <p:font typeface="Impact" panose="020B0806030902050204" pitchFamily="3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9" d="100"/>
          <a:sy n="59" d="100"/>
        </p:scale>
        <p:origin x="32" y="5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11.11.2023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XX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21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12"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1.jpe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jpe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notesSlide" Target="../notesSlides/notesSlide12.xml"/><Relationship Id="rId16"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jpe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notesSlide" Target="../notesSlides/notesSlide13.xml"/><Relationship Id="rId16"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jpe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64.png"/><Relationship Id="rId2" Type="http://schemas.openxmlformats.org/officeDocument/2006/relationships/notesSlide" Target="../notesSlides/notesSlide14.xml"/><Relationship Id="rId16"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1.svg"/><Relationship Id="rId3" Type="http://schemas.openxmlformats.org/officeDocument/2006/relationships/image" Target="../media/image1.jpeg"/><Relationship Id="rId7" Type="http://schemas.openxmlformats.org/officeDocument/2006/relationships/image" Target="../media/image23.svg"/><Relationship Id="rId12"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9.svg"/><Relationship Id="rId5" Type="http://schemas.openxmlformats.org/officeDocument/2006/relationships/image" Target="../media/image21.svg"/><Relationship Id="rId15" Type="http://schemas.openxmlformats.org/officeDocument/2006/relationships/image" Target="../media/image65.png"/><Relationship Id="rId10" Type="http://schemas.openxmlformats.org/officeDocument/2006/relationships/image" Target="../media/image28.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69.svg"/><Relationship Id="rId3" Type="http://schemas.openxmlformats.org/officeDocument/2006/relationships/image" Target="../media/image1.jpe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68.png"/><Relationship Id="rId2" Type="http://schemas.openxmlformats.org/officeDocument/2006/relationships/notesSlide" Target="../notesSlides/notesSlide17.xml"/><Relationship Id="rId16"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3.sv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5.svg"/><Relationship Id="rId3" Type="http://schemas.openxmlformats.org/officeDocument/2006/relationships/image" Target="../media/image1.jpeg"/><Relationship Id="rId7" Type="http://schemas.openxmlformats.org/officeDocument/2006/relationships/image" Target="../media/image13.svg"/><Relationship Id="rId12"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19.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image" Target="../media/image1.jpeg"/><Relationship Id="rId21" Type="http://schemas.openxmlformats.org/officeDocument/2006/relationships/image" Target="../media/image37.pn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notesSlide" Target="../notesSlides/notesSlide4.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40.png"/><Relationship Id="rId3" Type="http://schemas.openxmlformats.org/officeDocument/2006/relationships/image" Target="../media/image1.jpe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9.svg"/><Relationship Id="rId2" Type="http://schemas.openxmlformats.org/officeDocument/2006/relationships/notesSlide" Target="../notesSlides/notesSlide5.xml"/><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43.png"/><Relationship Id="rId3" Type="http://schemas.openxmlformats.org/officeDocument/2006/relationships/image" Target="../media/image1.jpeg"/><Relationship Id="rId21" Type="http://schemas.openxmlformats.org/officeDocument/2006/relationships/image" Target="../media/image46.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42.svg"/><Relationship Id="rId2" Type="http://schemas.openxmlformats.org/officeDocument/2006/relationships/notesSlide" Target="../notesSlides/notesSlide7.xml"/><Relationship Id="rId16" Type="http://schemas.openxmlformats.org/officeDocument/2006/relationships/image" Target="../media/image41.png"/><Relationship Id="rId20"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23" Type="http://schemas.openxmlformats.org/officeDocument/2006/relationships/image" Target="../media/image48.svg"/><Relationship Id="rId10" Type="http://schemas.openxmlformats.org/officeDocument/2006/relationships/image" Target="../media/image26.png"/><Relationship Id="rId19" Type="http://schemas.openxmlformats.org/officeDocument/2006/relationships/image" Target="../media/image44.sv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 Id="rId22" Type="http://schemas.openxmlformats.org/officeDocument/2006/relationships/image" Target="../media/image47.sv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50.svg"/><Relationship Id="rId3" Type="http://schemas.openxmlformats.org/officeDocument/2006/relationships/image" Target="../media/image1.jpeg"/><Relationship Id="rId7" Type="http://schemas.openxmlformats.org/officeDocument/2006/relationships/image" Target="../media/image23.svg"/><Relationship Id="rId12"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1.svg"/><Relationship Id="rId5" Type="http://schemas.openxmlformats.org/officeDocument/2006/relationships/image" Target="../media/image21.svg"/><Relationship Id="rId10" Type="http://schemas.openxmlformats.org/officeDocument/2006/relationships/image" Target="../media/image30.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51.jpe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53.svg"/><Relationship Id="rId18" Type="http://schemas.openxmlformats.org/officeDocument/2006/relationships/image" Target="../media/image58.png"/><Relationship Id="rId3" Type="http://schemas.openxmlformats.org/officeDocument/2006/relationships/image" Target="../media/image1.jpeg"/><Relationship Id="rId7" Type="http://schemas.openxmlformats.org/officeDocument/2006/relationships/image" Target="../media/image23.svg"/><Relationship Id="rId12" Type="http://schemas.openxmlformats.org/officeDocument/2006/relationships/image" Target="../media/image52.png"/><Relationship Id="rId17" Type="http://schemas.openxmlformats.org/officeDocument/2006/relationships/image" Target="../media/image57.svg"/><Relationship Id="rId2" Type="http://schemas.openxmlformats.org/officeDocument/2006/relationships/notesSlide" Target="../notesSlides/notesSlide9.xml"/><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1.svg"/><Relationship Id="rId5" Type="http://schemas.openxmlformats.org/officeDocument/2006/relationships/image" Target="../media/image21.svg"/><Relationship Id="rId15" Type="http://schemas.openxmlformats.org/officeDocument/2006/relationships/image" Target="../media/image55.svg"/><Relationship Id="rId10" Type="http://schemas.openxmlformats.org/officeDocument/2006/relationships/image" Target="../media/image30.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4" name="Freeform 4"/>
          <p:cNvSpPr/>
          <p:nvPr/>
        </p:nvSpPr>
        <p:spPr>
          <a:xfrm>
            <a:off x="6561054" y="-1190717"/>
            <a:ext cx="10729803" cy="10016028"/>
          </a:xfrm>
          <a:custGeom>
            <a:avLst/>
            <a:gdLst/>
            <a:ahLst/>
            <a:cxnLst/>
            <a:rect l="l" t="t" r="r" b="b"/>
            <a:pathLst>
              <a:path w="10729803" h="10016028">
                <a:moveTo>
                  <a:pt x="0" y="0"/>
                </a:moveTo>
                <a:lnTo>
                  <a:pt x="10729803" y="0"/>
                </a:lnTo>
                <a:lnTo>
                  <a:pt x="10729803" y="10016028"/>
                </a:lnTo>
                <a:lnTo>
                  <a:pt x="0" y="100160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2214846" y="7698879"/>
            <a:ext cx="5649510" cy="4016384"/>
          </a:xfrm>
          <a:custGeom>
            <a:avLst/>
            <a:gdLst/>
            <a:ahLst/>
            <a:cxnLst/>
            <a:rect l="l" t="t" r="r" b="b"/>
            <a:pathLst>
              <a:path w="5649510" h="4016384">
                <a:moveTo>
                  <a:pt x="0" y="0"/>
                </a:moveTo>
                <a:lnTo>
                  <a:pt x="5649510" y="0"/>
                </a:lnTo>
                <a:lnTo>
                  <a:pt x="5649510" y="4016383"/>
                </a:lnTo>
                <a:lnTo>
                  <a:pt x="0" y="40163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46429" y="-469465"/>
            <a:ext cx="895233" cy="1036084"/>
          </a:xfrm>
          <a:custGeom>
            <a:avLst/>
            <a:gdLst/>
            <a:ahLst/>
            <a:cxnLst/>
            <a:rect l="l" t="t" r="r" b="b"/>
            <a:pathLst>
              <a:path w="895233" h="1036084">
                <a:moveTo>
                  <a:pt x="0" y="0"/>
                </a:moveTo>
                <a:lnTo>
                  <a:pt x="895232" y="0"/>
                </a:lnTo>
                <a:lnTo>
                  <a:pt x="895232" y="1036084"/>
                </a:lnTo>
                <a:lnTo>
                  <a:pt x="0" y="10360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7" name="Group 7"/>
          <p:cNvGrpSpPr/>
          <p:nvPr/>
        </p:nvGrpSpPr>
        <p:grpSpPr>
          <a:xfrm>
            <a:off x="12937258" y="1955107"/>
            <a:ext cx="171427" cy="166726"/>
            <a:chOff x="0" y="0"/>
            <a:chExt cx="228570" cy="222302"/>
          </a:xfrm>
        </p:grpSpPr>
        <p:sp>
          <p:nvSpPr>
            <p:cNvPr id="8" name="Freeform 8"/>
            <p:cNvSpPr/>
            <p:nvPr/>
          </p:nvSpPr>
          <p:spPr>
            <a:xfrm>
              <a:off x="0" y="0"/>
              <a:ext cx="228600" cy="222250"/>
            </a:xfrm>
            <a:custGeom>
              <a:avLst/>
              <a:gdLst/>
              <a:ahLst/>
              <a:cxnLst/>
              <a:rect l="l" t="t" r="r" b="b"/>
              <a:pathLst>
                <a:path w="228600" h="222250">
                  <a:moveTo>
                    <a:pt x="0" y="111125"/>
                  </a:moveTo>
                  <a:cubicBezTo>
                    <a:pt x="0" y="49784"/>
                    <a:pt x="51181" y="0"/>
                    <a:pt x="114300" y="0"/>
                  </a:cubicBezTo>
                  <a:cubicBezTo>
                    <a:pt x="177419" y="0"/>
                    <a:pt x="228600" y="49784"/>
                    <a:pt x="228600" y="111125"/>
                  </a:cubicBezTo>
                  <a:cubicBezTo>
                    <a:pt x="228600" y="172466"/>
                    <a:pt x="177419" y="222250"/>
                    <a:pt x="114300" y="222250"/>
                  </a:cubicBezTo>
                  <a:cubicBezTo>
                    <a:pt x="51181" y="222250"/>
                    <a:pt x="0" y="172466"/>
                    <a:pt x="0" y="111125"/>
                  </a:cubicBezTo>
                  <a:close/>
                </a:path>
              </a:pathLst>
            </a:custGeom>
            <a:gradFill rotWithShape="1">
              <a:gsLst>
                <a:gs pos="0">
                  <a:srgbClr val="363F4A">
                    <a:alpha val="100000"/>
                  </a:srgbClr>
                </a:gs>
                <a:gs pos="100000">
                  <a:srgbClr val="0070C0">
                    <a:alpha val="100000"/>
                  </a:srgbClr>
                </a:gs>
              </a:gsLst>
              <a:lin ang="10800000"/>
            </a:gradFill>
          </p:spPr>
        </p:sp>
      </p:grpSp>
      <p:sp>
        <p:nvSpPr>
          <p:cNvPr id="9" name="AutoShape 9"/>
          <p:cNvSpPr/>
          <p:nvPr/>
        </p:nvSpPr>
        <p:spPr>
          <a:xfrm>
            <a:off x="2657263" y="1472254"/>
            <a:ext cx="8219520" cy="28575"/>
          </a:xfrm>
          <a:prstGeom prst="line">
            <a:avLst/>
          </a:prstGeom>
          <a:ln w="19050" cap="rnd">
            <a:solidFill>
              <a:srgbClr val="4472C4"/>
            </a:solidFill>
            <a:prstDash val="solid"/>
            <a:headEnd type="none" w="sm" len="sm"/>
            <a:tailEnd type="none" w="sm" len="sm"/>
          </a:ln>
        </p:spPr>
      </p:sp>
      <p:sp>
        <p:nvSpPr>
          <p:cNvPr id="10" name="AutoShape 10"/>
          <p:cNvSpPr/>
          <p:nvPr/>
        </p:nvSpPr>
        <p:spPr>
          <a:xfrm>
            <a:off x="10848208" y="1472254"/>
            <a:ext cx="1073745" cy="497141"/>
          </a:xfrm>
          <a:prstGeom prst="line">
            <a:avLst/>
          </a:prstGeom>
          <a:ln w="19050" cap="rnd">
            <a:solidFill>
              <a:srgbClr val="4472C4"/>
            </a:solidFill>
            <a:prstDash val="solid"/>
            <a:headEnd type="none" w="sm" len="sm"/>
            <a:tailEnd type="none" w="sm" len="sm"/>
          </a:ln>
        </p:spPr>
      </p:sp>
      <p:sp>
        <p:nvSpPr>
          <p:cNvPr id="11" name="AutoShape 11"/>
          <p:cNvSpPr/>
          <p:nvPr/>
        </p:nvSpPr>
        <p:spPr>
          <a:xfrm>
            <a:off x="11893378" y="1940819"/>
            <a:ext cx="1043619" cy="28575"/>
          </a:xfrm>
          <a:prstGeom prst="line">
            <a:avLst/>
          </a:prstGeom>
          <a:ln w="19050" cap="rnd">
            <a:solidFill>
              <a:srgbClr val="4472C4"/>
            </a:solidFill>
            <a:prstDash val="solid"/>
            <a:headEnd type="none" w="sm" len="sm"/>
            <a:tailEnd type="none" w="sm" len="sm"/>
          </a:ln>
        </p:spPr>
      </p:sp>
      <p:grpSp>
        <p:nvGrpSpPr>
          <p:cNvPr id="12" name="Group 12"/>
          <p:cNvGrpSpPr/>
          <p:nvPr/>
        </p:nvGrpSpPr>
        <p:grpSpPr>
          <a:xfrm rot="-10800000">
            <a:off x="656342" y="6883020"/>
            <a:ext cx="171427" cy="166727"/>
            <a:chOff x="0" y="0"/>
            <a:chExt cx="228570" cy="222302"/>
          </a:xfrm>
        </p:grpSpPr>
        <p:sp>
          <p:nvSpPr>
            <p:cNvPr id="13" name="Freeform 13"/>
            <p:cNvSpPr/>
            <p:nvPr/>
          </p:nvSpPr>
          <p:spPr>
            <a:xfrm>
              <a:off x="0" y="0"/>
              <a:ext cx="228600" cy="222250"/>
            </a:xfrm>
            <a:custGeom>
              <a:avLst/>
              <a:gdLst/>
              <a:ahLst/>
              <a:cxnLst/>
              <a:rect l="l" t="t" r="r" b="b"/>
              <a:pathLst>
                <a:path w="228600" h="222250">
                  <a:moveTo>
                    <a:pt x="0" y="111125"/>
                  </a:moveTo>
                  <a:cubicBezTo>
                    <a:pt x="0" y="49784"/>
                    <a:pt x="51181" y="0"/>
                    <a:pt x="114300" y="0"/>
                  </a:cubicBezTo>
                  <a:cubicBezTo>
                    <a:pt x="177419" y="0"/>
                    <a:pt x="228600" y="49784"/>
                    <a:pt x="228600" y="111125"/>
                  </a:cubicBezTo>
                  <a:cubicBezTo>
                    <a:pt x="228600" y="172466"/>
                    <a:pt x="177419" y="222250"/>
                    <a:pt x="114300" y="222250"/>
                  </a:cubicBezTo>
                  <a:cubicBezTo>
                    <a:pt x="51181" y="222250"/>
                    <a:pt x="0" y="172466"/>
                    <a:pt x="0" y="111125"/>
                  </a:cubicBezTo>
                  <a:close/>
                </a:path>
              </a:pathLst>
            </a:custGeom>
            <a:gradFill rotWithShape="1">
              <a:gsLst>
                <a:gs pos="0">
                  <a:srgbClr val="363F4A">
                    <a:alpha val="100000"/>
                  </a:srgbClr>
                </a:gs>
                <a:gs pos="100000">
                  <a:srgbClr val="0070C0">
                    <a:alpha val="100000"/>
                  </a:srgbClr>
                </a:gs>
              </a:gsLst>
              <a:lin ang="0"/>
            </a:gradFill>
          </p:spPr>
        </p:sp>
      </p:grpSp>
      <p:sp>
        <p:nvSpPr>
          <p:cNvPr id="14" name="AutoShape 14"/>
          <p:cNvSpPr/>
          <p:nvPr/>
        </p:nvSpPr>
        <p:spPr>
          <a:xfrm>
            <a:off x="2725521" y="7421277"/>
            <a:ext cx="8219520" cy="28575"/>
          </a:xfrm>
          <a:prstGeom prst="line">
            <a:avLst/>
          </a:prstGeom>
          <a:ln w="19050" cap="rnd">
            <a:solidFill>
              <a:srgbClr val="4472C4"/>
            </a:solidFill>
            <a:prstDash val="solid"/>
            <a:headEnd type="none" w="sm" len="sm"/>
            <a:tailEnd type="none" w="sm" len="sm"/>
          </a:ln>
        </p:spPr>
      </p:sp>
      <p:sp>
        <p:nvSpPr>
          <p:cNvPr id="15" name="AutoShape 15"/>
          <p:cNvSpPr/>
          <p:nvPr/>
        </p:nvSpPr>
        <p:spPr>
          <a:xfrm>
            <a:off x="1680351" y="6952711"/>
            <a:ext cx="1073745" cy="497140"/>
          </a:xfrm>
          <a:prstGeom prst="line">
            <a:avLst/>
          </a:prstGeom>
          <a:ln w="19050" cap="rnd">
            <a:solidFill>
              <a:srgbClr val="4472C4"/>
            </a:solidFill>
            <a:prstDash val="solid"/>
            <a:headEnd type="none" w="sm" len="sm"/>
            <a:tailEnd type="none" w="sm" len="sm"/>
          </a:ln>
        </p:spPr>
      </p:sp>
      <p:sp>
        <p:nvSpPr>
          <p:cNvPr id="16" name="AutoShape 16"/>
          <p:cNvSpPr/>
          <p:nvPr/>
        </p:nvSpPr>
        <p:spPr>
          <a:xfrm>
            <a:off x="665307" y="6952711"/>
            <a:ext cx="1043619" cy="28575"/>
          </a:xfrm>
          <a:prstGeom prst="line">
            <a:avLst/>
          </a:prstGeom>
          <a:ln w="19050" cap="rnd">
            <a:solidFill>
              <a:srgbClr val="4472C4"/>
            </a:solidFill>
            <a:prstDash val="solid"/>
            <a:headEnd type="none" w="sm" len="sm"/>
            <a:tailEnd type="none" w="sm" len="sm"/>
          </a:ln>
        </p:spPr>
      </p:sp>
      <p:sp>
        <p:nvSpPr>
          <p:cNvPr id="17" name="Freeform 17"/>
          <p:cNvSpPr/>
          <p:nvPr/>
        </p:nvSpPr>
        <p:spPr>
          <a:xfrm>
            <a:off x="4622007" y="-1376362"/>
            <a:ext cx="914400" cy="914400"/>
          </a:xfrm>
          <a:custGeom>
            <a:avLst/>
            <a:gdLst/>
            <a:ahLst/>
            <a:cxnLst/>
            <a:rect l="l" t="t" r="r" b="b"/>
            <a:pathLst>
              <a:path w="914400" h="914400">
                <a:moveTo>
                  <a:pt x="0" y="0"/>
                </a:moveTo>
                <a:lnTo>
                  <a:pt x="914400" y="0"/>
                </a:lnTo>
                <a:lnTo>
                  <a:pt x="914400" y="914400"/>
                </a:lnTo>
                <a:lnTo>
                  <a:pt x="0" y="914400"/>
                </a:lnTo>
                <a:lnTo>
                  <a:pt x="0" y="0"/>
                </a:lnTo>
                <a:close/>
              </a:path>
            </a:pathLst>
          </a:custGeom>
          <a:blipFill>
            <a:blip r:embed="rId10"/>
            <a:stretch>
              <a:fillRect/>
            </a:stretch>
          </a:blipFill>
        </p:spPr>
      </p:sp>
      <p:sp>
        <p:nvSpPr>
          <p:cNvPr id="18" name="TextBox 18"/>
          <p:cNvSpPr txBox="1"/>
          <p:nvPr/>
        </p:nvSpPr>
        <p:spPr>
          <a:xfrm>
            <a:off x="5441633" y="8025607"/>
            <a:ext cx="2171610" cy="481608"/>
          </a:xfrm>
          <a:prstGeom prst="rect">
            <a:avLst/>
          </a:prstGeom>
        </p:spPr>
        <p:txBody>
          <a:bodyPr lIns="0" tIns="0" rIns="0" bIns="0" rtlCol="0" anchor="t">
            <a:spAutoFit/>
          </a:bodyPr>
          <a:lstStyle/>
          <a:p>
            <a:pPr algn="r">
              <a:lnSpc>
                <a:spcPts val="3240"/>
              </a:lnSpc>
            </a:pPr>
            <a:r>
              <a:rPr lang="en-US" sz="2700">
                <a:solidFill>
                  <a:srgbClr val="1F4E79"/>
                </a:solidFill>
                <a:ea typeface="Arimo"/>
              </a:rPr>
              <a:t>汇报人：冯浩</a:t>
            </a:r>
          </a:p>
        </p:txBody>
      </p:sp>
      <p:sp>
        <p:nvSpPr>
          <p:cNvPr id="19" name="TextBox 19"/>
          <p:cNvSpPr txBox="1"/>
          <p:nvPr/>
        </p:nvSpPr>
        <p:spPr>
          <a:xfrm>
            <a:off x="1111908" y="4265948"/>
            <a:ext cx="11446746" cy="1552575"/>
          </a:xfrm>
          <a:prstGeom prst="rect">
            <a:avLst/>
          </a:prstGeom>
        </p:spPr>
        <p:txBody>
          <a:bodyPr lIns="0" tIns="0" rIns="0" bIns="0" rtlCol="0" anchor="t">
            <a:spAutoFit/>
          </a:bodyPr>
          <a:lstStyle/>
          <a:p>
            <a:pPr algn="ctr">
              <a:lnSpc>
                <a:spcPts val="11880"/>
              </a:lnSpc>
            </a:pPr>
            <a:r>
              <a:rPr lang="en-US" sz="9900" spc="45" dirty="0">
                <a:solidFill>
                  <a:srgbClr val="1F4E79"/>
                </a:solidFill>
                <a:latin typeface="Arimo Bold"/>
                <a:ea typeface="Arimo Bold"/>
              </a:rPr>
              <a:t>   </a:t>
            </a:r>
            <a:r>
              <a:rPr lang="en-US" sz="9900" spc="45" dirty="0" err="1">
                <a:solidFill>
                  <a:srgbClr val="1F4E79"/>
                </a:solidFill>
                <a:latin typeface="Arimo Bold"/>
                <a:ea typeface="Arimo Bold"/>
              </a:rPr>
              <a:t>墙壁灰尘清理小车</a:t>
            </a:r>
            <a:endParaRPr lang="en-US" sz="9900" spc="45" dirty="0">
              <a:solidFill>
                <a:srgbClr val="1F4E79"/>
              </a:solidFill>
              <a:latin typeface="Arimo Bold"/>
              <a:ea typeface="Arimo Bold"/>
            </a:endParaRPr>
          </a:p>
        </p:txBody>
      </p:sp>
      <p:sp>
        <p:nvSpPr>
          <p:cNvPr id="20" name="TextBox 20"/>
          <p:cNvSpPr txBox="1"/>
          <p:nvPr/>
        </p:nvSpPr>
        <p:spPr>
          <a:xfrm>
            <a:off x="968442" y="2035781"/>
            <a:ext cx="11446746" cy="1580164"/>
          </a:xfrm>
          <a:prstGeom prst="rect">
            <a:avLst/>
          </a:prstGeom>
        </p:spPr>
        <p:txBody>
          <a:bodyPr lIns="0" tIns="0" rIns="0" bIns="0" rtlCol="0" anchor="t">
            <a:spAutoFit/>
          </a:bodyPr>
          <a:lstStyle/>
          <a:p>
            <a:pPr algn="ctr">
              <a:lnSpc>
                <a:spcPts val="13042"/>
              </a:lnSpc>
              <a:spcBef>
                <a:spcPct val="0"/>
              </a:spcBef>
            </a:pPr>
            <a:r>
              <a:rPr lang="en-US" sz="8299" dirty="0" err="1">
                <a:solidFill>
                  <a:srgbClr val="1F4E79"/>
                </a:solidFill>
                <a:ea typeface="Arimo"/>
              </a:rPr>
              <a:t>打造舒适生活</a:t>
            </a:r>
            <a:endParaRPr lang="en-US" sz="8299" dirty="0">
              <a:solidFill>
                <a:srgbClr val="1F4E79"/>
              </a:solidFill>
              <a:ea typeface="Arimo"/>
            </a:endParaRPr>
          </a:p>
        </p:txBody>
      </p:sp>
      <p:pic>
        <p:nvPicPr>
          <p:cNvPr id="23" name="图片 22">
            <a:extLst>
              <a:ext uri="{FF2B5EF4-FFF2-40B4-BE49-F238E27FC236}">
                <a16:creationId xmlns:a16="http://schemas.microsoft.com/office/drawing/2014/main" id="{BDF541BA-B6AA-0ECE-49D7-D2F476139053}"/>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9003245" y="4058749"/>
            <a:ext cx="10308154" cy="62357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Freeform 3"/>
          <p:cNvSpPr/>
          <p:nvPr/>
        </p:nvSpPr>
        <p:spPr>
          <a:xfrm rot="5400000">
            <a:off x="13190612" y="2437738"/>
            <a:ext cx="5241113" cy="4953665"/>
          </a:xfrm>
          <a:custGeom>
            <a:avLst/>
            <a:gdLst/>
            <a:ahLst/>
            <a:cxnLst/>
            <a:rect l="l" t="t" r="r" b="b"/>
            <a:pathLst>
              <a:path w="5241113" h="4953665">
                <a:moveTo>
                  <a:pt x="0" y="0"/>
                </a:moveTo>
                <a:lnTo>
                  <a:pt x="5241112" y="0"/>
                </a:lnTo>
                <a:lnTo>
                  <a:pt x="5241112" y="4953665"/>
                </a:lnTo>
                <a:lnTo>
                  <a:pt x="0" y="4953665"/>
                </a:lnTo>
                <a:lnTo>
                  <a:pt x="0" y="0"/>
                </a:lnTo>
                <a:close/>
              </a:path>
            </a:pathLst>
          </a:custGeom>
          <a:blipFill>
            <a:blip r:embed="rId4"/>
            <a:stretch>
              <a:fillRect l="-18" r="-18"/>
            </a:stretch>
          </a:blipFill>
        </p:spPr>
      </p:sp>
      <p:sp>
        <p:nvSpPr>
          <p:cNvPr id="4" name="Freeform 4"/>
          <p:cNvSpPr/>
          <p:nvPr/>
        </p:nvSpPr>
        <p:spPr>
          <a:xfrm>
            <a:off x="1" y="1264737"/>
            <a:ext cx="4749976" cy="2176968"/>
          </a:xfrm>
          <a:custGeom>
            <a:avLst/>
            <a:gdLst/>
            <a:ahLst/>
            <a:cxnLst/>
            <a:rect l="l" t="t" r="r" b="b"/>
            <a:pathLst>
              <a:path w="4749976" h="2176968">
                <a:moveTo>
                  <a:pt x="0" y="0"/>
                </a:moveTo>
                <a:lnTo>
                  <a:pt x="4749977" y="0"/>
                </a:lnTo>
                <a:lnTo>
                  <a:pt x="4749977" y="2176968"/>
                </a:lnTo>
                <a:lnTo>
                  <a:pt x="0" y="2176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361886" y="6535875"/>
            <a:ext cx="5649510" cy="4016384"/>
          </a:xfrm>
          <a:custGeom>
            <a:avLst/>
            <a:gdLst/>
            <a:ahLst/>
            <a:cxnLst/>
            <a:rect l="l" t="t" r="r" b="b"/>
            <a:pathLst>
              <a:path w="5649510" h="4016384">
                <a:moveTo>
                  <a:pt x="0" y="0"/>
                </a:moveTo>
                <a:lnTo>
                  <a:pt x="5649511" y="0"/>
                </a:lnTo>
                <a:lnTo>
                  <a:pt x="5649511" y="4016383"/>
                </a:lnTo>
                <a:lnTo>
                  <a:pt x="0" y="401638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TextBox 6"/>
          <p:cNvSpPr txBox="1"/>
          <p:nvPr/>
        </p:nvSpPr>
        <p:spPr>
          <a:xfrm>
            <a:off x="6325538" y="4118719"/>
            <a:ext cx="7177474" cy="1238250"/>
          </a:xfrm>
          <a:prstGeom prst="rect">
            <a:avLst/>
          </a:prstGeom>
        </p:spPr>
        <p:txBody>
          <a:bodyPr lIns="0" tIns="0" rIns="0" bIns="0" rtlCol="0" anchor="t">
            <a:spAutoFit/>
          </a:bodyPr>
          <a:lstStyle/>
          <a:p>
            <a:pPr algn="l">
              <a:lnSpc>
                <a:spcPts val="9599"/>
              </a:lnSpc>
            </a:pPr>
            <a:r>
              <a:rPr lang="en-US" sz="7999" spc="49">
                <a:solidFill>
                  <a:srgbClr val="1F4E79"/>
                </a:solidFill>
                <a:ea typeface="Arimo"/>
              </a:rPr>
              <a:t>项目创新</a:t>
            </a:r>
          </a:p>
        </p:txBody>
      </p:sp>
      <p:sp>
        <p:nvSpPr>
          <p:cNvPr id="7" name="TextBox 7"/>
          <p:cNvSpPr txBox="1"/>
          <p:nvPr/>
        </p:nvSpPr>
        <p:spPr>
          <a:xfrm>
            <a:off x="4488671" y="3994897"/>
            <a:ext cx="1079966" cy="1362075"/>
          </a:xfrm>
          <a:prstGeom prst="rect">
            <a:avLst/>
          </a:prstGeom>
        </p:spPr>
        <p:txBody>
          <a:bodyPr lIns="0" tIns="0" rIns="0" bIns="0" rtlCol="0" anchor="t">
            <a:spAutoFit/>
          </a:bodyPr>
          <a:lstStyle/>
          <a:p>
            <a:pPr algn="l">
              <a:lnSpc>
                <a:spcPts val="9599"/>
              </a:lnSpc>
            </a:pPr>
            <a:r>
              <a:rPr lang="en-US" sz="7999">
                <a:solidFill>
                  <a:srgbClr val="1F4E79"/>
                </a:solidFill>
                <a:latin typeface="Impact"/>
              </a:rPr>
              <a:t>03</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TextBox 3"/>
          <p:cNvSpPr txBox="1"/>
          <p:nvPr/>
        </p:nvSpPr>
        <p:spPr>
          <a:xfrm>
            <a:off x="1065272" y="944275"/>
            <a:ext cx="3633052" cy="527914"/>
          </a:xfrm>
          <a:prstGeom prst="rect">
            <a:avLst/>
          </a:prstGeom>
        </p:spPr>
        <p:txBody>
          <a:bodyPr lIns="0" tIns="0" rIns="0" bIns="0" rtlCol="0" anchor="t">
            <a:spAutoFit/>
          </a:bodyPr>
          <a:lstStyle/>
          <a:p>
            <a:pPr algn="l">
              <a:lnSpc>
                <a:spcPts val="3600"/>
              </a:lnSpc>
            </a:pPr>
            <a:r>
              <a:rPr lang="en-US" sz="3000" spc="450">
                <a:solidFill>
                  <a:srgbClr val="404040"/>
                </a:solidFill>
                <a:ea typeface="Arimo"/>
              </a:rPr>
              <a:t>点击此处添加标题</a:t>
            </a:r>
          </a:p>
        </p:txBody>
      </p:sp>
      <p:sp>
        <p:nvSpPr>
          <p:cNvPr id="4" name="TextBox 4"/>
          <p:cNvSpPr txBox="1"/>
          <p:nvPr/>
        </p:nvSpPr>
        <p:spPr>
          <a:xfrm>
            <a:off x="1065272" y="1385442"/>
            <a:ext cx="4572498" cy="316077"/>
          </a:xfrm>
          <a:prstGeom prst="rect">
            <a:avLst/>
          </a:prstGeom>
        </p:spPr>
        <p:txBody>
          <a:bodyPr lIns="0" tIns="0" rIns="0" bIns="0" rtlCol="0" anchor="t">
            <a:spAutoFit/>
          </a:bodyPr>
          <a:lstStyle/>
          <a:p>
            <a:pPr algn="l">
              <a:lnSpc>
                <a:spcPts val="1800"/>
              </a:lnSpc>
            </a:pPr>
            <a:r>
              <a:rPr lang="en-US" sz="1500" spc="89">
                <a:solidFill>
                  <a:srgbClr val="404040"/>
                </a:solidFill>
                <a:latin typeface="Arial"/>
              </a:rPr>
              <a:t>http://www.rapidppt.com</a:t>
            </a:r>
          </a:p>
        </p:txBody>
      </p:sp>
      <p:sp>
        <p:nvSpPr>
          <p:cNvPr id="5" name="Freeform 5"/>
          <p:cNvSpPr/>
          <p:nvPr/>
        </p:nvSpPr>
        <p:spPr>
          <a:xfrm>
            <a:off x="-7986" y="47726"/>
            <a:ext cx="1095232" cy="1114683"/>
          </a:xfrm>
          <a:custGeom>
            <a:avLst/>
            <a:gdLst/>
            <a:ahLst/>
            <a:cxnLst/>
            <a:rect l="l" t="t" r="r" b="b"/>
            <a:pathLst>
              <a:path w="1095232" h="1114683">
                <a:moveTo>
                  <a:pt x="0" y="0"/>
                </a:moveTo>
                <a:lnTo>
                  <a:pt x="1095232" y="0"/>
                </a:lnTo>
                <a:lnTo>
                  <a:pt x="1095232" y="1114682"/>
                </a:lnTo>
                <a:lnTo>
                  <a:pt x="0" y="11146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7986" y="276381"/>
            <a:ext cx="1985704" cy="1114684"/>
          </a:xfrm>
          <a:custGeom>
            <a:avLst/>
            <a:gdLst/>
            <a:ahLst/>
            <a:cxnLst/>
            <a:rect l="l" t="t" r="r" b="b"/>
            <a:pathLst>
              <a:path w="1985704" h="1114684">
                <a:moveTo>
                  <a:pt x="0" y="0"/>
                </a:moveTo>
                <a:lnTo>
                  <a:pt x="1985704" y="0"/>
                </a:lnTo>
                <a:lnTo>
                  <a:pt x="1985704" y="1114684"/>
                </a:lnTo>
                <a:lnTo>
                  <a:pt x="0" y="11146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7986" y="557433"/>
            <a:ext cx="4749976" cy="1100392"/>
          </a:xfrm>
          <a:custGeom>
            <a:avLst/>
            <a:gdLst/>
            <a:ahLst/>
            <a:cxnLst/>
            <a:rect l="l" t="t" r="r" b="b"/>
            <a:pathLst>
              <a:path w="4749976" h="1100392">
                <a:moveTo>
                  <a:pt x="0" y="0"/>
                </a:moveTo>
                <a:lnTo>
                  <a:pt x="4749976" y="0"/>
                </a:lnTo>
                <a:lnTo>
                  <a:pt x="4749976" y="1100393"/>
                </a:lnTo>
                <a:lnTo>
                  <a:pt x="0" y="11003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7986" y="724158"/>
            <a:ext cx="2519036" cy="1214718"/>
          </a:xfrm>
          <a:custGeom>
            <a:avLst/>
            <a:gdLst/>
            <a:ahLst/>
            <a:cxnLst/>
            <a:rect l="l" t="t" r="r" b="b"/>
            <a:pathLst>
              <a:path w="2519036" h="1214718">
                <a:moveTo>
                  <a:pt x="0" y="0"/>
                </a:moveTo>
                <a:lnTo>
                  <a:pt x="2519036" y="0"/>
                </a:lnTo>
                <a:lnTo>
                  <a:pt x="2519036" y="1214718"/>
                </a:lnTo>
                <a:lnTo>
                  <a:pt x="0" y="12147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7986" y="1233866"/>
            <a:ext cx="969044" cy="990831"/>
          </a:xfrm>
          <a:custGeom>
            <a:avLst/>
            <a:gdLst/>
            <a:ahLst/>
            <a:cxnLst/>
            <a:rect l="l" t="t" r="r" b="b"/>
            <a:pathLst>
              <a:path w="969044" h="990831">
                <a:moveTo>
                  <a:pt x="0" y="0"/>
                </a:moveTo>
                <a:lnTo>
                  <a:pt x="969043" y="0"/>
                </a:lnTo>
                <a:lnTo>
                  <a:pt x="969043" y="990830"/>
                </a:lnTo>
                <a:lnTo>
                  <a:pt x="0" y="99083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10" name="Group 10"/>
          <p:cNvGrpSpPr/>
          <p:nvPr/>
        </p:nvGrpSpPr>
        <p:grpSpPr>
          <a:xfrm>
            <a:off x="1065848" y="1002030"/>
            <a:ext cx="6096000" cy="880110"/>
            <a:chOff x="0" y="0"/>
            <a:chExt cx="8128000" cy="1173480"/>
          </a:xfrm>
        </p:grpSpPr>
        <p:sp>
          <p:nvSpPr>
            <p:cNvPr id="11" name="Freeform 11"/>
            <p:cNvSpPr/>
            <p:nvPr/>
          </p:nvSpPr>
          <p:spPr>
            <a:xfrm>
              <a:off x="0" y="0"/>
              <a:ext cx="8128000" cy="1173480"/>
            </a:xfrm>
            <a:custGeom>
              <a:avLst/>
              <a:gdLst/>
              <a:ahLst/>
              <a:cxnLst/>
              <a:rect l="l" t="t" r="r" b="b"/>
              <a:pathLst>
                <a:path w="8128000" h="1173480">
                  <a:moveTo>
                    <a:pt x="0" y="0"/>
                  </a:moveTo>
                  <a:lnTo>
                    <a:pt x="8128000" y="0"/>
                  </a:lnTo>
                  <a:lnTo>
                    <a:pt x="8128000" y="1173480"/>
                  </a:lnTo>
                  <a:lnTo>
                    <a:pt x="0" y="1173480"/>
                  </a:lnTo>
                  <a:close/>
                </a:path>
              </a:pathLst>
            </a:custGeom>
            <a:solidFill>
              <a:srgbClr val="FAFAFA"/>
            </a:solidFill>
          </p:spPr>
        </p:sp>
        <p:sp>
          <p:nvSpPr>
            <p:cNvPr id="12" name="Freeform 12"/>
            <p:cNvSpPr/>
            <p:nvPr/>
          </p:nvSpPr>
          <p:spPr>
            <a:xfrm>
              <a:off x="-1524" y="-1524"/>
              <a:ext cx="8131048" cy="1176528"/>
            </a:xfrm>
            <a:custGeom>
              <a:avLst/>
              <a:gdLst/>
              <a:ahLst/>
              <a:cxnLst/>
              <a:rect l="l" t="t" r="r" b="b"/>
              <a:pathLst>
                <a:path w="8131048" h="1176528">
                  <a:moveTo>
                    <a:pt x="1524" y="0"/>
                  </a:moveTo>
                  <a:lnTo>
                    <a:pt x="8129524" y="0"/>
                  </a:lnTo>
                  <a:cubicBezTo>
                    <a:pt x="8130413" y="0"/>
                    <a:pt x="8131048" y="762"/>
                    <a:pt x="8131048" y="1524"/>
                  </a:cubicBezTo>
                  <a:lnTo>
                    <a:pt x="8131048" y="1175004"/>
                  </a:lnTo>
                  <a:cubicBezTo>
                    <a:pt x="8131048" y="1175893"/>
                    <a:pt x="8130286" y="1176528"/>
                    <a:pt x="8129524" y="1176528"/>
                  </a:cubicBezTo>
                  <a:lnTo>
                    <a:pt x="1524" y="1176528"/>
                  </a:lnTo>
                  <a:cubicBezTo>
                    <a:pt x="635" y="1176528"/>
                    <a:pt x="0" y="1175766"/>
                    <a:pt x="0" y="1175004"/>
                  </a:cubicBezTo>
                  <a:lnTo>
                    <a:pt x="0" y="1524"/>
                  </a:lnTo>
                  <a:cubicBezTo>
                    <a:pt x="0" y="635"/>
                    <a:pt x="762" y="0"/>
                    <a:pt x="1524" y="0"/>
                  </a:cubicBezTo>
                  <a:moveTo>
                    <a:pt x="1524" y="3048"/>
                  </a:moveTo>
                  <a:lnTo>
                    <a:pt x="1524" y="1524"/>
                  </a:lnTo>
                  <a:lnTo>
                    <a:pt x="3048" y="1524"/>
                  </a:lnTo>
                  <a:lnTo>
                    <a:pt x="3048" y="1175004"/>
                  </a:lnTo>
                  <a:lnTo>
                    <a:pt x="1524" y="1175004"/>
                  </a:lnTo>
                  <a:lnTo>
                    <a:pt x="1524" y="1173480"/>
                  </a:lnTo>
                  <a:lnTo>
                    <a:pt x="8129524" y="1173480"/>
                  </a:lnTo>
                  <a:lnTo>
                    <a:pt x="8129524" y="1175004"/>
                  </a:lnTo>
                  <a:lnTo>
                    <a:pt x="8128000" y="1175004"/>
                  </a:lnTo>
                  <a:lnTo>
                    <a:pt x="8128000" y="1524"/>
                  </a:lnTo>
                  <a:lnTo>
                    <a:pt x="8129524" y="1524"/>
                  </a:lnTo>
                  <a:lnTo>
                    <a:pt x="8129524" y="3048"/>
                  </a:lnTo>
                  <a:lnTo>
                    <a:pt x="1524" y="3048"/>
                  </a:lnTo>
                  <a:close/>
                </a:path>
              </a:pathLst>
            </a:custGeom>
            <a:solidFill>
              <a:srgbClr val="FFFFFF"/>
            </a:solidFill>
          </p:spPr>
        </p:sp>
      </p:grpSp>
      <p:sp>
        <p:nvSpPr>
          <p:cNvPr id="13" name="Freeform 13"/>
          <p:cNvSpPr/>
          <p:nvPr/>
        </p:nvSpPr>
        <p:spPr>
          <a:xfrm>
            <a:off x="7161847" y="3559656"/>
            <a:ext cx="10662891" cy="4296467"/>
          </a:xfrm>
          <a:custGeom>
            <a:avLst/>
            <a:gdLst/>
            <a:ahLst/>
            <a:cxnLst/>
            <a:rect l="l" t="t" r="r" b="b"/>
            <a:pathLst>
              <a:path w="10662891" h="4296467">
                <a:moveTo>
                  <a:pt x="0" y="0"/>
                </a:moveTo>
                <a:lnTo>
                  <a:pt x="10662892" y="0"/>
                </a:lnTo>
                <a:lnTo>
                  <a:pt x="10662892" y="4296466"/>
                </a:lnTo>
                <a:lnTo>
                  <a:pt x="0" y="4296466"/>
                </a:lnTo>
                <a:lnTo>
                  <a:pt x="0" y="0"/>
                </a:lnTo>
                <a:close/>
              </a:path>
            </a:pathLst>
          </a:custGeom>
          <a:blipFill>
            <a:blip r:embed="rId14"/>
            <a:stretch>
              <a:fillRect/>
            </a:stretch>
          </a:blipFill>
        </p:spPr>
      </p:sp>
      <p:sp>
        <p:nvSpPr>
          <p:cNvPr id="14" name="TextBox 14"/>
          <p:cNvSpPr txBox="1"/>
          <p:nvPr/>
        </p:nvSpPr>
        <p:spPr>
          <a:xfrm>
            <a:off x="698599" y="2157951"/>
            <a:ext cx="16560701" cy="885825"/>
          </a:xfrm>
          <a:prstGeom prst="rect">
            <a:avLst/>
          </a:prstGeom>
        </p:spPr>
        <p:txBody>
          <a:bodyPr lIns="0" tIns="0" rIns="0" bIns="0" rtlCol="0" anchor="t">
            <a:spAutoFit/>
          </a:bodyPr>
          <a:lstStyle/>
          <a:p>
            <a:pPr algn="ctr">
              <a:lnSpc>
                <a:spcPts val="6719"/>
              </a:lnSpc>
              <a:spcBef>
                <a:spcPct val="0"/>
              </a:spcBef>
            </a:pPr>
            <a:r>
              <a:rPr lang="en-US" sz="5599" spc="69">
                <a:solidFill>
                  <a:srgbClr val="FF3131"/>
                </a:solidFill>
                <a:ea typeface="Arimo Bold"/>
              </a:rPr>
              <a:t>首创</a:t>
            </a:r>
            <a:r>
              <a:rPr lang="en-US" sz="5599" spc="69">
                <a:solidFill>
                  <a:srgbClr val="404040"/>
                </a:solidFill>
                <a:ea typeface="Arimo"/>
              </a:rPr>
              <a:t>毫米波雷达路径规划实现全墙面地面</a:t>
            </a:r>
            <a:r>
              <a:rPr lang="en-US" sz="5599" spc="69">
                <a:solidFill>
                  <a:srgbClr val="FF3131"/>
                </a:solidFill>
                <a:ea typeface="Arimo Bold"/>
              </a:rPr>
              <a:t>覆盖式清</a:t>
            </a:r>
            <a:r>
              <a:rPr lang="en-US" sz="5599" spc="69">
                <a:solidFill>
                  <a:srgbClr val="404040"/>
                </a:solidFill>
                <a:ea typeface="Arimo Bold"/>
              </a:rPr>
              <a:t>洁</a:t>
            </a:r>
          </a:p>
        </p:txBody>
      </p:sp>
      <p:sp>
        <p:nvSpPr>
          <p:cNvPr id="15" name="TextBox 15"/>
          <p:cNvSpPr txBox="1"/>
          <p:nvPr/>
        </p:nvSpPr>
        <p:spPr>
          <a:xfrm>
            <a:off x="7475956" y="8495027"/>
            <a:ext cx="10662891" cy="571500"/>
          </a:xfrm>
          <a:prstGeom prst="rect">
            <a:avLst/>
          </a:prstGeom>
        </p:spPr>
        <p:txBody>
          <a:bodyPr lIns="0" tIns="0" rIns="0" bIns="0" rtlCol="0" anchor="t">
            <a:spAutoFit/>
          </a:bodyPr>
          <a:lstStyle/>
          <a:p>
            <a:pPr algn="ctr">
              <a:lnSpc>
                <a:spcPts val="4320"/>
              </a:lnSpc>
              <a:spcBef>
                <a:spcPct val="0"/>
              </a:spcBef>
            </a:pPr>
            <a:r>
              <a:rPr lang="en-US" sz="3600" spc="44">
                <a:solidFill>
                  <a:srgbClr val="000000"/>
                </a:solidFill>
                <a:ea typeface="Arimo"/>
              </a:rPr>
              <a:t>雷达监测图像</a:t>
            </a:r>
          </a:p>
        </p:txBody>
      </p:sp>
      <p:sp>
        <p:nvSpPr>
          <p:cNvPr id="16" name="TextBox 16"/>
          <p:cNvSpPr txBox="1"/>
          <p:nvPr/>
        </p:nvSpPr>
        <p:spPr>
          <a:xfrm>
            <a:off x="715869" y="4643366"/>
            <a:ext cx="5915921" cy="2495550"/>
          </a:xfrm>
          <a:prstGeom prst="rect">
            <a:avLst/>
          </a:prstGeom>
        </p:spPr>
        <p:txBody>
          <a:bodyPr lIns="0" tIns="0" rIns="0" bIns="0" rtlCol="0" anchor="t">
            <a:spAutoFit/>
          </a:bodyPr>
          <a:lstStyle/>
          <a:p>
            <a:pPr algn="ctr">
              <a:lnSpc>
                <a:spcPts val="4919"/>
              </a:lnSpc>
              <a:spcBef>
                <a:spcPct val="0"/>
              </a:spcBef>
            </a:pPr>
            <a:r>
              <a:rPr lang="en-US" sz="4099" spc="51" dirty="0" err="1">
                <a:solidFill>
                  <a:srgbClr val="000000"/>
                </a:solidFill>
                <a:ea typeface="Arimo"/>
              </a:rPr>
              <a:t>通过毫米波雷达辅助摄像头实现在屋内的精确检测，从而保障设备运行的稳定性以及打扫的精确性</a:t>
            </a:r>
            <a:endParaRPr lang="en-US" sz="4099" spc="51" dirty="0">
              <a:solidFill>
                <a:srgbClr val="000000"/>
              </a:solidFill>
              <a:ea typeface="Arimo"/>
            </a:endParaRPr>
          </a:p>
        </p:txBody>
      </p:sp>
      <p:sp>
        <p:nvSpPr>
          <p:cNvPr id="17" name="TextBox 17"/>
          <p:cNvSpPr txBox="1"/>
          <p:nvPr/>
        </p:nvSpPr>
        <p:spPr>
          <a:xfrm>
            <a:off x="-5913348" y="781408"/>
            <a:ext cx="16560701" cy="742950"/>
          </a:xfrm>
          <a:prstGeom prst="rect">
            <a:avLst/>
          </a:prstGeom>
        </p:spPr>
        <p:txBody>
          <a:bodyPr lIns="0" tIns="0" rIns="0" bIns="0" rtlCol="0" anchor="t">
            <a:spAutoFit/>
          </a:bodyPr>
          <a:lstStyle/>
          <a:p>
            <a:pPr algn="ctr">
              <a:lnSpc>
                <a:spcPts val="5759"/>
              </a:lnSpc>
              <a:spcBef>
                <a:spcPct val="0"/>
              </a:spcBef>
            </a:pPr>
            <a:r>
              <a:rPr lang="en-US" sz="4799" spc="59">
                <a:solidFill>
                  <a:srgbClr val="000000"/>
                </a:solidFill>
                <a:ea typeface="Arimo"/>
              </a:rPr>
              <a:t>技术创新</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515"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zh-CN" altLang="en-US" dirty="0"/>
          </a:p>
        </p:txBody>
      </p:sp>
      <p:sp>
        <p:nvSpPr>
          <p:cNvPr id="3" name="Freeform 3"/>
          <p:cNvSpPr/>
          <p:nvPr/>
        </p:nvSpPr>
        <p:spPr>
          <a:xfrm>
            <a:off x="14907669" y="7609898"/>
            <a:ext cx="5824141" cy="4140534"/>
          </a:xfrm>
          <a:custGeom>
            <a:avLst/>
            <a:gdLst/>
            <a:ahLst/>
            <a:cxnLst/>
            <a:rect l="l" t="t" r="r" b="b"/>
            <a:pathLst>
              <a:path w="5824141" h="4140534">
                <a:moveTo>
                  <a:pt x="0" y="0"/>
                </a:moveTo>
                <a:lnTo>
                  <a:pt x="5824142" y="0"/>
                </a:lnTo>
                <a:lnTo>
                  <a:pt x="5824142" y="4140533"/>
                </a:lnTo>
                <a:lnTo>
                  <a:pt x="0" y="41405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065272" y="944275"/>
            <a:ext cx="3633052" cy="527914"/>
          </a:xfrm>
          <a:prstGeom prst="rect">
            <a:avLst/>
          </a:prstGeom>
        </p:spPr>
        <p:txBody>
          <a:bodyPr lIns="0" tIns="0" rIns="0" bIns="0" rtlCol="0" anchor="t">
            <a:spAutoFit/>
          </a:bodyPr>
          <a:lstStyle/>
          <a:p>
            <a:pPr algn="l">
              <a:lnSpc>
                <a:spcPts val="3600"/>
              </a:lnSpc>
            </a:pPr>
            <a:r>
              <a:rPr lang="en-US" sz="3000" spc="450">
                <a:solidFill>
                  <a:srgbClr val="404040"/>
                </a:solidFill>
                <a:ea typeface="Arimo"/>
              </a:rPr>
              <a:t>点击此处添加标题</a:t>
            </a:r>
          </a:p>
        </p:txBody>
      </p:sp>
      <p:sp>
        <p:nvSpPr>
          <p:cNvPr id="5" name="TextBox 5"/>
          <p:cNvSpPr txBox="1"/>
          <p:nvPr/>
        </p:nvSpPr>
        <p:spPr>
          <a:xfrm>
            <a:off x="1065272" y="1385442"/>
            <a:ext cx="4572498" cy="316077"/>
          </a:xfrm>
          <a:prstGeom prst="rect">
            <a:avLst/>
          </a:prstGeom>
        </p:spPr>
        <p:txBody>
          <a:bodyPr lIns="0" tIns="0" rIns="0" bIns="0" rtlCol="0" anchor="t">
            <a:spAutoFit/>
          </a:bodyPr>
          <a:lstStyle/>
          <a:p>
            <a:pPr algn="l">
              <a:lnSpc>
                <a:spcPts val="1800"/>
              </a:lnSpc>
            </a:pPr>
            <a:r>
              <a:rPr lang="en-US" sz="1500" spc="89">
                <a:solidFill>
                  <a:srgbClr val="404040"/>
                </a:solidFill>
                <a:latin typeface="Arial"/>
              </a:rPr>
              <a:t>http://www.rapidppt.com</a:t>
            </a:r>
          </a:p>
        </p:txBody>
      </p:sp>
      <p:sp>
        <p:nvSpPr>
          <p:cNvPr id="6" name="Freeform 6"/>
          <p:cNvSpPr/>
          <p:nvPr/>
        </p:nvSpPr>
        <p:spPr>
          <a:xfrm>
            <a:off x="-7986" y="47726"/>
            <a:ext cx="1095232" cy="1114683"/>
          </a:xfrm>
          <a:custGeom>
            <a:avLst/>
            <a:gdLst/>
            <a:ahLst/>
            <a:cxnLst/>
            <a:rect l="l" t="t" r="r" b="b"/>
            <a:pathLst>
              <a:path w="1095232" h="1114683">
                <a:moveTo>
                  <a:pt x="0" y="0"/>
                </a:moveTo>
                <a:lnTo>
                  <a:pt x="1095232" y="0"/>
                </a:lnTo>
                <a:lnTo>
                  <a:pt x="1095232" y="1114682"/>
                </a:lnTo>
                <a:lnTo>
                  <a:pt x="0" y="11146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7986" y="276381"/>
            <a:ext cx="1985704" cy="1114684"/>
          </a:xfrm>
          <a:custGeom>
            <a:avLst/>
            <a:gdLst/>
            <a:ahLst/>
            <a:cxnLst/>
            <a:rect l="l" t="t" r="r" b="b"/>
            <a:pathLst>
              <a:path w="1985704" h="1114684">
                <a:moveTo>
                  <a:pt x="0" y="0"/>
                </a:moveTo>
                <a:lnTo>
                  <a:pt x="1985704" y="0"/>
                </a:lnTo>
                <a:lnTo>
                  <a:pt x="1985704" y="1114684"/>
                </a:lnTo>
                <a:lnTo>
                  <a:pt x="0" y="11146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7986" y="557433"/>
            <a:ext cx="4749976" cy="1100392"/>
          </a:xfrm>
          <a:custGeom>
            <a:avLst/>
            <a:gdLst/>
            <a:ahLst/>
            <a:cxnLst/>
            <a:rect l="l" t="t" r="r" b="b"/>
            <a:pathLst>
              <a:path w="4749976" h="1100392">
                <a:moveTo>
                  <a:pt x="0" y="0"/>
                </a:moveTo>
                <a:lnTo>
                  <a:pt x="4749976" y="0"/>
                </a:lnTo>
                <a:lnTo>
                  <a:pt x="4749976" y="1100393"/>
                </a:lnTo>
                <a:lnTo>
                  <a:pt x="0" y="11003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7986" y="724158"/>
            <a:ext cx="2519036" cy="1214718"/>
          </a:xfrm>
          <a:custGeom>
            <a:avLst/>
            <a:gdLst/>
            <a:ahLst/>
            <a:cxnLst/>
            <a:rect l="l" t="t" r="r" b="b"/>
            <a:pathLst>
              <a:path w="2519036" h="1214718">
                <a:moveTo>
                  <a:pt x="0" y="0"/>
                </a:moveTo>
                <a:lnTo>
                  <a:pt x="2519036" y="0"/>
                </a:lnTo>
                <a:lnTo>
                  <a:pt x="2519036" y="1214718"/>
                </a:lnTo>
                <a:lnTo>
                  <a:pt x="0" y="12147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a:off x="-7986" y="1233866"/>
            <a:ext cx="969044" cy="990831"/>
          </a:xfrm>
          <a:custGeom>
            <a:avLst/>
            <a:gdLst/>
            <a:ahLst/>
            <a:cxnLst/>
            <a:rect l="l" t="t" r="r" b="b"/>
            <a:pathLst>
              <a:path w="969044" h="990831">
                <a:moveTo>
                  <a:pt x="0" y="0"/>
                </a:moveTo>
                <a:lnTo>
                  <a:pt x="969043" y="0"/>
                </a:lnTo>
                <a:lnTo>
                  <a:pt x="969043" y="990830"/>
                </a:lnTo>
                <a:lnTo>
                  <a:pt x="0" y="99083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nvGrpSpPr>
          <p:cNvPr id="11" name="Group 11"/>
          <p:cNvGrpSpPr/>
          <p:nvPr/>
        </p:nvGrpSpPr>
        <p:grpSpPr>
          <a:xfrm>
            <a:off x="8879662" y="3352150"/>
            <a:ext cx="3353166" cy="3675737"/>
            <a:chOff x="0" y="0"/>
            <a:chExt cx="3477577" cy="3812116"/>
          </a:xfrm>
        </p:grpSpPr>
        <p:sp>
          <p:nvSpPr>
            <p:cNvPr id="12" name="Freeform 12"/>
            <p:cNvSpPr/>
            <p:nvPr/>
          </p:nvSpPr>
          <p:spPr>
            <a:xfrm>
              <a:off x="0" y="0"/>
              <a:ext cx="3477514" cy="3812159"/>
            </a:xfrm>
            <a:custGeom>
              <a:avLst/>
              <a:gdLst/>
              <a:ahLst/>
              <a:cxnLst/>
              <a:rect l="l" t="t" r="r" b="b"/>
              <a:pathLst>
                <a:path w="3477514" h="3812159">
                  <a:moveTo>
                    <a:pt x="3477514" y="593471"/>
                  </a:moveTo>
                  <a:lnTo>
                    <a:pt x="1551305" y="593471"/>
                  </a:lnTo>
                  <a:lnTo>
                    <a:pt x="1551305" y="0"/>
                  </a:lnTo>
                  <a:lnTo>
                    <a:pt x="0" y="1906016"/>
                  </a:lnTo>
                  <a:lnTo>
                    <a:pt x="1551305" y="3812159"/>
                  </a:lnTo>
                  <a:lnTo>
                    <a:pt x="1551305" y="3218688"/>
                  </a:lnTo>
                  <a:lnTo>
                    <a:pt x="3477514" y="3218688"/>
                  </a:lnTo>
                  <a:close/>
                </a:path>
              </a:pathLst>
            </a:custGeom>
            <a:solidFill>
              <a:srgbClr val="20AEE5"/>
            </a:solidFill>
          </p:spPr>
        </p:sp>
      </p:grpSp>
      <p:grpSp>
        <p:nvGrpSpPr>
          <p:cNvPr id="13" name="Group 13"/>
          <p:cNvGrpSpPr/>
          <p:nvPr/>
        </p:nvGrpSpPr>
        <p:grpSpPr>
          <a:xfrm rot="5400000">
            <a:off x="11793675" y="397421"/>
            <a:ext cx="3354381" cy="3674406"/>
            <a:chOff x="0" y="0"/>
            <a:chExt cx="3478838" cy="3810736"/>
          </a:xfrm>
        </p:grpSpPr>
        <p:sp>
          <p:nvSpPr>
            <p:cNvPr id="14" name="Freeform 14"/>
            <p:cNvSpPr/>
            <p:nvPr/>
          </p:nvSpPr>
          <p:spPr>
            <a:xfrm>
              <a:off x="0" y="0"/>
              <a:ext cx="3478784" cy="3810762"/>
            </a:xfrm>
            <a:custGeom>
              <a:avLst/>
              <a:gdLst/>
              <a:ahLst/>
              <a:cxnLst/>
              <a:rect l="l" t="t" r="r" b="b"/>
              <a:pathLst>
                <a:path w="3478784" h="3810762">
                  <a:moveTo>
                    <a:pt x="3478784" y="593217"/>
                  </a:moveTo>
                  <a:lnTo>
                    <a:pt x="1551813" y="593217"/>
                  </a:lnTo>
                  <a:lnTo>
                    <a:pt x="1551813" y="0"/>
                  </a:lnTo>
                  <a:lnTo>
                    <a:pt x="0" y="1905381"/>
                  </a:lnTo>
                  <a:lnTo>
                    <a:pt x="1551813" y="3810762"/>
                  </a:lnTo>
                  <a:lnTo>
                    <a:pt x="1551813" y="3217545"/>
                  </a:lnTo>
                  <a:lnTo>
                    <a:pt x="3478784" y="3217545"/>
                  </a:lnTo>
                  <a:close/>
                </a:path>
              </a:pathLst>
            </a:custGeom>
            <a:solidFill>
              <a:srgbClr val="20AEE5"/>
            </a:solidFill>
          </p:spPr>
        </p:sp>
      </p:grpSp>
      <p:grpSp>
        <p:nvGrpSpPr>
          <p:cNvPr id="15" name="Group 15"/>
          <p:cNvGrpSpPr/>
          <p:nvPr/>
        </p:nvGrpSpPr>
        <p:grpSpPr>
          <a:xfrm>
            <a:off x="14737777" y="3352150"/>
            <a:ext cx="3353168" cy="3675737"/>
            <a:chOff x="0" y="0"/>
            <a:chExt cx="3477580" cy="3812116"/>
          </a:xfrm>
        </p:grpSpPr>
        <p:sp>
          <p:nvSpPr>
            <p:cNvPr id="16" name="Freeform 16"/>
            <p:cNvSpPr/>
            <p:nvPr/>
          </p:nvSpPr>
          <p:spPr>
            <a:xfrm>
              <a:off x="0" y="0"/>
              <a:ext cx="3477641" cy="3812159"/>
            </a:xfrm>
            <a:custGeom>
              <a:avLst/>
              <a:gdLst/>
              <a:ahLst/>
              <a:cxnLst/>
              <a:rect l="l" t="t" r="r" b="b"/>
              <a:pathLst>
                <a:path w="3477641" h="3812159">
                  <a:moveTo>
                    <a:pt x="0" y="593471"/>
                  </a:moveTo>
                  <a:lnTo>
                    <a:pt x="1926336" y="593471"/>
                  </a:lnTo>
                  <a:lnTo>
                    <a:pt x="1926336" y="0"/>
                  </a:lnTo>
                  <a:lnTo>
                    <a:pt x="3477641" y="1906016"/>
                  </a:lnTo>
                  <a:lnTo>
                    <a:pt x="1926336" y="3812159"/>
                  </a:lnTo>
                  <a:lnTo>
                    <a:pt x="1926336" y="3218688"/>
                  </a:lnTo>
                  <a:lnTo>
                    <a:pt x="0" y="3218688"/>
                  </a:lnTo>
                  <a:close/>
                </a:path>
              </a:pathLst>
            </a:custGeom>
            <a:solidFill>
              <a:srgbClr val="20AEE5"/>
            </a:solidFill>
          </p:spPr>
        </p:sp>
      </p:grpSp>
      <p:sp>
        <p:nvSpPr>
          <p:cNvPr id="19" name="TextBox 19"/>
          <p:cNvSpPr txBox="1"/>
          <p:nvPr/>
        </p:nvSpPr>
        <p:spPr>
          <a:xfrm>
            <a:off x="15082191" y="4346689"/>
            <a:ext cx="1853630" cy="675013"/>
          </a:xfrm>
          <a:prstGeom prst="rect">
            <a:avLst/>
          </a:prstGeom>
        </p:spPr>
        <p:txBody>
          <a:bodyPr lIns="0" tIns="0" rIns="0" bIns="0" rtlCol="0" anchor="t">
            <a:spAutoFit/>
          </a:bodyPr>
          <a:lstStyle/>
          <a:p>
            <a:pPr algn="l">
              <a:lnSpc>
                <a:spcPts val="4220"/>
              </a:lnSpc>
            </a:pPr>
            <a:r>
              <a:rPr lang="en-US" sz="3085">
                <a:solidFill>
                  <a:srgbClr val="FFFFFF"/>
                </a:solidFill>
                <a:ea typeface="Arimo"/>
              </a:rPr>
              <a:t>陀螺仪</a:t>
            </a:r>
          </a:p>
        </p:txBody>
      </p:sp>
      <p:grpSp>
        <p:nvGrpSpPr>
          <p:cNvPr id="20" name="Group 20"/>
          <p:cNvGrpSpPr/>
          <p:nvPr/>
        </p:nvGrpSpPr>
        <p:grpSpPr>
          <a:xfrm>
            <a:off x="13044851" y="849805"/>
            <a:ext cx="852029" cy="855946"/>
            <a:chOff x="0" y="0"/>
            <a:chExt cx="1136039" cy="1141261"/>
          </a:xfrm>
        </p:grpSpPr>
        <p:sp>
          <p:nvSpPr>
            <p:cNvPr id="21" name="Freeform 21"/>
            <p:cNvSpPr/>
            <p:nvPr/>
          </p:nvSpPr>
          <p:spPr>
            <a:xfrm>
              <a:off x="0" y="0"/>
              <a:ext cx="1129866" cy="1135091"/>
            </a:xfrm>
            <a:custGeom>
              <a:avLst/>
              <a:gdLst/>
              <a:ahLst/>
              <a:cxnLst/>
              <a:rect l="l" t="t" r="r" b="b"/>
              <a:pathLst>
                <a:path w="1129866" h="1135091">
                  <a:moveTo>
                    <a:pt x="0" y="567545"/>
                  </a:moveTo>
                  <a:cubicBezTo>
                    <a:pt x="0" y="254220"/>
                    <a:pt x="252914" y="0"/>
                    <a:pt x="564933" y="0"/>
                  </a:cubicBezTo>
                  <a:lnTo>
                    <a:pt x="564933" y="16328"/>
                  </a:lnTo>
                  <a:lnTo>
                    <a:pt x="564933" y="0"/>
                  </a:lnTo>
                  <a:cubicBezTo>
                    <a:pt x="877115" y="0"/>
                    <a:pt x="1129866" y="254220"/>
                    <a:pt x="1129866" y="567545"/>
                  </a:cubicBezTo>
                  <a:cubicBezTo>
                    <a:pt x="1129866" y="880871"/>
                    <a:pt x="877115" y="1135091"/>
                    <a:pt x="564933" y="1135091"/>
                  </a:cubicBezTo>
                  <a:lnTo>
                    <a:pt x="564933" y="1118763"/>
                  </a:lnTo>
                  <a:lnTo>
                    <a:pt x="564933" y="1135091"/>
                  </a:lnTo>
                  <a:cubicBezTo>
                    <a:pt x="252914" y="1135091"/>
                    <a:pt x="0" y="880871"/>
                    <a:pt x="0" y="567545"/>
                  </a:cubicBezTo>
                  <a:lnTo>
                    <a:pt x="16328" y="567545"/>
                  </a:lnTo>
                  <a:lnTo>
                    <a:pt x="30206" y="576199"/>
                  </a:lnTo>
                  <a:cubicBezTo>
                    <a:pt x="26287" y="582403"/>
                    <a:pt x="18940" y="585179"/>
                    <a:pt x="11919" y="583220"/>
                  </a:cubicBezTo>
                  <a:cubicBezTo>
                    <a:pt x="4898" y="581260"/>
                    <a:pt x="0" y="574893"/>
                    <a:pt x="0" y="567545"/>
                  </a:cubicBezTo>
                  <a:moveTo>
                    <a:pt x="32655" y="567545"/>
                  </a:moveTo>
                  <a:lnTo>
                    <a:pt x="16328" y="567545"/>
                  </a:lnTo>
                  <a:lnTo>
                    <a:pt x="2449" y="558892"/>
                  </a:lnTo>
                  <a:cubicBezTo>
                    <a:pt x="6368" y="552687"/>
                    <a:pt x="13715" y="549912"/>
                    <a:pt x="20736" y="551871"/>
                  </a:cubicBezTo>
                  <a:cubicBezTo>
                    <a:pt x="27757" y="553830"/>
                    <a:pt x="32492" y="560361"/>
                    <a:pt x="32492" y="567545"/>
                  </a:cubicBezTo>
                  <a:cubicBezTo>
                    <a:pt x="32492" y="863074"/>
                    <a:pt x="270874" y="1102435"/>
                    <a:pt x="564770" y="1102435"/>
                  </a:cubicBezTo>
                  <a:cubicBezTo>
                    <a:pt x="858665" y="1102435"/>
                    <a:pt x="1097211" y="863074"/>
                    <a:pt x="1097211" y="567545"/>
                  </a:cubicBezTo>
                  <a:lnTo>
                    <a:pt x="1113538" y="567545"/>
                  </a:lnTo>
                  <a:lnTo>
                    <a:pt x="1097211" y="567545"/>
                  </a:lnTo>
                  <a:cubicBezTo>
                    <a:pt x="1097211" y="272017"/>
                    <a:pt x="858829" y="32655"/>
                    <a:pt x="564933" y="32655"/>
                  </a:cubicBezTo>
                  <a:lnTo>
                    <a:pt x="564933" y="16328"/>
                  </a:lnTo>
                  <a:lnTo>
                    <a:pt x="564933" y="32655"/>
                  </a:lnTo>
                  <a:cubicBezTo>
                    <a:pt x="271037" y="32655"/>
                    <a:pt x="32655" y="272017"/>
                    <a:pt x="32655" y="567545"/>
                  </a:cubicBezTo>
                  <a:close/>
                </a:path>
              </a:pathLst>
            </a:custGeom>
            <a:solidFill>
              <a:srgbClr val="FFFFFF"/>
            </a:solidFill>
          </p:spPr>
        </p:sp>
        <p:sp>
          <p:nvSpPr>
            <p:cNvPr id="22" name="TextBox 22"/>
            <p:cNvSpPr txBox="1"/>
            <p:nvPr/>
          </p:nvSpPr>
          <p:spPr>
            <a:xfrm>
              <a:off x="0" y="-57150"/>
              <a:ext cx="1136039" cy="1198411"/>
            </a:xfrm>
            <a:prstGeom prst="rect">
              <a:avLst/>
            </a:prstGeom>
          </p:spPr>
          <p:txBody>
            <a:bodyPr lIns="50800" tIns="50800" rIns="50800" bIns="50800" rtlCol="0" anchor="ctr"/>
            <a:lstStyle/>
            <a:p>
              <a:pPr algn="ctr">
                <a:lnSpc>
                  <a:spcPts val="3240"/>
                </a:lnSpc>
              </a:pPr>
              <a:r>
                <a:rPr lang="en-US" sz="2700" dirty="0">
                  <a:solidFill>
                    <a:srgbClr val="FFFFFF"/>
                  </a:solidFill>
                  <a:latin typeface="Arial"/>
                </a:rPr>
                <a:t>2</a:t>
              </a:r>
            </a:p>
          </p:txBody>
        </p:sp>
      </p:grpSp>
      <p:grpSp>
        <p:nvGrpSpPr>
          <p:cNvPr id="23" name="Group 23"/>
          <p:cNvGrpSpPr/>
          <p:nvPr/>
        </p:nvGrpSpPr>
        <p:grpSpPr>
          <a:xfrm>
            <a:off x="16928604" y="4763849"/>
            <a:ext cx="852029" cy="852336"/>
            <a:chOff x="0" y="0"/>
            <a:chExt cx="1136039" cy="1136448"/>
          </a:xfrm>
        </p:grpSpPr>
        <p:sp>
          <p:nvSpPr>
            <p:cNvPr id="24" name="Freeform 24"/>
            <p:cNvSpPr/>
            <p:nvPr/>
          </p:nvSpPr>
          <p:spPr>
            <a:xfrm>
              <a:off x="0" y="0"/>
              <a:ext cx="1129866" cy="1130356"/>
            </a:xfrm>
            <a:custGeom>
              <a:avLst/>
              <a:gdLst/>
              <a:ahLst/>
              <a:cxnLst/>
              <a:rect l="l" t="t" r="r" b="b"/>
              <a:pathLst>
                <a:path w="1129866" h="1130356">
                  <a:moveTo>
                    <a:pt x="0" y="565096"/>
                  </a:moveTo>
                  <a:cubicBezTo>
                    <a:pt x="0" y="253077"/>
                    <a:pt x="252914" y="0"/>
                    <a:pt x="564933" y="0"/>
                  </a:cubicBezTo>
                  <a:lnTo>
                    <a:pt x="564933" y="16328"/>
                  </a:lnTo>
                  <a:lnTo>
                    <a:pt x="564933" y="0"/>
                  </a:lnTo>
                  <a:cubicBezTo>
                    <a:pt x="876952" y="0"/>
                    <a:pt x="1129866" y="253077"/>
                    <a:pt x="1129866" y="565096"/>
                  </a:cubicBezTo>
                  <a:cubicBezTo>
                    <a:pt x="1129866" y="877115"/>
                    <a:pt x="876952" y="1130356"/>
                    <a:pt x="564933" y="1130356"/>
                  </a:cubicBezTo>
                  <a:lnTo>
                    <a:pt x="564933" y="1114028"/>
                  </a:lnTo>
                  <a:lnTo>
                    <a:pt x="564933" y="1130356"/>
                  </a:lnTo>
                  <a:cubicBezTo>
                    <a:pt x="252914" y="1130356"/>
                    <a:pt x="0" y="877279"/>
                    <a:pt x="0" y="565096"/>
                  </a:cubicBezTo>
                  <a:lnTo>
                    <a:pt x="16328" y="565096"/>
                  </a:lnTo>
                  <a:lnTo>
                    <a:pt x="30206" y="573750"/>
                  </a:lnTo>
                  <a:cubicBezTo>
                    <a:pt x="26287" y="579954"/>
                    <a:pt x="18940" y="582730"/>
                    <a:pt x="11919" y="580771"/>
                  </a:cubicBezTo>
                  <a:cubicBezTo>
                    <a:pt x="4898" y="578811"/>
                    <a:pt x="0" y="572444"/>
                    <a:pt x="0" y="565096"/>
                  </a:cubicBezTo>
                  <a:moveTo>
                    <a:pt x="32655" y="565096"/>
                  </a:moveTo>
                  <a:lnTo>
                    <a:pt x="16328" y="565096"/>
                  </a:lnTo>
                  <a:lnTo>
                    <a:pt x="2449" y="556443"/>
                  </a:lnTo>
                  <a:cubicBezTo>
                    <a:pt x="6368" y="550238"/>
                    <a:pt x="13715" y="547462"/>
                    <a:pt x="20736" y="549422"/>
                  </a:cubicBezTo>
                  <a:cubicBezTo>
                    <a:pt x="27757" y="551381"/>
                    <a:pt x="32492" y="557912"/>
                    <a:pt x="32492" y="565096"/>
                  </a:cubicBezTo>
                  <a:cubicBezTo>
                    <a:pt x="32655" y="859318"/>
                    <a:pt x="271037" y="1097701"/>
                    <a:pt x="564933" y="1097701"/>
                  </a:cubicBezTo>
                  <a:cubicBezTo>
                    <a:pt x="858829" y="1097701"/>
                    <a:pt x="1097211" y="859318"/>
                    <a:pt x="1097211" y="565259"/>
                  </a:cubicBezTo>
                  <a:lnTo>
                    <a:pt x="1113538" y="565259"/>
                  </a:lnTo>
                  <a:lnTo>
                    <a:pt x="1097211" y="565259"/>
                  </a:lnTo>
                  <a:cubicBezTo>
                    <a:pt x="1097211" y="271037"/>
                    <a:pt x="858992" y="32655"/>
                    <a:pt x="564933" y="32655"/>
                  </a:cubicBezTo>
                  <a:lnTo>
                    <a:pt x="564933" y="16328"/>
                  </a:lnTo>
                  <a:lnTo>
                    <a:pt x="564933" y="32655"/>
                  </a:lnTo>
                  <a:cubicBezTo>
                    <a:pt x="271037" y="32655"/>
                    <a:pt x="32655" y="271037"/>
                    <a:pt x="32655" y="565096"/>
                  </a:cubicBezTo>
                  <a:close/>
                </a:path>
              </a:pathLst>
            </a:custGeom>
            <a:solidFill>
              <a:srgbClr val="FFFFFF"/>
            </a:solidFill>
          </p:spPr>
        </p:sp>
        <p:sp>
          <p:nvSpPr>
            <p:cNvPr id="25" name="TextBox 25"/>
            <p:cNvSpPr txBox="1"/>
            <p:nvPr/>
          </p:nvSpPr>
          <p:spPr>
            <a:xfrm>
              <a:off x="0" y="-57150"/>
              <a:ext cx="1136039" cy="1193598"/>
            </a:xfrm>
            <a:prstGeom prst="rect">
              <a:avLst/>
            </a:prstGeom>
          </p:spPr>
          <p:txBody>
            <a:bodyPr lIns="50800" tIns="50800" rIns="50800" bIns="50800" rtlCol="0" anchor="ctr"/>
            <a:lstStyle/>
            <a:p>
              <a:pPr algn="ctr">
                <a:lnSpc>
                  <a:spcPts val="3240"/>
                </a:lnSpc>
              </a:pPr>
              <a:r>
                <a:rPr lang="en-US" sz="2700" dirty="0">
                  <a:solidFill>
                    <a:srgbClr val="FFFFFF"/>
                  </a:solidFill>
                  <a:latin typeface="Arial"/>
                </a:rPr>
                <a:t>3</a:t>
              </a:r>
            </a:p>
          </p:txBody>
        </p:sp>
      </p:grpSp>
      <p:grpSp>
        <p:nvGrpSpPr>
          <p:cNvPr id="29" name="Group 29"/>
          <p:cNvGrpSpPr/>
          <p:nvPr/>
        </p:nvGrpSpPr>
        <p:grpSpPr>
          <a:xfrm>
            <a:off x="9179142" y="4763849"/>
            <a:ext cx="852029" cy="852336"/>
            <a:chOff x="0" y="0"/>
            <a:chExt cx="1136039" cy="1136448"/>
          </a:xfrm>
        </p:grpSpPr>
        <p:sp>
          <p:nvSpPr>
            <p:cNvPr id="30" name="Freeform 30"/>
            <p:cNvSpPr/>
            <p:nvPr/>
          </p:nvSpPr>
          <p:spPr>
            <a:xfrm>
              <a:off x="0" y="0"/>
              <a:ext cx="1129866" cy="1130356"/>
            </a:xfrm>
            <a:custGeom>
              <a:avLst/>
              <a:gdLst/>
              <a:ahLst/>
              <a:cxnLst/>
              <a:rect l="l" t="t" r="r" b="b"/>
              <a:pathLst>
                <a:path w="1129866" h="1130356">
                  <a:moveTo>
                    <a:pt x="0" y="565096"/>
                  </a:moveTo>
                  <a:cubicBezTo>
                    <a:pt x="0" y="253077"/>
                    <a:pt x="252914" y="0"/>
                    <a:pt x="564933" y="0"/>
                  </a:cubicBezTo>
                  <a:lnTo>
                    <a:pt x="564933" y="16328"/>
                  </a:lnTo>
                  <a:lnTo>
                    <a:pt x="564933" y="0"/>
                  </a:lnTo>
                  <a:cubicBezTo>
                    <a:pt x="876952" y="0"/>
                    <a:pt x="1129866" y="253077"/>
                    <a:pt x="1129866" y="565096"/>
                  </a:cubicBezTo>
                  <a:cubicBezTo>
                    <a:pt x="1129866" y="877115"/>
                    <a:pt x="876952" y="1130356"/>
                    <a:pt x="564933" y="1130356"/>
                  </a:cubicBezTo>
                  <a:lnTo>
                    <a:pt x="564933" y="1114028"/>
                  </a:lnTo>
                  <a:lnTo>
                    <a:pt x="564933" y="1130356"/>
                  </a:lnTo>
                  <a:cubicBezTo>
                    <a:pt x="252914" y="1130356"/>
                    <a:pt x="0" y="877279"/>
                    <a:pt x="0" y="565096"/>
                  </a:cubicBezTo>
                  <a:lnTo>
                    <a:pt x="16328" y="565096"/>
                  </a:lnTo>
                  <a:lnTo>
                    <a:pt x="30206" y="573750"/>
                  </a:lnTo>
                  <a:cubicBezTo>
                    <a:pt x="26287" y="579954"/>
                    <a:pt x="18940" y="582730"/>
                    <a:pt x="11919" y="580771"/>
                  </a:cubicBezTo>
                  <a:cubicBezTo>
                    <a:pt x="4898" y="578811"/>
                    <a:pt x="0" y="572444"/>
                    <a:pt x="0" y="565096"/>
                  </a:cubicBezTo>
                  <a:moveTo>
                    <a:pt x="32655" y="565096"/>
                  </a:moveTo>
                  <a:lnTo>
                    <a:pt x="16328" y="565096"/>
                  </a:lnTo>
                  <a:lnTo>
                    <a:pt x="2449" y="556443"/>
                  </a:lnTo>
                  <a:cubicBezTo>
                    <a:pt x="6368" y="550238"/>
                    <a:pt x="13715" y="547462"/>
                    <a:pt x="20736" y="549422"/>
                  </a:cubicBezTo>
                  <a:cubicBezTo>
                    <a:pt x="27757" y="551381"/>
                    <a:pt x="32492" y="557912"/>
                    <a:pt x="32492" y="565096"/>
                  </a:cubicBezTo>
                  <a:cubicBezTo>
                    <a:pt x="32655" y="859318"/>
                    <a:pt x="271037" y="1097701"/>
                    <a:pt x="564933" y="1097701"/>
                  </a:cubicBezTo>
                  <a:cubicBezTo>
                    <a:pt x="858829" y="1097701"/>
                    <a:pt x="1097211" y="859318"/>
                    <a:pt x="1097211" y="565259"/>
                  </a:cubicBezTo>
                  <a:lnTo>
                    <a:pt x="1113538" y="565259"/>
                  </a:lnTo>
                  <a:lnTo>
                    <a:pt x="1097211" y="565259"/>
                  </a:lnTo>
                  <a:cubicBezTo>
                    <a:pt x="1097211" y="271037"/>
                    <a:pt x="858992" y="32655"/>
                    <a:pt x="564933" y="32655"/>
                  </a:cubicBezTo>
                  <a:lnTo>
                    <a:pt x="564933" y="16328"/>
                  </a:lnTo>
                  <a:lnTo>
                    <a:pt x="564933" y="32655"/>
                  </a:lnTo>
                  <a:cubicBezTo>
                    <a:pt x="271037" y="32655"/>
                    <a:pt x="32655" y="271037"/>
                    <a:pt x="32655" y="565096"/>
                  </a:cubicBezTo>
                  <a:close/>
                </a:path>
              </a:pathLst>
            </a:custGeom>
            <a:solidFill>
              <a:srgbClr val="FFFFFF"/>
            </a:solidFill>
          </p:spPr>
        </p:sp>
        <p:sp>
          <p:nvSpPr>
            <p:cNvPr id="31" name="TextBox 31"/>
            <p:cNvSpPr txBox="1"/>
            <p:nvPr/>
          </p:nvSpPr>
          <p:spPr>
            <a:xfrm>
              <a:off x="0" y="-57150"/>
              <a:ext cx="1136039" cy="1193598"/>
            </a:xfrm>
            <a:prstGeom prst="rect">
              <a:avLst/>
            </a:prstGeom>
          </p:spPr>
          <p:txBody>
            <a:bodyPr lIns="50800" tIns="50800" rIns="50800" bIns="50800" rtlCol="0" anchor="ctr"/>
            <a:lstStyle/>
            <a:p>
              <a:pPr algn="ctr">
                <a:lnSpc>
                  <a:spcPts val="3240"/>
                </a:lnSpc>
              </a:pPr>
              <a:r>
                <a:rPr lang="en-US" sz="2700">
                  <a:solidFill>
                    <a:srgbClr val="FFFFFF"/>
                  </a:solidFill>
                  <a:latin typeface="Arial"/>
                </a:rPr>
                <a:t>1</a:t>
              </a:r>
            </a:p>
          </p:txBody>
        </p:sp>
      </p:grpSp>
      <p:grpSp>
        <p:nvGrpSpPr>
          <p:cNvPr id="32" name="Group 32"/>
          <p:cNvGrpSpPr/>
          <p:nvPr/>
        </p:nvGrpSpPr>
        <p:grpSpPr>
          <a:xfrm>
            <a:off x="1065848" y="1002030"/>
            <a:ext cx="6096000" cy="880110"/>
            <a:chOff x="0" y="0"/>
            <a:chExt cx="8128000" cy="1173480"/>
          </a:xfrm>
        </p:grpSpPr>
        <p:sp>
          <p:nvSpPr>
            <p:cNvPr id="33" name="Freeform 33"/>
            <p:cNvSpPr/>
            <p:nvPr/>
          </p:nvSpPr>
          <p:spPr>
            <a:xfrm>
              <a:off x="0" y="0"/>
              <a:ext cx="8128000" cy="1173480"/>
            </a:xfrm>
            <a:custGeom>
              <a:avLst/>
              <a:gdLst/>
              <a:ahLst/>
              <a:cxnLst/>
              <a:rect l="l" t="t" r="r" b="b"/>
              <a:pathLst>
                <a:path w="8128000" h="1173480">
                  <a:moveTo>
                    <a:pt x="0" y="0"/>
                  </a:moveTo>
                  <a:lnTo>
                    <a:pt x="8128000" y="0"/>
                  </a:lnTo>
                  <a:lnTo>
                    <a:pt x="8128000" y="1173480"/>
                  </a:lnTo>
                  <a:lnTo>
                    <a:pt x="0" y="1173480"/>
                  </a:lnTo>
                  <a:close/>
                </a:path>
              </a:pathLst>
            </a:custGeom>
            <a:solidFill>
              <a:srgbClr val="FAFAFA"/>
            </a:solidFill>
          </p:spPr>
        </p:sp>
        <p:sp>
          <p:nvSpPr>
            <p:cNvPr id="34" name="Freeform 34"/>
            <p:cNvSpPr/>
            <p:nvPr/>
          </p:nvSpPr>
          <p:spPr>
            <a:xfrm>
              <a:off x="-1524" y="-1524"/>
              <a:ext cx="8131048" cy="1176528"/>
            </a:xfrm>
            <a:custGeom>
              <a:avLst/>
              <a:gdLst/>
              <a:ahLst/>
              <a:cxnLst/>
              <a:rect l="l" t="t" r="r" b="b"/>
              <a:pathLst>
                <a:path w="8131048" h="1176528">
                  <a:moveTo>
                    <a:pt x="1524" y="0"/>
                  </a:moveTo>
                  <a:lnTo>
                    <a:pt x="8129524" y="0"/>
                  </a:lnTo>
                  <a:cubicBezTo>
                    <a:pt x="8130413" y="0"/>
                    <a:pt x="8131048" y="762"/>
                    <a:pt x="8131048" y="1524"/>
                  </a:cubicBezTo>
                  <a:lnTo>
                    <a:pt x="8131048" y="1175004"/>
                  </a:lnTo>
                  <a:cubicBezTo>
                    <a:pt x="8131048" y="1175893"/>
                    <a:pt x="8130286" y="1176528"/>
                    <a:pt x="8129524" y="1176528"/>
                  </a:cubicBezTo>
                  <a:lnTo>
                    <a:pt x="1524" y="1176528"/>
                  </a:lnTo>
                  <a:cubicBezTo>
                    <a:pt x="635" y="1176528"/>
                    <a:pt x="0" y="1175766"/>
                    <a:pt x="0" y="1175004"/>
                  </a:cubicBezTo>
                  <a:lnTo>
                    <a:pt x="0" y="1524"/>
                  </a:lnTo>
                  <a:cubicBezTo>
                    <a:pt x="0" y="635"/>
                    <a:pt x="762" y="0"/>
                    <a:pt x="1524" y="0"/>
                  </a:cubicBezTo>
                  <a:moveTo>
                    <a:pt x="1524" y="3048"/>
                  </a:moveTo>
                  <a:lnTo>
                    <a:pt x="1524" y="1524"/>
                  </a:lnTo>
                  <a:lnTo>
                    <a:pt x="3048" y="1524"/>
                  </a:lnTo>
                  <a:lnTo>
                    <a:pt x="3048" y="1175004"/>
                  </a:lnTo>
                  <a:lnTo>
                    <a:pt x="1524" y="1175004"/>
                  </a:lnTo>
                  <a:lnTo>
                    <a:pt x="1524" y="1173480"/>
                  </a:lnTo>
                  <a:lnTo>
                    <a:pt x="8129524" y="1173480"/>
                  </a:lnTo>
                  <a:lnTo>
                    <a:pt x="8129524" y="1175004"/>
                  </a:lnTo>
                  <a:lnTo>
                    <a:pt x="8128000" y="1175004"/>
                  </a:lnTo>
                  <a:lnTo>
                    <a:pt x="8128000" y="1524"/>
                  </a:lnTo>
                  <a:lnTo>
                    <a:pt x="8129524" y="1524"/>
                  </a:lnTo>
                  <a:lnTo>
                    <a:pt x="8129524" y="3048"/>
                  </a:lnTo>
                  <a:lnTo>
                    <a:pt x="1524" y="3048"/>
                  </a:lnTo>
                  <a:close/>
                </a:path>
              </a:pathLst>
            </a:custGeom>
            <a:solidFill>
              <a:srgbClr val="FFFFFF"/>
            </a:solidFill>
          </p:spPr>
        </p:sp>
      </p:grpSp>
      <p:sp>
        <p:nvSpPr>
          <p:cNvPr id="36" name="TextBox 36"/>
          <p:cNvSpPr txBox="1"/>
          <p:nvPr/>
        </p:nvSpPr>
        <p:spPr>
          <a:xfrm>
            <a:off x="12490946" y="3816899"/>
            <a:ext cx="1988708" cy="2489696"/>
          </a:xfrm>
          <a:prstGeom prst="rect">
            <a:avLst/>
          </a:prstGeom>
        </p:spPr>
        <p:txBody>
          <a:bodyPr lIns="0" tIns="0" rIns="0" bIns="0" rtlCol="0" anchor="t">
            <a:spAutoFit/>
          </a:bodyPr>
          <a:lstStyle/>
          <a:p>
            <a:pPr algn="ctr">
              <a:lnSpc>
                <a:spcPts val="8330"/>
              </a:lnSpc>
            </a:pPr>
            <a:r>
              <a:rPr lang="en-US" sz="4628" spc="771">
                <a:solidFill>
                  <a:srgbClr val="000000"/>
                </a:solidFill>
                <a:ea typeface="Arimo Bold"/>
              </a:rPr>
              <a:t>传感器</a:t>
            </a:r>
          </a:p>
        </p:txBody>
      </p:sp>
      <p:sp>
        <p:nvSpPr>
          <p:cNvPr id="37" name="TextBox 37"/>
          <p:cNvSpPr txBox="1"/>
          <p:nvPr/>
        </p:nvSpPr>
        <p:spPr>
          <a:xfrm>
            <a:off x="10311950" y="4346689"/>
            <a:ext cx="1853630" cy="1215046"/>
          </a:xfrm>
          <a:prstGeom prst="rect">
            <a:avLst/>
          </a:prstGeom>
        </p:spPr>
        <p:txBody>
          <a:bodyPr lIns="0" tIns="0" rIns="0" bIns="0" rtlCol="0" anchor="t">
            <a:spAutoFit/>
          </a:bodyPr>
          <a:lstStyle/>
          <a:p>
            <a:pPr algn="l">
              <a:lnSpc>
                <a:spcPts val="4220"/>
              </a:lnSpc>
            </a:pPr>
            <a:r>
              <a:rPr lang="en-US" sz="3085">
                <a:solidFill>
                  <a:srgbClr val="FFFFFF"/>
                </a:solidFill>
                <a:ea typeface="Arimo"/>
              </a:rPr>
              <a:t>防碰撞传感器</a:t>
            </a:r>
          </a:p>
        </p:txBody>
      </p:sp>
      <p:sp>
        <p:nvSpPr>
          <p:cNvPr id="39" name="TextBox 39"/>
          <p:cNvSpPr txBox="1"/>
          <p:nvPr/>
        </p:nvSpPr>
        <p:spPr>
          <a:xfrm>
            <a:off x="12543317" y="1881437"/>
            <a:ext cx="1853630" cy="1215046"/>
          </a:xfrm>
          <a:prstGeom prst="rect">
            <a:avLst/>
          </a:prstGeom>
        </p:spPr>
        <p:txBody>
          <a:bodyPr lIns="0" tIns="0" rIns="0" bIns="0" rtlCol="0" anchor="t">
            <a:spAutoFit/>
          </a:bodyPr>
          <a:lstStyle/>
          <a:p>
            <a:pPr algn="ctr">
              <a:lnSpc>
                <a:spcPts val="4220"/>
              </a:lnSpc>
            </a:pPr>
            <a:r>
              <a:rPr lang="en-US" sz="3085">
                <a:solidFill>
                  <a:srgbClr val="FFFFFF"/>
                </a:solidFill>
                <a:ea typeface="Arimo"/>
              </a:rPr>
              <a:t>光电编码器</a:t>
            </a:r>
          </a:p>
        </p:txBody>
      </p:sp>
      <p:sp>
        <p:nvSpPr>
          <p:cNvPr id="40" name="TextBox 40"/>
          <p:cNvSpPr txBox="1"/>
          <p:nvPr/>
        </p:nvSpPr>
        <p:spPr>
          <a:xfrm>
            <a:off x="-5559977" y="836757"/>
            <a:ext cx="16560701" cy="742950"/>
          </a:xfrm>
          <a:prstGeom prst="rect">
            <a:avLst/>
          </a:prstGeom>
        </p:spPr>
        <p:txBody>
          <a:bodyPr lIns="0" tIns="0" rIns="0" bIns="0" rtlCol="0" anchor="t">
            <a:spAutoFit/>
          </a:bodyPr>
          <a:lstStyle/>
          <a:p>
            <a:pPr algn="ctr">
              <a:lnSpc>
                <a:spcPts val="5759"/>
              </a:lnSpc>
              <a:spcBef>
                <a:spcPct val="0"/>
              </a:spcBef>
            </a:pPr>
            <a:r>
              <a:rPr lang="en-US" sz="4799" spc="59">
                <a:solidFill>
                  <a:srgbClr val="000000"/>
                </a:solidFill>
                <a:ea typeface="Arimo"/>
              </a:rPr>
              <a:t>技术创新</a:t>
            </a:r>
          </a:p>
        </p:txBody>
      </p:sp>
      <p:pic>
        <p:nvPicPr>
          <p:cNvPr id="18" name="图片 17">
            <a:extLst>
              <a:ext uri="{FF2B5EF4-FFF2-40B4-BE49-F238E27FC236}">
                <a16:creationId xmlns:a16="http://schemas.microsoft.com/office/drawing/2014/main" id="{B24C4FBB-C673-7BB8-E43E-6A1A9554C1C1}"/>
              </a:ext>
            </a:extLst>
          </p:cNvPr>
          <p:cNvPicPr>
            <a:picLocks noChangeAspect="1"/>
          </p:cNvPicPr>
          <p:nvPr/>
        </p:nvPicPr>
        <p:blipFill>
          <a:blip r:embed="rId16"/>
          <a:stretch>
            <a:fillRect/>
          </a:stretch>
        </p:blipFill>
        <p:spPr>
          <a:xfrm>
            <a:off x="291280" y="1883283"/>
            <a:ext cx="8132365" cy="6633831"/>
          </a:xfrm>
          <a:prstGeom prst="rect">
            <a:avLst/>
          </a:prstGeo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Freeform 3"/>
          <p:cNvSpPr/>
          <p:nvPr/>
        </p:nvSpPr>
        <p:spPr>
          <a:xfrm>
            <a:off x="14555338" y="7597770"/>
            <a:ext cx="4530174" cy="3220618"/>
          </a:xfrm>
          <a:custGeom>
            <a:avLst/>
            <a:gdLst/>
            <a:ahLst/>
            <a:cxnLst/>
            <a:rect l="l" t="t" r="r" b="b"/>
            <a:pathLst>
              <a:path w="4530174" h="3220618">
                <a:moveTo>
                  <a:pt x="0" y="0"/>
                </a:moveTo>
                <a:lnTo>
                  <a:pt x="4530174" y="0"/>
                </a:lnTo>
                <a:lnTo>
                  <a:pt x="4530174" y="3220619"/>
                </a:lnTo>
                <a:lnTo>
                  <a:pt x="0" y="32206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065272" y="944275"/>
            <a:ext cx="3633052" cy="527914"/>
          </a:xfrm>
          <a:prstGeom prst="rect">
            <a:avLst/>
          </a:prstGeom>
        </p:spPr>
        <p:txBody>
          <a:bodyPr lIns="0" tIns="0" rIns="0" bIns="0" rtlCol="0" anchor="t">
            <a:spAutoFit/>
          </a:bodyPr>
          <a:lstStyle/>
          <a:p>
            <a:pPr algn="l">
              <a:lnSpc>
                <a:spcPts val="3600"/>
              </a:lnSpc>
            </a:pPr>
            <a:r>
              <a:rPr lang="en-US" sz="3000" spc="450">
                <a:solidFill>
                  <a:srgbClr val="404040"/>
                </a:solidFill>
                <a:ea typeface="Arimo"/>
              </a:rPr>
              <a:t>点击此处添加标题</a:t>
            </a:r>
          </a:p>
        </p:txBody>
      </p:sp>
      <p:sp>
        <p:nvSpPr>
          <p:cNvPr id="5" name="TextBox 5"/>
          <p:cNvSpPr txBox="1"/>
          <p:nvPr/>
        </p:nvSpPr>
        <p:spPr>
          <a:xfrm>
            <a:off x="1065272" y="1385442"/>
            <a:ext cx="4572498" cy="316077"/>
          </a:xfrm>
          <a:prstGeom prst="rect">
            <a:avLst/>
          </a:prstGeom>
        </p:spPr>
        <p:txBody>
          <a:bodyPr lIns="0" tIns="0" rIns="0" bIns="0" rtlCol="0" anchor="t">
            <a:spAutoFit/>
          </a:bodyPr>
          <a:lstStyle/>
          <a:p>
            <a:pPr algn="l">
              <a:lnSpc>
                <a:spcPts val="1800"/>
              </a:lnSpc>
            </a:pPr>
            <a:r>
              <a:rPr lang="en-US" sz="1500" spc="89">
                <a:solidFill>
                  <a:srgbClr val="404040"/>
                </a:solidFill>
                <a:latin typeface="Arial"/>
              </a:rPr>
              <a:t>http://www.rapidppt.com</a:t>
            </a:r>
          </a:p>
        </p:txBody>
      </p:sp>
      <p:sp>
        <p:nvSpPr>
          <p:cNvPr id="6" name="Freeform 6"/>
          <p:cNvSpPr/>
          <p:nvPr/>
        </p:nvSpPr>
        <p:spPr>
          <a:xfrm>
            <a:off x="-7986" y="47726"/>
            <a:ext cx="1095232" cy="1114683"/>
          </a:xfrm>
          <a:custGeom>
            <a:avLst/>
            <a:gdLst/>
            <a:ahLst/>
            <a:cxnLst/>
            <a:rect l="l" t="t" r="r" b="b"/>
            <a:pathLst>
              <a:path w="1095232" h="1114683">
                <a:moveTo>
                  <a:pt x="0" y="0"/>
                </a:moveTo>
                <a:lnTo>
                  <a:pt x="1095232" y="0"/>
                </a:lnTo>
                <a:lnTo>
                  <a:pt x="1095232" y="1114682"/>
                </a:lnTo>
                <a:lnTo>
                  <a:pt x="0" y="11146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7986" y="276381"/>
            <a:ext cx="1985704" cy="1114684"/>
          </a:xfrm>
          <a:custGeom>
            <a:avLst/>
            <a:gdLst/>
            <a:ahLst/>
            <a:cxnLst/>
            <a:rect l="l" t="t" r="r" b="b"/>
            <a:pathLst>
              <a:path w="1985704" h="1114684">
                <a:moveTo>
                  <a:pt x="0" y="0"/>
                </a:moveTo>
                <a:lnTo>
                  <a:pt x="1985704" y="0"/>
                </a:lnTo>
                <a:lnTo>
                  <a:pt x="1985704" y="1114684"/>
                </a:lnTo>
                <a:lnTo>
                  <a:pt x="0" y="11146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7986" y="557433"/>
            <a:ext cx="4749976" cy="1100392"/>
          </a:xfrm>
          <a:custGeom>
            <a:avLst/>
            <a:gdLst/>
            <a:ahLst/>
            <a:cxnLst/>
            <a:rect l="l" t="t" r="r" b="b"/>
            <a:pathLst>
              <a:path w="4749976" h="1100392">
                <a:moveTo>
                  <a:pt x="0" y="0"/>
                </a:moveTo>
                <a:lnTo>
                  <a:pt x="4749976" y="0"/>
                </a:lnTo>
                <a:lnTo>
                  <a:pt x="4749976" y="1100393"/>
                </a:lnTo>
                <a:lnTo>
                  <a:pt x="0" y="11003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7986" y="724158"/>
            <a:ext cx="2519036" cy="1214718"/>
          </a:xfrm>
          <a:custGeom>
            <a:avLst/>
            <a:gdLst/>
            <a:ahLst/>
            <a:cxnLst/>
            <a:rect l="l" t="t" r="r" b="b"/>
            <a:pathLst>
              <a:path w="2519036" h="1214718">
                <a:moveTo>
                  <a:pt x="0" y="0"/>
                </a:moveTo>
                <a:lnTo>
                  <a:pt x="2519036" y="0"/>
                </a:lnTo>
                <a:lnTo>
                  <a:pt x="2519036" y="1214718"/>
                </a:lnTo>
                <a:lnTo>
                  <a:pt x="0" y="12147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a:off x="-7986" y="1233866"/>
            <a:ext cx="969044" cy="990831"/>
          </a:xfrm>
          <a:custGeom>
            <a:avLst/>
            <a:gdLst/>
            <a:ahLst/>
            <a:cxnLst/>
            <a:rect l="l" t="t" r="r" b="b"/>
            <a:pathLst>
              <a:path w="969044" h="990831">
                <a:moveTo>
                  <a:pt x="0" y="0"/>
                </a:moveTo>
                <a:lnTo>
                  <a:pt x="969043" y="0"/>
                </a:lnTo>
                <a:lnTo>
                  <a:pt x="969043" y="990830"/>
                </a:lnTo>
                <a:lnTo>
                  <a:pt x="0" y="99083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2" name="TextBox 12"/>
          <p:cNvSpPr txBox="1"/>
          <p:nvPr/>
        </p:nvSpPr>
        <p:spPr>
          <a:xfrm>
            <a:off x="9636837" y="3669477"/>
            <a:ext cx="7675676" cy="4203780"/>
          </a:xfrm>
          <a:prstGeom prst="rect">
            <a:avLst/>
          </a:prstGeom>
        </p:spPr>
        <p:txBody>
          <a:bodyPr lIns="0" tIns="0" rIns="0" bIns="0" rtlCol="0" anchor="t">
            <a:spAutoFit/>
          </a:bodyPr>
          <a:lstStyle/>
          <a:p>
            <a:pPr algn="l">
              <a:lnSpc>
                <a:spcPts val="6659"/>
              </a:lnSpc>
            </a:pPr>
            <a:r>
              <a:rPr lang="en-US" sz="3699" dirty="0" err="1">
                <a:solidFill>
                  <a:srgbClr val="FF3131"/>
                </a:solidFill>
                <a:ea typeface="Arimo Bold"/>
              </a:rPr>
              <a:t>用涵道风扇提供反推力，将</a:t>
            </a:r>
            <a:r>
              <a:rPr lang="zh-CN" altLang="en-US" sz="3699" dirty="0">
                <a:solidFill>
                  <a:srgbClr val="FF3131"/>
                </a:solidFill>
                <a:ea typeface="Arimo Bold"/>
              </a:rPr>
              <a:t>小车</a:t>
            </a:r>
            <a:r>
              <a:rPr lang="en-US" sz="3699" dirty="0" err="1">
                <a:solidFill>
                  <a:srgbClr val="FF3131"/>
                </a:solidFill>
                <a:ea typeface="Arimo Bold"/>
              </a:rPr>
              <a:t>吸附在墙壁表面</a:t>
            </a:r>
            <a:r>
              <a:rPr lang="en-US" sz="3699" dirty="0" err="1">
                <a:solidFill>
                  <a:srgbClr val="404040"/>
                </a:solidFill>
                <a:ea typeface="Arimo"/>
              </a:rPr>
              <a:t>，使用减速电机提供四个轮的动力</a:t>
            </a:r>
            <a:r>
              <a:rPr lang="en-US" sz="3699" dirty="0">
                <a:solidFill>
                  <a:srgbClr val="404040"/>
                </a:solidFill>
                <a:ea typeface="Arimo"/>
              </a:rPr>
              <a:t>，</a:t>
            </a:r>
            <a:r>
              <a:rPr lang="zh-CN" altLang="en-US" sz="3699" dirty="0">
                <a:solidFill>
                  <a:srgbClr val="404040"/>
                </a:solidFill>
                <a:ea typeface="Arimo"/>
              </a:rPr>
              <a:t>小车</a:t>
            </a:r>
            <a:r>
              <a:rPr lang="en-US" sz="3699" dirty="0" err="1">
                <a:solidFill>
                  <a:srgbClr val="404040"/>
                </a:solidFill>
                <a:ea typeface="Arimo"/>
              </a:rPr>
              <a:t>整体</a:t>
            </a:r>
            <a:r>
              <a:rPr lang="en-US" sz="3699" dirty="0" err="1">
                <a:solidFill>
                  <a:srgbClr val="FF3131"/>
                </a:solidFill>
                <a:ea typeface="Arimo Bold"/>
              </a:rPr>
              <a:t>采用轻量化的设计</a:t>
            </a:r>
            <a:r>
              <a:rPr lang="en-US" sz="3699" dirty="0" err="1">
                <a:solidFill>
                  <a:srgbClr val="404040"/>
                </a:solidFill>
                <a:ea typeface="Arimo"/>
              </a:rPr>
              <a:t>，主要由两部分构成打扫装置和运动装置</a:t>
            </a:r>
            <a:endParaRPr lang="en-US" sz="3699" dirty="0">
              <a:solidFill>
                <a:srgbClr val="404040"/>
              </a:solidFill>
              <a:ea typeface="Arimo"/>
            </a:endParaRPr>
          </a:p>
        </p:txBody>
      </p:sp>
      <p:grpSp>
        <p:nvGrpSpPr>
          <p:cNvPr id="13" name="Group 13"/>
          <p:cNvGrpSpPr/>
          <p:nvPr/>
        </p:nvGrpSpPr>
        <p:grpSpPr>
          <a:xfrm>
            <a:off x="1061884" y="1008789"/>
            <a:ext cx="3539613" cy="672526"/>
            <a:chOff x="0" y="0"/>
            <a:chExt cx="4719484" cy="896702"/>
          </a:xfrm>
        </p:grpSpPr>
        <p:sp>
          <p:nvSpPr>
            <p:cNvPr id="14" name="Freeform 14"/>
            <p:cNvSpPr/>
            <p:nvPr/>
          </p:nvSpPr>
          <p:spPr>
            <a:xfrm>
              <a:off x="0" y="0"/>
              <a:ext cx="4719447" cy="896747"/>
            </a:xfrm>
            <a:custGeom>
              <a:avLst/>
              <a:gdLst/>
              <a:ahLst/>
              <a:cxnLst/>
              <a:rect l="l" t="t" r="r" b="b"/>
              <a:pathLst>
                <a:path w="4719447" h="896747">
                  <a:moveTo>
                    <a:pt x="0" y="0"/>
                  </a:moveTo>
                  <a:lnTo>
                    <a:pt x="4719447" y="0"/>
                  </a:lnTo>
                  <a:lnTo>
                    <a:pt x="4719447" y="896747"/>
                  </a:lnTo>
                  <a:lnTo>
                    <a:pt x="0" y="896747"/>
                  </a:lnTo>
                  <a:close/>
                </a:path>
              </a:pathLst>
            </a:custGeom>
            <a:solidFill>
              <a:srgbClr val="FAFAFA"/>
            </a:solidFill>
          </p:spPr>
        </p:sp>
      </p:grpSp>
      <p:sp>
        <p:nvSpPr>
          <p:cNvPr id="15" name="TextBox 15"/>
          <p:cNvSpPr txBox="1"/>
          <p:nvPr/>
        </p:nvSpPr>
        <p:spPr>
          <a:xfrm>
            <a:off x="-5398553" y="781408"/>
            <a:ext cx="16560701" cy="742950"/>
          </a:xfrm>
          <a:prstGeom prst="rect">
            <a:avLst/>
          </a:prstGeom>
        </p:spPr>
        <p:txBody>
          <a:bodyPr lIns="0" tIns="0" rIns="0" bIns="0" rtlCol="0" anchor="t">
            <a:spAutoFit/>
          </a:bodyPr>
          <a:lstStyle/>
          <a:p>
            <a:pPr algn="ctr">
              <a:lnSpc>
                <a:spcPts val="5759"/>
              </a:lnSpc>
              <a:spcBef>
                <a:spcPct val="0"/>
              </a:spcBef>
            </a:pPr>
            <a:r>
              <a:rPr lang="en-US" sz="4799" spc="59">
                <a:solidFill>
                  <a:srgbClr val="000000"/>
                </a:solidFill>
                <a:ea typeface="Arimo"/>
              </a:rPr>
              <a:t>技术创新</a:t>
            </a:r>
          </a:p>
        </p:txBody>
      </p:sp>
      <p:pic>
        <p:nvPicPr>
          <p:cNvPr id="17" name="图片 16">
            <a:extLst>
              <a:ext uri="{FF2B5EF4-FFF2-40B4-BE49-F238E27FC236}">
                <a16:creationId xmlns:a16="http://schemas.microsoft.com/office/drawing/2014/main" id="{2B79F161-99AA-3515-17AE-86A897837DD5}"/>
              </a:ext>
            </a:extLst>
          </p:cNvPr>
          <p:cNvPicPr>
            <a:picLocks noChangeAspect="1"/>
          </p:cNvPicPr>
          <p:nvPr/>
        </p:nvPicPr>
        <p:blipFill>
          <a:blip r:embed="rId16"/>
          <a:stretch>
            <a:fillRect/>
          </a:stretch>
        </p:blipFill>
        <p:spPr>
          <a:xfrm>
            <a:off x="528744" y="2172031"/>
            <a:ext cx="7569589" cy="6566237"/>
          </a:xfrm>
          <a:prstGeom prst="rect">
            <a:avLst/>
          </a:prstGeom>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86" y="-3401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Freeform 3"/>
          <p:cNvSpPr/>
          <p:nvPr/>
        </p:nvSpPr>
        <p:spPr>
          <a:xfrm>
            <a:off x="14555338" y="7597770"/>
            <a:ext cx="4530174" cy="3220618"/>
          </a:xfrm>
          <a:custGeom>
            <a:avLst/>
            <a:gdLst/>
            <a:ahLst/>
            <a:cxnLst/>
            <a:rect l="l" t="t" r="r" b="b"/>
            <a:pathLst>
              <a:path w="4530174" h="3220618">
                <a:moveTo>
                  <a:pt x="0" y="0"/>
                </a:moveTo>
                <a:lnTo>
                  <a:pt x="4530174" y="0"/>
                </a:lnTo>
                <a:lnTo>
                  <a:pt x="4530174" y="3220619"/>
                </a:lnTo>
                <a:lnTo>
                  <a:pt x="0" y="32206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065272" y="944275"/>
            <a:ext cx="3633052" cy="527914"/>
          </a:xfrm>
          <a:prstGeom prst="rect">
            <a:avLst/>
          </a:prstGeom>
        </p:spPr>
        <p:txBody>
          <a:bodyPr lIns="0" tIns="0" rIns="0" bIns="0" rtlCol="0" anchor="t">
            <a:spAutoFit/>
          </a:bodyPr>
          <a:lstStyle/>
          <a:p>
            <a:pPr algn="l">
              <a:lnSpc>
                <a:spcPts val="3600"/>
              </a:lnSpc>
            </a:pPr>
            <a:r>
              <a:rPr lang="en-US" sz="3000" spc="450">
                <a:solidFill>
                  <a:srgbClr val="404040"/>
                </a:solidFill>
                <a:ea typeface="Arimo"/>
              </a:rPr>
              <a:t>点击此处添加标题</a:t>
            </a:r>
          </a:p>
        </p:txBody>
      </p:sp>
      <p:sp>
        <p:nvSpPr>
          <p:cNvPr id="5" name="TextBox 5"/>
          <p:cNvSpPr txBox="1"/>
          <p:nvPr/>
        </p:nvSpPr>
        <p:spPr>
          <a:xfrm>
            <a:off x="1065272" y="1385442"/>
            <a:ext cx="4572498" cy="316077"/>
          </a:xfrm>
          <a:prstGeom prst="rect">
            <a:avLst/>
          </a:prstGeom>
        </p:spPr>
        <p:txBody>
          <a:bodyPr lIns="0" tIns="0" rIns="0" bIns="0" rtlCol="0" anchor="t">
            <a:spAutoFit/>
          </a:bodyPr>
          <a:lstStyle/>
          <a:p>
            <a:pPr algn="l">
              <a:lnSpc>
                <a:spcPts val="1800"/>
              </a:lnSpc>
            </a:pPr>
            <a:r>
              <a:rPr lang="en-US" sz="1500" spc="89">
                <a:solidFill>
                  <a:srgbClr val="404040"/>
                </a:solidFill>
                <a:latin typeface="Arial"/>
              </a:rPr>
              <a:t>http://www.rapidppt.com</a:t>
            </a:r>
          </a:p>
        </p:txBody>
      </p:sp>
      <p:sp>
        <p:nvSpPr>
          <p:cNvPr id="6" name="Freeform 6"/>
          <p:cNvSpPr/>
          <p:nvPr/>
        </p:nvSpPr>
        <p:spPr>
          <a:xfrm>
            <a:off x="-7986" y="47726"/>
            <a:ext cx="1095232" cy="1114683"/>
          </a:xfrm>
          <a:custGeom>
            <a:avLst/>
            <a:gdLst/>
            <a:ahLst/>
            <a:cxnLst/>
            <a:rect l="l" t="t" r="r" b="b"/>
            <a:pathLst>
              <a:path w="1095232" h="1114683">
                <a:moveTo>
                  <a:pt x="0" y="0"/>
                </a:moveTo>
                <a:lnTo>
                  <a:pt x="1095232" y="0"/>
                </a:lnTo>
                <a:lnTo>
                  <a:pt x="1095232" y="1114682"/>
                </a:lnTo>
                <a:lnTo>
                  <a:pt x="0" y="11146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7986" y="276381"/>
            <a:ext cx="1985704" cy="1114684"/>
          </a:xfrm>
          <a:custGeom>
            <a:avLst/>
            <a:gdLst/>
            <a:ahLst/>
            <a:cxnLst/>
            <a:rect l="l" t="t" r="r" b="b"/>
            <a:pathLst>
              <a:path w="1985704" h="1114684">
                <a:moveTo>
                  <a:pt x="0" y="0"/>
                </a:moveTo>
                <a:lnTo>
                  <a:pt x="1985704" y="0"/>
                </a:lnTo>
                <a:lnTo>
                  <a:pt x="1985704" y="1114684"/>
                </a:lnTo>
                <a:lnTo>
                  <a:pt x="0" y="11146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7986" y="557433"/>
            <a:ext cx="4749976" cy="1100392"/>
          </a:xfrm>
          <a:custGeom>
            <a:avLst/>
            <a:gdLst/>
            <a:ahLst/>
            <a:cxnLst/>
            <a:rect l="l" t="t" r="r" b="b"/>
            <a:pathLst>
              <a:path w="4749976" h="1100392">
                <a:moveTo>
                  <a:pt x="0" y="0"/>
                </a:moveTo>
                <a:lnTo>
                  <a:pt x="4749976" y="0"/>
                </a:lnTo>
                <a:lnTo>
                  <a:pt x="4749976" y="1100393"/>
                </a:lnTo>
                <a:lnTo>
                  <a:pt x="0" y="11003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7986" y="724158"/>
            <a:ext cx="2519036" cy="1214718"/>
          </a:xfrm>
          <a:custGeom>
            <a:avLst/>
            <a:gdLst/>
            <a:ahLst/>
            <a:cxnLst/>
            <a:rect l="l" t="t" r="r" b="b"/>
            <a:pathLst>
              <a:path w="2519036" h="1214718">
                <a:moveTo>
                  <a:pt x="0" y="0"/>
                </a:moveTo>
                <a:lnTo>
                  <a:pt x="2519036" y="0"/>
                </a:lnTo>
                <a:lnTo>
                  <a:pt x="2519036" y="1214718"/>
                </a:lnTo>
                <a:lnTo>
                  <a:pt x="0" y="12147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a:off x="-7986" y="1233866"/>
            <a:ext cx="969044" cy="990831"/>
          </a:xfrm>
          <a:custGeom>
            <a:avLst/>
            <a:gdLst/>
            <a:ahLst/>
            <a:cxnLst/>
            <a:rect l="l" t="t" r="r" b="b"/>
            <a:pathLst>
              <a:path w="969044" h="990831">
                <a:moveTo>
                  <a:pt x="0" y="0"/>
                </a:moveTo>
                <a:lnTo>
                  <a:pt x="969043" y="0"/>
                </a:lnTo>
                <a:lnTo>
                  <a:pt x="969043" y="990830"/>
                </a:lnTo>
                <a:lnTo>
                  <a:pt x="0" y="99083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Freeform 11"/>
          <p:cNvSpPr/>
          <p:nvPr/>
        </p:nvSpPr>
        <p:spPr>
          <a:xfrm>
            <a:off x="8961508" y="2374582"/>
            <a:ext cx="8297792" cy="6833498"/>
          </a:xfrm>
          <a:custGeom>
            <a:avLst/>
            <a:gdLst/>
            <a:ahLst/>
            <a:cxnLst/>
            <a:rect l="l" t="t" r="r" b="b"/>
            <a:pathLst>
              <a:path w="8297792" h="6833498">
                <a:moveTo>
                  <a:pt x="0" y="0"/>
                </a:moveTo>
                <a:lnTo>
                  <a:pt x="8297792" y="0"/>
                </a:lnTo>
                <a:lnTo>
                  <a:pt x="8297792" y="6833497"/>
                </a:lnTo>
                <a:lnTo>
                  <a:pt x="0" y="6833497"/>
                </a:lnTo>
                <a:lnTo>
                  <a:pt x="0" y="0"/>
                </a:lnTo>
                <a:close/>
              </a:path>
            </a:pathLst>
          </a:custGeom>
          <a:blipFill>
            <a:blip r:embed="rId16"/>
            <a:stretch>
              <a:fillRect r="-5005" b="-3716"/>
            </a:stretch>
          </a:blipFill>
        </p:spPr>
      </p:sp>
      <p:grpSp>
        <p:nvGrpSpPr>
          <p:cNvPr id="13" name="Group 13"/>
          <p:cNvGrpSpPr/>
          <p:nvPr/>
        </p:nvGrpSpPr>
        <p:grpSpPr>
          <a:xfrm>
            <a:off x="712852" y="3758801"/>
            <a:ext cx="7970943" cy="4870852"/>
            <a:chOff x="0" y="0"/>
            <a:chExt cx="10627924" cy="6494470"/>
          </a:xfrm>
        </p:grpSpPr>
        <p:sp>
          <p:nvSpPr>
            <p:cNvPr id="14" name="Freeform 14"/>
            <p:cNvSpPr/>
            <p:nvPr/>
          </p:nvSpPr>
          <p:spPr>
            <a:xfrm>
              <a:off x="0" y="0"/>
              <a:ext cx="12931394" cy="6494508"/>
            </a:xfrm>
            <a:custGeom>
              <a:avLst/>
              <a:gdLst/>
              <a:ahLst/>
              <a:cxnLst/>
              <a:rect l="l" t="t" r="r" b="b"/>
              <a:pathLst>
                <a:path w="12931394" h="6494508">
                  <a:moveTo>
                    <a:pt x="0" y="0"/>
                  </a:moveTo>
                  <a:lnTo>
                    <a:pt x="6199632" y="0"/>
                  </a:lnTo>
                  <a:lnTo>
                    <a:pt x="8856599" y="0"/>
                  </a:lnTo>
                  <a:lnTo>
                    <a:pt x="10627868" y="0"/>
                  </a:lnTo>
                  <a:lnTo>
                    <a:pt x="10627868" y="1082361"/>
                  </a:lnTo>
                  <a:lnTo>
                    <a:pt x="12931394" y="293848"/>
                  </a:lnTo>
                  <a:lnTo>
                    <a:pt x="10627868" y="2705992"/>
                  </a:lnTo>
                  <a:lnTo>
                    <a:pt x="10627868" y="6494508"/>
                  </a:lnTo>
                  <a:lnTo>
                    <a:pt x="8856599" y="6494508"/>
                  </a:lnTo>
                  <a:lnTo>
                    <a:pt x="6199632" y="6494508"/>
                  </a:lnTo>
                  <a:lnTo>
                    <a:pt x="0" y="6494508"/>
                  </a:lnTo>
                  <a:lnTo>
                    <a:pt x="0" y="2705992"/>
                  </a:lnTo>
                  <a:lnTo>
                    <a:pt x="0" y="1082361"/>
                  </a:lnTo>
                  <a:close/>
                </a:path>
              </a:pathLst>
            </a:custGeom>
            <a:ln/>
          </p:spPr>
          <p:style>
            <a:lnRef idx="2">
              <a:schemeClr val="dk1">
                <a:shade val="15000"/>
              </a:schemeClr>
            </a:lnRef>
            <a:fillRef idx="1">
              <a:schemeClr val="dk1"/>
            </a:fillRef>
            <a:effectRef idx="0">
              <a:schemeClr val="dk1"/>
            </a:effectRef>
            <a:fontRef idx="minor">
              <a:schemeClr val="lt1"/>
            </a:fontRef>
          </p:style>
          <p:txBody>
            <a:bodyPr/>
            <a:lstStyle/>
            <a:p>
              <a:endParaRPr lang="zh-CN" altLang="en-US" dirty="0"/>
            </a:p>
          </p:txBody>
        </p:sp>
      </p:grpSp>
      <p:sp>
        <p:nvSpPr>
          <p:cNvPr id="15" name="TextBox 15"/>
          <p:cNvSpPr txBox="1"/>
          <p:nvPr/>
        </p:nvSpPr>
        <p:spPr>
          <a:xfrm>
            <a:off x="1258508" y="4789074"/>
            <a:ext cx="7114315" cy="3209468"/>
          </a:xfrm>
          <a:prstGeom prst="rect">
            <a:avLst/>
          </a:prstGeom>
        </p:spPr>
        <p:txBody>
          <a:bodyPr lIns="0" tIns="0" rIns="0" bIns="0" rtlCol="0" anchor="t">
            <a:spAutoFit/>
          </a:bodyPr>
          <a:lstStyle/>
          <a:p>
            <a:pPr algn="l">
              <a:lnSpc>
                <a:spcPts val="5099"/>
              </a:lnSpc>
            </a:pPr>
            <a:r>
              <a:rPr lang="en-US" sz="3399" dirty="0" err="1">
                <a:solidFill>
                  <a:srgbClr val="FFFFFF"/>
                </a:solidFill>
                <a:ea typeface="Arimo"/>
              </a:rPr>
              <a:t>使用碳纤维板作为受力结构件的同时不仅轻便，结构强度也得到了保障</a:t>
            </a:r>
            <a:r>
              <a:rPr lang="en-US" sz="3399" dirty="0">
                <a:solidFill>
                  <a:srgbClr val="FFFFFF"/>
                </a:solidFill>
                <a:ea typeface="Arimo"/>
              </a:rPr>
              <a:t>。</a:t>
            </a:r>
          </a:p>
          <a:p>
            <a:pPr algn="l">
              <a:lnSpc>
                <a:spcPts val="5099"/>
              </a:lnSpc>
            </a:pPr>
            <a:r>
              <a:rPr lang="en-US" sz="3399" dirty="0" err="1">
                <a:solidFill>
                  <a:srgbClr val="FFFFFF"/>
                </a:solidFill>
                <a:latin typeface="Arimo"/>
                <a:ea typeface="Arimo"/>
              </a:rPr>
              <a:t>H型结构设计节省大量材料的同时不乏工业科技美感，</a:t>
            </a:r>
            <a:r>
              <a:rPr lang="en-US" sz="3399" dirty="0" err="1">
                <a:solidFill>
                  <a:srgbClr val="FF0000"/>
                </a:solidFill>
                <a:latin typeface="Arimo"/>
                <a:ea typeface="Arimo"/>
              </a:rPr>
              <a:t>便于搬运与携带，随时转换打扫阵地，提高效率</a:t>
            </a:r>
            <a:r>
              <a:rPr lang="en-US" sz="3399" dirty="0">
                <a:solidFill>
                  <a:srgbClr val="FFFFFF"/>
                </a:solidFill>
                <a:latin typeface="Arimo"/>
                <a:ea typeface="Arimo"/>
              </a:rPr>
              <a:t>。</a:t>
            </a:r>
          </a:p>
        </p:txBody>
      </p:sp>
      <p:grpSp>
        <p:nvGrpSpPr>
          <p:cNvPr id="16" name="Group 16"/>
          <p:cNvGrpSpPr/>
          <p:nvPr/>
        </p:nvGrpSpPr>
        <p:grpSpPr>
          <a:xfrm>
            <a:off x="1070733" y="1017639"/>
            <a:ext cx="4353724" cy="672526"/>
            <a:chOff x="0" y="0"/>
            <a:chExt cx="5804966" cy="896702"/>
          </a:xfrm>
        </p:grpSpPr>
        <p:sp>
          <p:nvSpPr>
            <p:cNvPr id="17" name="Freeform 17"/>
            <p:cNvSpPr/>
            <p:nvPr/>
          </p:nvSpPr>
          <p:spPr>
            <a:xfrm>
              <a:off x="0" y="0"/>
              <a:ext cx="5804916" cy="896747"/>
            </a:xfrm>
            <a:custGeom>
              <a:avLst/>
              <a:gdLst/>
              <a:ahLst/>
              <a:cxnLst/>
              <a:rect l="l" t="t" r="r" b="b"/>
              <a:pathLst>
                <a:path w="5804916" h="896747">
                  <a:moveTo>
                    <a:pt x="0" y="0"/>
                  </a:moveTo>
                  <a:lnTo>
                    <a:pt x="5804916" y="0"/>
                  </a:lnTo>
                  <a:lnTo>
                    <a:pt x="5804916" y="896747"/>
                  </a:lnTo>
                  <a:lnTo>
                    <a:pt x="0" y="896747"/>
                  </a:lnTo>
                  <a:close/>
                </a:path>
              </a:pathLst>
            </a:custGeom>
            <a:solidFill>
              <a:srgbClr val="FBFBFB"/>
            </a:solidFill>
          </p:spPr>
        </p:sp>
      </p:grpSp>
      <p:pic>
        <p:nvPicPr>
          <p:cNvPr id="19" name="图片 18">
            <a:extLst>
              <a:ext uri="{FF2B5EF4-FFF2-40B4-BE49-F238E27FC236}">
                <a16:creationId xmlns:a16="http://schemas.microsoft.com/office/drawing/2014/main" id="{B3B6125B-3057-87FF-1C9E-D4A27FFF3988}"/>
              </a:ext>
            </a:extLst>
          </p:cNvPr>
          <p:cNvPicPr>
            <a:picLocks noChangeAspect="1"/>
          </p:cNvPicPr>
          <p:nvPr/>
        </p:nvPicPr>
        <p:blipFill>
          <a:blip r:embed="rId17"/>
          <a:stretch>
            <a:fillRect/>
          </a:stretch>
        </p:blipFill>
        <p:spPr>
          <a:xfrm>
            <a:off x="10801957" y="2972163"/>
            <a:ext cx="5181600" cy="4152537"/>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Freeform 3"/>
          <p:cNvSpPr/>
          <p:nvPr/>
        </p:nvSpPr>
        <p:spPr>
          <a:xfrm>
            <a:off x="14555338" y="7597770"/>
            <a:ext cx="4530174" cy="3220618"/>
          </a:xfrm>
          <a:custGeom>
            <a:avLst/>
            <a:gdLst/>
            <a:ahLst/>
            <a:cxnLst/>
            <a:rect l="l" t="t" r="r" b="b"/>
            <a:pathLst>
              <a:path w="4530174" h="3220618">
                <a:moveTo>
                  <a:pt x="0" y="0"/>
                </a:moveTo>
                <a:lnTo>
                  <a:pt x="4530174" y="0"/>
                </a:lnTo>
                <a:lnTo>
                  <a:pt x="4530174" y="3220619"/>
                </a:lnTo>
                <a:lnTo>
                  <a:pt x="0" y="32206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7986" y="47726"/>
            <a:ext cx="1095232" cy="1114683"/>
          </a:xfrm>
          <a:custGeom>
            <a:avLst/>
            <a:gdLst/>
            <a:ahLst/>
            <a:cxnLst/>
            <a:rect l="l" t="t" r="r" b="b"/>
            <a:pathLst>
              <a:path w="1095232" h="1114683">
                <a:moveTo>
                  <a:pt x="0" y="0"/>
                </a:moveTo>
                <a:lnTo>
                  <a:pt x="1095232" y="0"/>
                </a:lnTo>
                <a:lnTo>
                  <a:pt x="1095232" y="1114682"/>
                </a:lnTo>
                <a:lnTo>
                  <a:pt x="0" y="11146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7986" y="276381"/>
            <a:ext cx="1985704" cy="1114684"/>
          </a:xfrm>
          <a:custGeom>
            <a:avLst/>
            <a:gdLst/>
            <a:ahLst/>
            <a:cxnLst/>
            <a:rect l="l" t="t" r="r" b="b"/>
            <a:pathLst>
              <a:path w="1985704" h="1114684">
                <a:moveTo>
                  <a:pt x="0" y="0"/>
                </a:moveTo>
                <a:lnTo>
                  <a:pt x="1985704" y="0"/>
                </a:lnTo>
                <a:lnTo>
                  <a:pt x="1985704" y="1114684"/>
                </a:lnTo>
                <a:lnTo>
                  <a:pt x="0" y="11146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7986" y="724158"/>
            <a:ext cx="2519036" cy="1214718"/>
          </a:xfrm>
          <a:custGeom>
            <a:avLst/>
            <a:gdLst/>
            <a:ahLst/>
            <a:cxnLst/>
            <a:rect l="l" t="t" r="r" b="b"/>
            <a:pathLst>
              <a:path w="2519036" h="1214718">
                <a:moveTo>
                  <a:pt x="0" y="0"/>
                </a:moveTo>
                <a:lnTo>
                  <a:pt x="2519036" y="0"/>
                </a:lnTo>
                <a:lnTo>
                  <a:pt x="2519036" y="1214718"/>
                </a:lnTo>
                <a:lnTo>
                  <a:pt x="0" y="12147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7986" y="1233866"/>
            <a:ext cx="969044" cy="990831"/>
          </a:xfrm>
          <a:custGeom>
            <a:avLst/>
            <a:gdLst/>
            <a:ahLst/>
            <a:cxnLst/>
            <a:rect l="l" t="t" r="r" b="b"/>
            <a:pathLst>
              <a:path w="969044" h="990831">
                <a:moveTo>
                  <a:pt x="0" y="0"/>
                </a:moveTo>
                <a:lnTo>
                  <a:pt x="969043" y="0"/>
                </a:lnTo>
                <a:lnTo>
                  <a:pt x="969043" y="990830"/>
                </a:lnTo>
                <a:lnTo>
                  <a:pt x="0" y="99083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8937274" y="1796155"/>
            <a:ext cx="8297792" cy="6833498"/>
          </a:xfrm>
          <a:custGeom>
            <a:avLst/>
            <a:gdLst/>
            <a:ahLst/>
            <a:cxnLst/>
            <a:rect l="l" t="t" r="r" b="b"/>
            <a:pathLst>
              <a:path w="8297792" h="6833498">
                <a:moveTo>
                  <a:pt x="0" y="0"/>
                </a:moveTo>
                <a:lnTo>
                  <a:pt x="8297792" y="0"/>
                </a:lnTo>
                <a:lnTo>
                  <a:pt x="8297792" y="6833498"/>
                </a:lnTo>
                <a:lnTo>
                  <a:pt x="0" y="6833498"/>
                </a:lnTo>
                <a:lnTo>
                  <a:pt x="0" y="0"/>
                </a:lnTo>
                <a:close/>
              </a:path>
            </a:pathLst>
          </a:custGeom>
          <a:blipFill>
            <a:blip r:embed="rId14"/>
            <a:stretch>
              <a:fillRect r="-5005" b="-3716"/>
            </a:stretch>
          </a:blipFill>
        </p:spPr>
      </p:sp>
      <p:grpSp>
        <p:nvGrpSpPr>
          <p:cNvPr id="10" name="Group 10"/>
          <p:cNvGrpSpPr/>
          <p:nvPr/>
        </p:nvGrpSpPr>
        <p:grpSpPr>
          <a:xfrm>
            <a:off x="961058" y="1895475"/>
            <a:ext cx="7970943" cy="6734178"/>
            <a:chOff x="0" y="0"/>
            <a:chExt cx="10627924" cy="8978904"/>
          </a:xfrm>
        </p:grpSpPr>
        <p:sp>
          <p:nvSpPr>
            <p:cNvPr id="11" name="Freeform 11"/>
            <p:cNvSpPr/>
            <p:nvPr/>
          </p:nvSpPr>
          <p:spPr>
            <a:xfrm>
              <a:off x="0" y="0"/>
              <a:ext cx="12931394" cy="8978942"/>
            </a:xfrm>
            <a:custGeom>
              <a:avLst/>
              <a:gdLst/>
              <a:ahLst/>
              <a:cxnLst/>
              <a:rect l="l" t="t" r="r" b="b"/>
              <a:pathLst>
                <a:path w="12931394" h="8978942">
                  <a:moveTo>
                    <a:pt x="0" y="0"/>
                  </a:moveTo>
                  <a:lnTo>
                    <a:pt x="6199632" y="0"/>
                  </a:lnTo>
                  <a:lnTo>
                    <a:pt x="8856599" y="0"/>
                  </a:lnTo>
                  <a:lnTo>
                    <a:pt x="10627868" y="0"/>
                  </a:lnTo>
                  <a:lnTo>
                    <a:pt x="10627868" y="1496414"/>
                  </a:lnTo>
                  <a:lnTo>
                    <a:pt x="12931394" y="406258"/>
                  </a:lnTo>
                  <a:lnTo>
                    <a:pt x="10627868" y="3741158"/>
                  </a:lnTo>
                  <a:lnTo>
                    <a:pt x="10627868" y="8978942"/>
                  </a:lnTo>
                  <a:lnTo>
                    <a:pt x="8856599" y="8978942"/>
                  </a:lnTo>
                  <a:lnTo>
                    <a:pt x="6199632" y="8978942"/>
                  </a:lnTo>
                  <a:lnTo>
                    <a:pt x="0" y="8978942"/>
                  </a:lnTo>
                  <a:lnTo>
                    <a:pt x="0" y="3741158"/>
                  </a:lnTo>
                  <a:lnTo>
                    <a:pt x="0" y="1496414"/>
                  </a:lnTo>
                  <a:close/>
                </a:path>
              </a:pathLst>
            </a:custGeom>
            <a:solidFill>
              <a:srgbClr val="030303"/>
            </a:solidFill>
          </p:spPr>
        </p:sp>
      </p:grpSp>
      <p:sp>
        <p:nvSpPr>
          <p:cNvPr id="12" name="TextBox 12"/>
          <p:cNvSpPr txBox="1"/>
          <p:nvPr/>
        </p:nvSpPr>
        <p:spPr>
          <a:xfrm>
            <a:off x="1389372" y="2457030"/>
            <a:ext cx="7114315" cy="5694047"/>
          </a:xfrm>
          <a:prstGeom prst="rect">
            <a:avLst/>
          </a:prstGeom>
        </p:spPr>
        <p:txBody>
          <a:bodyPr lIns="0" tIns="0" rIns="0" bIns="0" rtlCol="0" anchor="t">
            <a:spAutoFit/>
          </a:bodyPr>
          <a:lstStyle/>
          <a:p>
            <a:pPr algn="l">
              <a:lnSpc>
                <a:spcPts val="5699"/>
              </a:lnSpc>
            </a:pPr>
            <a:r>
              <a:rPr lang="en-US" sz="3799" dirty="0">
                <a:solidFill>
                  <a:srgbClr val="FFFFFF"/>
                </a:solidFill>
                <a:ea typeface="Arimo"/>
              </a:rPr>
              <a:t>打扫装置依照市场标准依旧采用了滚刷的模式，用户也</a:t>
            </a:r>
            <a:r>
              <a:rPr lang="en-US" sz="3799" dirty="0">
                <a:solidFill>
                  <a:srgbClr val="FF3131"/>
                </a:solidFill>
                <a:ea typeface="Arimo Bold"/>
              </a:rPr>
              <a:t>可自由替换不同功能的主刷，扫地，擦地，扫灰</a:t>
            </a:r>
            <a:r>
              <a:rPr lang="en-US" sz="3799" dirty="0">
                <a:solidFill>
                  <a:srgbClr val="FFFFFF"/>
                </a:solidFill>
                <a:ea typeface="Arimo"/>
              </a:rPr>
              <a:t>，使之具有一定扫地机器人的功能，各种表面均可适应，滚刷动力与其中一个轮胎共用一个电机避免重复设计的同时增加了空间的利用率。</a:t>
            </a:r>
          </a:p>
        </p:txBody>
      </p:sp>
      <p:pic>
        <p:nvPicPr>
          <p:cNvPr id="14" name="图片 13">
            <a:extLst>
              <a:ext uri="{FF2B5EF4-FFF2-40B4-BE49-F238E27FC236}">
                <a16:creationId xmlns:a16="http://schemas.microsoft.com/office/drawing/2014/main" id="{A35457A3-9CC3-C94C-DBA9-6216D3D77626}"/>
              </a:ext>
            </a:extLst>
          </p:cNvPr>
          <p:cNvPicPr>
            <a:picLocks noChangeAspect="1"/>
          </p:cNvPicPr>
          <p:nvPr/>
        </p:nvPicPr>
        <p:blipFill>
          <a:blip r:embed="rId15"/>
          <a:stretch>
            <a:fillRect/>
          </a:stretch>
        </p:blipFill>
        <p:spPr>
          <a:xfrm>
            <a:off x="9747518" y="2324100"/>
            <a:ext cx="7151110" cy="4058070"/>
          </a:xfrm>
          <a:prstGeom prst="rect">
            <a:avLst/>
          </a:prstGeom>
        </p:spPr>
      </p:pic>
      <p:sp>
        <p:nvSpPr>
          <p:cNvPr id="15" name="文本框 14">
            <a:extLst>
              <a:ext uri="{FF2B5EF4-FFF2-40B4-BE49-F238E27FC236}">
                <a16:creationId xmlns:a16="http://schemas.microsoft.com/office/drawing/2014/main" id="{D9D1268C-CCD3-0DEB-012E-37F534328165}"/>
              </a:ext>
            </a:extLst>
          </p:cNvPr>
          <p:cNvSpPr txBox="1"/>
          <p:nvPr/>
        </p:nvSpPr>
        <p:spPr>
          <a:xfrm>
            <a:off x="9747518" y="8724900"/>
            <a:ext cx="7702282" cy="1138773"/>
          </a:xfrm>
          <a:prstGeom prst="rect">
            <a:avLst/>
          </a:prstGeom>
          <a:noFill/>
        </p:spPr>
        <p:txBody>
          <a:bodyPr wrap="square" rtlCol="0">
            <a:spAutoFit/>
          </a:bodyPr>
          <a:lstStyle/>
          <a:p>
            <a:r>
              <a:rPr lang="zh-CN" altLang="en-US" sz="3400" dirty="0"/>
              <a:t>滚筒换成钢丝刷时可用于墙壁垃圾广告的清理</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ADBE7636-A004-1F83-E909-F586B1CFF73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4" name="Freeform 8">
            <a:extLst>
              <a:ext uri="{FF2B5EF4-FFF2-40B4-BE49-F238E27FC236}">
                <a16:creationId xmlns:a16="http://schemas.microsoft.com/office/drawing/2014/main" id="{8B70EC24-58FB-CF36-A1FC-3D4657B5041E}"/>
              </a:ext>
            </a:extLst>
          </p:cNvPr>
          <p:cNvSpPr/>
          <p:nvPr/>
        </p:nvSpPr>
        <p:spPr>
          <a:xfrm>
            <a:off x="8937274" y="1796155"/>
            <a:ext cx="8297792" cy="6833498"/>
          </a:xfrm>
          <a:custGeom>
            <a:avLst/>
            <a:gdLst/>
            <a:ahLst/>
            <a:cxnLst/>
            <a:rect l="l" t="t" r="r" b="b"/>
            <a:pathLst>
              <a:path w="8297792" h="6833498">
                <a:moveTo>
                  <a:pt x="0" y="0"/>
                </a:moveTo>
                <a:lnTo>
                  <a:pt x="8297792" y="0"/>
                </a:lnTo>
                <a:lnTo>
                  <a:pt x="8297792" y="6833498"/>
                </a:lnTo>
                <a:lnTo>
                  <a:pt x="0" y="6833498"/>
                </a:lnTo>
                <a:lnTo>
                  <a:pt x="0" y="0"/>
                </a:lnTo>
                <a:close/>
              </a:path>
            </a:pathLst>
          </a:custGeom>
          <a:blipFill>
            <a:blip r:embed="rId3"/>
            <a:stretch>
              <a:fillRect r="-5005" b="-3716"/>
            </a:stretch>
          </a:blipFill>
        </p:spPr>
      </p:sp>
      <p:pic>
        <p:nvPicPr>
          <p:cNvPr id="6" name="图片 5">
            <a:extLst>
              <a:ext uri="{FF2B5EF4-FFF2-40B4-BE49-F238E27FC236}">
                <a16:creationId xmlns:a16="http://schemas.microsoft.com/office/drawing/2014/main" id="{D248A417-98CD-86FA-287A-FE1E37B637F8}"/>
              </a:ext>
            </a:extLst>
          </p:cNvPr>
          <p:cNvPicPr>
            <a:picLocks noChangeAspect="1"/>
          </p:cNvPicPr>
          <p:nvPr/>
        </p:nvPicPr>
        <p:blipFill>
          <a:blip r:embed="rId4"/>
          <a:stretch>
            <a:fillRect/>
          </a:stretch>
        </p:blipFill>
        <p:spPr>
          <a:xfrm>
            <a:off x="9525000" y="2400300"/>
            <a:ext cx="7170343" cy="3352800"/>
          </a:xfrm>
          <a:prstGeom prst="rect">
            <a:avLst/>
          </a:prstGeom>
        </p:spPr>
      </p:pic>
      <p:sp>
        <p:nvSpPr>
          <p:cNvPr id="7" name="Freeform 11">
            <a:extLst>
              <a:ext uri="{FF2B5EF4-FFF2-40B4-BE49-F238E27FC236}">
                <a16:creationId xmlns:a16="http://schemas.microsoft.com/office/drawing/2014/main" id="{F683B2F7-8B0F-80A9-40F2-928A758647CB}"/>
              </a:ext>
            </a:extLst>
          </p:cNvPr>
          <p:cNvSpPr/>
          <p:nvPr/>
        </p:nvSpPr>
        <p:spPr>
          <a:xfrm>
            <a:off x="457200" y="2095500"/>
            <a:ext cx="9698546" cy="6734207"/>
          </a:xfrm>
          <a:custGeom>
            <a:avLst/>
            <a:gdLst/>
            <a:ahLst/>
            <a:cxnLst/>
            <a:rect l="l" t="t" r="r" b="b"/>
            <a:pathLst>
              <a:path w="12931394" h="8978942">
                <a:moveTo>
                  <a:pt x="0" y="0"/>
                </a:moveTo>
                <a:lnTo>
                  <a:pt x="6199632" y="0"/>
                </a:lnTo>
                <a:lnTo>
                  <a:pt x="8856599" y="0"/>
                </a:lnTo>
                <a:lnTo>
                  <a:pt x="10627868" y="0"/>
                </a:lnTo>
                <a:lnTo>
                  <a:pt x="10627868" y="1496414"/>
                </a:lnTo>
                <a:lnTo>
                  <a:pt x="12931394" y="406258"/>
                </a:lnTo>
                <a:lnTo>
                  <a:pt x="10627868" y="3741158"/>
                </a:lnTo>
                <a:lnTo>
                  <a:pt x="10627868" y="8978942"/>
                </a:lnTo>
                <a:lnTo>
                  <a:pt x="8856599" y="8978942"/>
                </a:lnTo>
                <a:lnTo>
                  <a:pt x="6199632" y="8978942"/>
                </a:lnTo>
                <a:lnTo>
                  <a:pt x="0" y="8978942"/>
                </a:lnTo>
                <a:lnTo>
                  <a:pt x="0" y="3741158"/>
                </a:lnTo>
                <a:lnTo>
                  <a:pt x="0" y="1496414"/>
                </a:lnTo>
                <a:close/>
              </a:path>
            </a:pathLst>
          </a:custGeom>
          <a:solidFill>
            <a:srgbClr val="030303"/>
          </a:solidFill>
        </p:spPr>
        <p:txBody>
          <a:bodyPr/>
          <a:lstStyle/>
          <a:p>
            <a:endParaRPr lang="zh-CN" altLang="en-US" sz="3400" dirty="0">
              <a:solidFill>
                <a:schemeClr val="bg1"/>
              </a:solidFill>
            </a:endParaRPr>
          </a:p>
        </p:txBody>
      </p:sp>
      <p:sp>
        <p:nvSpPr>
          <p:cNvPr id="10" name="文本框 9">
            <a:extLst>
              <a:ext uri="{FF2B5EF4-FFF2-40B4-BE49-F238E27FC236}">
                <a16:creationId xmlns:a16="http://schemas.microsoft.com/office/drawing/2014/main" id="{4F6829E4-CB64-0BE8-0D1D-AEF5B434F110}"/>
              </a:ext>
            </a:extLst>
          </p:cNvPr>
          <p:cNvSpPr txBox="1"/>
          <p:nvPr/>
        </p:nvSpPr>
        <p:spPr>
          <a:xfrm>
            <a:off x="1295400" y="3415486"/>
            <a:ext cx="4191000" cy="2185214"/>
          </a:xfrm>
          <a:prstGeom prst="rect">
            <a:avLst/>
          </a:prstGeom>
          <a:noFill/>
        </p:spPr>
        <p:txBody>
          <a:bodyPr wrap="square" rtlCol="0">
            <a:spAutoFit/>
          </a:bodyPr>
          <a:lstStyle/>
          <a:p>
            <a:r>
              <a:rPr lang="zh-CN" altLang="en-US" sz="3400" dirty="0">
                <a:solidFill>
                  <a:schemeClr val="bg1"/>
                </a:solidFill>
              </a:rPr>
              <a:t>滚筒后置有</a:t>
            </a:r>
            <a:r>
              <a:rPr lang="zh-CN" altLang="en-US" sz="3400" b="1" dirty="0">
                <a:solidFill>
                  <a:srgbClr val="FF0000"/>
                </a:solidFill>
              </a:rPr>
              <a:t>灰尘收集箱</a:t>
            </a:r>
            <a:r>
              <a:rPr lang="zh-CN" altLang="en-US" sz="3400" dirty="0">
                <a:solidFill>
                  <a:schemeClr val="bg1"/>
                </a:solidFill>
              </a:rPr>
              <a:t>，可快速收集滚筒扫过区域的灰尘与垃圾</a:t>
            </a:r>
          </a:p>
        </p:txBody>
      </p:sp>
    </p:spTree>
    <p:extLst>
      <p:ext uri="{BB962C8B-B14F-4D97-AF65-F5344CB8AC3E}">
        <p14:creationId xmlns:p14="http://schemas.microsoft.com/office/powerpoint/2010/main" val="2333206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Freeform 3"/>
          <p:cNvSpPr/>
          <p:nvPr/>
        </p:nvSpPr>
        <p:spPr>
          <a:xfrm rot="5400000">
            <a:off x="13190612" y="2437738"/>
            <a:ext cx="5241113" cy="4953665"/>
          </a:xfrm>
          <a:custGeom>
            <a:avLst/>
            <a:gdLst/>
            <a:ahLst/>
            <a:cxnLst/>
            <a:rect l="l" t="t" r="r" b="b"/>
            <a:pathLst>
              <a:path w="5241113" h="4953665">
                <a:moveTo>
                  <a:pt x="0" y="0"/>
                </a:moveTo>
                <a:lnTo>
                  <a:pt x="5241112" y="0"/>
                </a:lnTo>
                <a:lnTo>
                  <a:pt x="5241112" y="4953665"/>
                </a:lnTo>
                <a:lnTo>
                  <a:pt x="0" y="4953665"/>
                </a:lnTo>
                <a:lnTo>
                  <a:pt x="0" y="0"/>
                </a:lnTo>
                <a:close/>
              </a:path>
            </a:pathLst>
          </a:custGeom>
          <a:blipFill>
            <a:blip r:embed="rId4"/>
            <a:stretch>
              <a:fillRect l="-18" r="-18"/>
            </a:stretch>
          </a:blipFill>
        </p:spPr>
      </p:sp>
      <p:sp>
        <p:nvSpPr>
          <p:cNvPr id="4" name="Freeform 4"/>
          <p:cNvSpPr/>
          <p:nvPr/>
        </p:nvSpPr>
        <p:spPr>
          <a:xfrm>
            <a:off x="1" y="1264737"/>
            <a:ext cx="4749976" cy="2176968"/>
          </a:xfrm>
          <a:custGeom>
            <a:avLst/>
            <a:gdLst/>
            <a:ahLst/>
            <a:cxnLst/>
            <a:rect l="l" t="t" r="r" b="b"/>
            <a:pathLst>
              <a:path w="4749976" h="2176968">
                <a:moveTo>
                  <a:pt x="0" y="0"/>
                </a:moveTo>
                <a:lnTo>
                  <a:pt x="4749977" y="0"/>
                </a:lnTo>
                <a:lnTo>
                  <a:pt x="4749977" y="2176968"/>
                </a:lnTo>
                <a:lnTo>
                  <a:pt x="0" y="2176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361886" y="6535875"/>
            <a:ext cx="5649510" cy="4016384"/>
          </a:xfrm>
          <a:custGeom>
            <a:avLst/>
            <a:gdLst/>
            <a:ahLst/>
            <a:cxnLst/>
            <a:rect l="l" t="t" r="r" b="b"/>
            <a:pathLst>
              <a:path w="5649510" h="4016384">
                <a:moveTo>
                  <a:pt x="0" y="0"/>
                </a:moveTo>
                <a:lnTo>
                  <a:pt x="5649511" y="0"/>
                </a:lnTo>
                <a:lnTo>
                  <a:pt x="5649511" y="4016383"/>
                </a:lnTo>
                <a:lnTo>
                  <a:pt x="0" y="401638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TextBox 6"/>
          <p:cNvSpPr txBox="1"/>
          <p:nvPr/>
        </p:nvSpPr>
        <p:spPr>
          <a:xfrm>
            <a:off x="6352083" y="4118721"/>
            <a:ext cx="7177474" cy="1183631"/>
          </a:xfrm>
          <a:prstGeom prst="rect">
            <a:avLst/>
          </a:prstGeom>
        </p:spPr>
        <p:txBody>
          <a:bodyPr lIns="0" tIns="0" rIns="0" bIns="0" rtlCol="0" anchor="t">
            <a:spAutoFit/>
          </a:bodyPr>
          <a:lstStyle/>
          <a:p>
            <a:pPr algn="l">
              <a:lnSpc>
                <a:spcPts val="8640"/>
              </a:lnSpc>
            </a:pPr>
            <a:r>
              <a:rPr lang="en-US" sz="7200" spc="44">
                <a:solidFill>
                  <a:srgbClr val="1F4E79"/>
                </a:solidFill>
                <a:ea typeface="Arimo"/>
              </a:rPr>
              <a:t>不足与改进</a:t>
            </a:r>
          </a:p>
        </p:txBody>
      </p:sp>
      <p:sp>
        <p:nvSpPr>
          <p:cNvPr id="7" name="TextBox 7"/>
          <p:cNvSpPr txBox="1"/>
          <p:nvPr/>
        </p:nvSpPr>
        <p:spPr>
          <a:xfrm>
            <a:off x="4488671" y="4004422"/>
            <a:ext cx="1079966" cy="2205732"/>
          </a:xfrm>
          <a:prstGeom prst="rect">
            <a:avLst/>
          </a:prstGeom>
        </p:spPr>
        <p:txBody>
          <a:bodyPr lIns="0" tIns="0" rIns="0" bIns="0" rtlCol="0" anchor="t">
            <a:spAutoFit/>
          </a:bodyPr>
          <a:lstStyle/>
          <a:p>
            <a:pPr algn="l">
              <a:lnSpc>
                <a:spcPts val="8640"/>
              </a:lnSpc>
            </a:pPr>
            <a:r>
              <a:rPr lang="en-US" sz="7200" dirty="0">
                <a:solidFill>
                  <a:srgbClr val="1F4E79"/>
                </a:solidFill>
                <a:latin typeface="Impact"/>
              </a:rPr>
              <a:t>0</a:t>
            </a:r>
          </a:p>
          <a:p>
            <a:pPr algn="l">
              <a:lnSpc>
                <a:spcPts val="8640"/>
              </a:lnSpc>
            </a:pPr>
            <a:r>
              <a:rPr lang="en-US" sz="7200" dirty="0">
                <a:solidFill>
                  <a:srgbClr val="1F4E79"/>
                </a:solidFill>
                <a:latin typeface="Impact"/>
              </a:rPr>
              <a:t>4</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Freeform 3"/>
          <p:cNvSpPr/>
          <p:nvPr/>
        </p:nvSpPr>
        <p:spPr>
          <a:xfrm>
            <a:off x="14555338" y="7597770"/>
            <a:ext cx="4530174" cy="3220618"/>
          </a:xfrm>
          <a:custGeom>
            <a:avLst/>
            <a:gdLst/>
            <a:ahLst/>
            <a:cxnLst/>
            <a:rect l="l" t="t" r="r" b="b"/>
            <a:pathLst>
              <a:path w="4530174" h="3220618">
                <a:moveTo>
                  <a:pt x="0" y="0"/>
                </a:moveTo>
                <a:lnTo>
                  <a:pt x="4530174" y="0"/>
                </a:lnTo>
                <a:lnTo>
                  <a:pt x="4530174" y="3220619"/>
                </a:lnTo>
                <a:lnTo>
                  <a:pt x="0" y="32206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065272" y="944275"/>
            <a:ext cx="3633052" cy="527914"/>
          </a:xfrm>
          <a:prstGeom prst="rect">
            <a:avLst/>
          </a:prstGeom>
        </p:spPr>
        <p:txBody>
          <a:bodyPr lIns="0" tIns="0" rIns="0" bIns="0" rtlCol="0" anchor="t">
            <a:spAutoFit/>
          </a:bodyPr>
          <a:lstStyle/>
          <a:p>
            <a:pPr algn="l">
              <a:lnSpc>
                <a:spcPts val="3600"/>
              </a:lnSpc>
            </a:pPr>
            <a:r>
              <a:rPr lang="en-US" sz="3000" spc="450">
                <a:solidFill>
                  <a:srgbClr val="404040"/>
                </a:solidFill>
                <a:ea typeface="Arimo"/>
              </a:rPr>
              <a:t>点击此处添加标题</a:t>
            </a:r>
          </a:p>
        </p:txBody>
      </p:sp>
      <p:sp>
        <p:nvSpPr>
          <p:cNvPr id="5" name="TextBox 5"/>
          <p:cNvSpPr txBox="1"/>
          <p:nvPr/>
        </p:nvSpPr>
        <p:spPr>
          <a:xfrm>
            <a:off x="1065272" y="1385442"/>
            <a:ext cx="4572498" cy="316077"/>
          </a:xfrm>
          <a:prstGeom prst="rect">
            <a:avLst/>
          </a:prstGeom>
        </p:spPr>
        <p:txBody>
          <a:bodyPr lIns="0" tIns="0" rIns="0" bIns="0" rtlCol="0" anchor="t">
            <a:spAutoFit/>
          </a:bodyPr>
          <a:lstStyle/>
          <a:p>
            <a:pPr algn="l">
              <a:lnSpc>
                <a:spcPts val="1800"/>
              </a:lnSpc>
            </a:pPr>
            <a:r>
              <a:rPr lang="en-US" sz="1500" spc="89">
                <a:solidFill>
                  <a:srgbClr val="404040"/>
                </a:solidFill>
                <a:latin typeface="Arial"/>
              </a:rPr>
              <a:t>http://www.rapidppt.com</a:t>
            </a:r>
          </a:p>
        </p:txBody>
      </p:sp>
      <p:sp>
        <p:nvSpPr>
          <p:cNvPr id="6" name="Freeform 6"/>
          <p:cNvSpPr/>
          <p:nvPr/>
        </p:nvSpPr>
        <p:spPr>
          <a:xfrm>
            <a:off x="-7986" y="47726"/>
            <a:ext cx="1095232" cy="1114683"/>
          </a:xfrm>
          <a:custGeom>
            <a:avLst/>
            <a:gdLst/>
            <a:ahLst/>
            <a:cxnLst/>
            <a:rect l="l" t="t" r="r" b="b"/>
            <a:pathLst>
              <a:path w="1095232" h="1114683">
                <a:moveTo>
                  <a:pt x="0" y="0"/>
                </a:moveTo>
                <a:lnTo>
                  <a:pt x="1095232" y="0"/>
                </a:lnTo>
                <a:lnTo>
                  <a:pt x="1095232" y="1114682"/>
                </a:lnTo>
                <a:lnTo>
                  <a:pt x="0" y="11146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7986" y="276381"/>
            <a:ext cx="1985704" cy="1114684"/>
          </a:xfrm>
          <a:custGeom>
            <a:avLst/>
            <a:gdLst/>
            <a:ahLst/>
            <a:cxnLst/>
            <a:rect l="l" t="t" r="r" b="b"/>
            <a:pathLst>
              <a:path w="1985704" h="1114684">
                <a:moveTo>
                  <a:pt x="0" y="0"/>
                </a:moveTo>
                <a:lnTo>
                  <a:pt x="1985704" y="0"/>
                </a:lnTo>
                <a:lnTo>
                  <a:pt x="1985704" y="1114684"/>
                </a:lnTo>
                <a:lnTo>
                  <a:pt x="0" y="11146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7986" y="557433"/>
            <a:ext cx="4749976" cy="1100392"/>
          </a:xfrm>
          <a:custGeom>
            <a:avLst/>
            <a:gdLst/>
            <a:ahLst/>
            <a:cxnLst/>
            <a:rect l="l" t="t" r="r" b="b"/>
            <a:pathLst>
              <a:path w="4749976" h="1100392">
                <a:moveTo>
                  <a:pt x="0" y="0"/>
                </a:moveTo>
                <a:lnTo>
                  <a:pt x="4749976" y="0"/>
                </a:lnTo>
                <a:lnTo>
                  <a:pt x="4749976" y="1100393"/>
                </a:lnTo>
                <a:lnTo>
                  <a:pt x="0" y="11003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7986" y="724158"/>
            <a:ext cx="2519036" cy="1214718"/>
          </a:xfrm>
          <a:custGeom>
            <a:avLst/>
            <a:gdLst/>
            <a:ahLst/>
            <a:cxnLst/>
            <a:rect l="l" t="t" r="r" b="b"/>
            <a:pathLst>
              <a:path w="2519036" h="1214718">
                <a:moveTo>
                  <a:pt x="0" y="0"/>
                </a:moveTo>
                <a:lnTo>
                  <a:pt x="2519036" y="0"/>
                </a:lnTo>
                <a:lnTo>
                  <a:pt x="2519036" y="1214718"/>
                </a:lnTo>
                <a:lnTo>
                  <a:pt x="0" y="12147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a:off x="-7986" y="1233866"/>
            <a:ext cx="969044" cy="990831"/>
          </a:xfrm>
          <a:custGeom>
            <a:avLst/>
            <a:gdLst/>
            <a:ahLst/>
            <a:cxnLst/>
            <a:rect l="l" t="t" r="r" b="b"/>
            <a:pathLst>
              <a:path w="969044" h="990831">
                <a:moveTo>
                  <a:pt x="0" y="0"/>
                </a:moveTo>
                <a:lnTo>
                  <a:pt x="969043" y="0"/>
                </a:lnTo>
                <a:lnTo>
                  <a:pt x="969043" y="990830"/>
                </a:lnTo>
                <a:lnTo>
                  <a:pt x="0" y="99083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Freeform 11"/>
          <p:cNvSpPr/>
          <p:nvPr/>
        </p:nvSpPr>
        <p:spPr>
          <a:xfrm>
            <a:off x="829306" y="2790688"/>
            <a:ext cx="8552912" cy="5704003"/>
          </a:xfrm>
          <a:custGeom>
            <a:avLst/>
            <a:gdLst/>
            <a:ahLst/>
            <a:cxnLst/>
            <a:rect l="l" t="t" r="r" b="b"/>
            <a:pathLst>
              <a:path w="8552912" h="5704003">
                <a:moveTo>
                  <a:pt x="0" y="0"/>
                </a:moveTo>
                <a:lnTo>
                  <a:pt x="8552912" y="0"/>
                </a:lnTo>
                <a:lnTo>
                  <a:pt x="8552912" y="5704004"/>
                </a:lnTo>
                <a:lnTo>
                  <a:pt x="0" y="5704004"/>
                </a:lnTo>
                <a:lnTo>
                  <a:pt x="0" y="0"/>
                </a:lnTo>
                <a:close/>
              </a:path>
            </a:pathLst>
          </a:custGeom>
          <a:blipFill>
            <a:blip r:embed="rId16"/>
            <a:stretch>
              <a:fillRect l="-18" r="-18"/>
            </a:stretch>
          </a:blipFill>
        </p:spPr>
      </p:sp>
      <p:sp>
        <p:nvSpPr>
          <p:cNvPr id="12" name="Freeform 12"/>
          <p:cNvSpPr/>
          <p:nvPr/>
        </p:nvSpPr>
        <p:spPr>
          <a:xfrm>
            <a:off x="4953541" y="4801449"/>
            <a:ext cx="528013" cy="441744"/>
          </a:xfrm>
          <a:custGeom>
            <a:avLst/>
            <a:gdLst/>
            <a:ahLst/>
            <a:cxnLst/>
            <a:rect l="l" t="t" r="r" b="b"/>
            <a:pathLst>
              <a:path w="528013" h="441744">
                <a:moveTo>
                  <a:pt x="0" y="0"/>
                </a:moveTo>
                <a:lnTo>
                  <a:pt x="528013" y="0"/>
                </a:lnTo>
                <a:lnTo>
                  <a:pt x="528013" y="441744"/>
                </a:lnTo>
                <a:lnTo>
                  <a:pt x="0" y="44174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3" name="TextBox 13"/>
          <p:cNvSpPr txBox="1"/>
          <p:nvPr/>
        </p:nvSpPr>
        <p:spPr>
          <a:xfrm>
            <a:off x="10480318" y="3321024"/>
            <a:ext cx="6509385" cy="640368"/>
          </a:xfrm>
          <a:prstGeom prst="rect">
            <a:avLst/>
          </a:prstGeom>
        </p:spPr>
        <p:txBody>
          <a:bodyPr lIns="0" tIns="0" rIns="0" bIns="0" rtlCol="0" anchor="t">
            <a:spAutoFit/>
          </a:bodyPr>
          <a:lstStyle/>
          <a:p>
            <a:pPr algn="l">
              <a:lnSpc>
                <a:spcPts val="5428"/>
              </a:lnSpc>
            </a:pPr>
            <a:r>
              <a:rPr lang="en-US" sz="3999" dirty="0">
                <a:solidFill>
                  <a:srgbClr val="404040"/>
                </a:solidFill>
                <a:latin typeface="Arimo"/>
                <a:ea typeface="Arimo"/>
              </a:rPr>
              <a:t>1.轮子使用容易磨损</a:t>
            </a:r>
          </a:p>
        </p:txBody>
      </p:sp>
      <p:sp>
        <p:nvSpPr>
          <p:cNvPr id="14" name="TextBox 14"/>
          <p:cNvSpPr txBox="1"/>
          <p:nvPr/>
        </p:nvSpPr>
        <p:spPr>
          <a:xfrm>
            <a:off x="10480318" y="4725249"/>
            <a:ext cx="6509385" cy="1367972"/>
          </a:xfrm>
          <a:prstGeom prst="rect">
            <a:avLst/>
          </a:prstGeom>
        </p:spPr>
        <p:txBody>
          <a:bodyPr lIns="0" tIns="0" rIns="0" bIns="0" rtlCol="0" anchor="t">
            <a:spAutoFit/>
          </a:bodyPr>
          <a:lstStyle/>
          <a:p>
            <a:pPr algn="l">
              <a:lnSpc>
                <a:spcPts val="5428"/>
              </a:lnSpc>
            </a:pPr>
            <a:r>
              <a:rPr lang="en-US" sz="3999">
                <a:solidFill>
                  <a:srgbClr val="404040"/>
                </a:solidFill>
                <a:latin typeface="Arimo"/>
                <a:ea typeface="Arimo"/>
              </a:rPr>
              <a:t>2.耗能过高，需要携带备用电池</a:t>
            </a:r>
          </a:p>
        </p:txBody>
      </p:sp>
      <p:sp>
        <p:nvSpPr>
          <p:cNvPr id="15" name="TextBox 15"/>
          <p:cNvSpPr txBox="1"/>
          <p:nvPr/>
        </p:nvSpPr>
        <p:spPr>
          <a:xfrm>
            <a:off x="10480318" y="6453967"/>
            <a:ext cx="6509385" cy="1367972"/>
          </a:xfrm>
          <a:prstGeom prst="rect">
            <a:avLst/>
          </a:prstGeom>
        </p:spPr>
        <p:txBody>
          <a:bodyPr lIns="0" tIns="0" rIns="0" bIns="0" rtlCol="0" anchor="t">
            <a:spAutoFit/>
          </a:bodyPr>
          <a:lstStyle/>
          <a:p>
            <a:pPr algn="l">
              <a:lnSpc>
                <a:spcPts val="5428"/>
              </a:lnSpc>
            </a:pPr>
            <a:r>
              <a:rPr lang="en-US" sz="3999" dirty="0">
                <a:solidFill>
                  <a:srgbClr val="404040"/>
                </a:solidFill>
                <a:latin typeface="Arimo"/>
                <a:ea typeface="Arimo"/>
              </a:rPr>
              <a:t>3.续航过低，单次工作量较少</a:t>
            </a:r>
          </a:p>
        </p:txBody>
      </p:sp>
      <p:grpSp>
        <p:nvGrpSpPr>
          <p:cNvPr id="16" name="Group 16"/>
          <p:cNvGrpSpPr/>
          <p:nvPr/>
        </p:nvGrpSpPr>
        <p:grpSpPr>
          <a:xfrm>
            <a:off x="1039177" y="1011555"/>
            <a:ext cx="6236018" cy="920115"/>
            <a:chOff x="0" y="0"/>
            <a:chExt cx="8314690" cy="1226820"/>
          </a:xfrm>
        </p:grpSpPr>
        <p:sp>
          <p:nvSpPr>
            <p:cNvPr id="17" name="Freeform 17"/>
            <p:cNvSpPr/>
            <p:nvPr/>
          </p:nvSpPr>
          <p:spPr>
            <a:xfrm>
              <a:off x="0" y="0"/>
              <a:ext cx="8314690" cy="1226820"/>
            </a:xfrm>
            <a:custGeom>
              <a:avLst/>
              <a:gdLst/>
              <a:ahLst/>
              <a:cxnLst/>
              <a:rect l="l" t="t" r="r" b="b"/>
              <a:pathLst>
                <a:path w="8314690" h="1226820">
                  <a:moveTo>
                    <a:pt x="0" y="0"/>
                  </a:moveTo>
                  <a:lnTo>
                    <a:pt x="8314690" y="0"/>
                  </a:lnTo>
                  <a:lnTo>
                    <a:pt x="8314690" y="1226820"/>
                  </a:lnTo>
                  <a:lnTo>
                    <a:pt x="0" y="1226820"/>
                  </a:lnTo>
                  <a:close/>
                </a:path>
              </a:pathLst>
            </a:custGeom>
            <a:solidFill>
              <a:srgbClr val="FAFAFA"/>
            </a:solidFill>
          </p:spPr>
        </p:sp>
      </p:grpSp>
      <p:sp>
        <p:nvSpPr>
          <p:cNvPr id="18" name="TextBox 18"/>
          <p:cNvSpPr txBox="1"/>
          <p:nvPr/>
        </p:nvSpPr>
        <p:spPr>
          <a:xfrm>
            <a:off x="1428750" y="1239203"/>
            <a:ext cx="5913120" cy="904875"/>
          </a:xfrm>
          <a:prstGeom prst="rect">
            <a:avLst/>
          </a:prstGeom>
        </p:spPr>
        <p:txBody>
          <a:bodyPr lIns="0" tIns="0" rIns="0" bIns="0" rtlCol="0" anchor="t">
            <a:spAutoFit/>
          </a:bodyPr>
          <a:lstStyle/>
          <a:p>
            <a:pPr algn="l">
              <a:lnSpc>
                <a:spcPts val="6480"/>
              </a:lnSpc>
            </a:pPr>
            <a:r>
              <a:rPr lang="en-US" sz="5400">
                <a:solidFill>
                  <a:srgbClr val="000000"/>
                </a:solidFill>
                <a:ea typeface="Arimo"/>
              </a:rPr>
              <a:t>缺陷</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857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Freeform 3"/>
          <p:cNvSpPr/>
          <p:nvPr/>
        </p:nvSpPr>
        <p:spPr>
          <a:xfrm>
            <a:off x="8524162" y="-434804"/>
            <a:ext cx="10729803" cy="10016028"/>
          </a:xfrm>
          <a:custGeom>
            <a:avLst/>
            <a:gdLst/>
            <a:ahLst/>
            <a:cxnLst/>
            <a:rect l="l" t="t" r="r" b="b"/>
            <a:pathLst>
              <a:path w="10729803" h="10016028">
                <a:moveTo>
                  <a:pt x="0" y="0"/>
                </a:moveTo>
                <a:lnTo>
                  <a:pt x="10729804" y="0"/>
                </a:lnTo>
                <a:lnTo>
                  <a:pt x="10729804" y="10016028"/>
                </a:lnTo>
                <a:lnTo>
                  <a:pt x="0" y="100160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61886" y="6535875"/>
            <a:ext cx="5649510" cy="4016384"/>
          </a:xfrm>
          <a:custGeom>
            <a:avLst/>
            <a:gdLst/>
            <a:ahLst/>
            <a:cxnLst/>
            <a:rect l="l" t="t" r="r" b="b"/>
            <a:pathLst>
              <a:path w="5649510" h="4016384">
                <a:moveTo>
                  <a:pt x="0" y="0"/>
                </a:moveTo>
                <a:lnTo>
                  <a:pt x="5649511" y="0"/>
                </a:lnTo>
                <a:lnTo>
                  <a:pt x="5649511" y="4016383"/>
                </a:lnTo>
                <a:lnTo>
                  <a:pt x="0" y="40163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46429" y="-469465"/>
            <a:ext cx="895233" cy="1036084"/>
          </a:xfrm>
          <a:custGeom>
            <a:avLst/>
            <a:gdLst/>
            <a:ahLst/>
            <a:cxnLst/>
            <a:rect l="l" t="t" r="r" b="b"/>
            <a:pathLst>
              <a:path w="895233" h="1036084">
                <a:moveTo>
                  <a:pt x="0" y="0"/>
                </a:moveTo>
                <a:lnTo>
                  <a:pt x="895232" y="0"/>
                </a:lnTo>
                <a:lnTo>
                  <a:pt x="895232" y="1036084"/>
                </a:lnTo>
                <a:lnTo>
                  <a:pt x="0" y="10360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 y="1264737"/>
            <a:ext cx="4749976" cy="2176968"/>
          </a:xfrm>
          <a:custGeom>
            <a:avLst/>
            <a:gdLst/>
            <a:ahLst/>
            <a:cxnLst/>
            <a:rect l="l" t="t" r="r" b="b"/>
            <a:pathLst>
              <a:path w="4749976" h="2176968">
                <a:moveTo>
                  <a:pt x="0" y="0"/>
                </a:moveTo>
                <a:lnTo>
                  <a:pt x="4749977" y="0"/>
                </a:lnTo>
                <a:lnTo>
                  <a:pt x="4749977" y="2176968"/>
                </a:lnTo>
                <a:lnTo>
                  <a:pt x="0" y="217696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7" name="Group 7"/>
          <p:cNvGrpSpPr/>
          <p:nvPr/>
        </p:nvGrpSpPr>
        <p:grpSpPr>
          <a:xfrm>
            <a:off x="14979406" y="4062831"/>
            <a:ext cx="171427" cy="166726"/>
            <a:chOff x="0" y="0"/>
            <a:chExt cx="228570" cy="222302"/>
          </a:xfrm>
        </p:grpSpPr>
        <p:sp>
          <p:nvSpPr>
            <p:cNvPr id="8" name="Freeform 8"/>
            <p:cNvSpPr/>
            <p:nvPr/>
          </p:nvSpPr>
          <p:spPr>
            <a:xfrm>
              <a:off x="0" y="0"/>
              <a:ext cx="228600" cy="222250"/>
            </a:xfrm>
            <a:custGeom>
              <a:avLst/>
              <a:gdLst/>
              <a:ahLst/>
              <a:cxnLst/>
              <a:rect l="l" t="t" r="r" b="b"/>
              <a:pathLst>
                <a:path w="228600" h="222250">
                  <a:moveTo>
                    <a:pt x="0" y="111125"/>
                  </a:moveTo>
                  <a:cubicBezTo>
                    <a:pt x="0" y="49784"/>
                    <a:pt x="51181" y="0"/>
                    <a:pt x="114300" y="0"/>
                  </a:cubicBezTo>
                  <a:cubicBezTo>
                    <a:pt x="177419" y="0"/>
                    <a:pt x="228600" y="49784"/>
                    <a:pt x="228600" y="111125"/>
                  </a:cubicBezTo>
                  <a:cubicBezTo>
                    <a:pt x="228600" y="172466"/>
                    <a:pt x="177419" y="222250"/>
                    <a:pt x="114300" y="222250"/>
                  </a:cubicBezTo>
                  <a:cubicBezTo>
                    <a:pt x="51181" y="222250"/>
                    <a:pt x="0" y="172466"/>
                    <a:pt x="0" y="111125"/>
                  </a:cubicBezTo>
                  <a:close/>
                </a:path>
              </a:pathLst>
            </a:custGeom>
            <a:gradFill rotWithShape="1">
              <a:gsLst>
                <a:gs pos="0">
                  <a:srgbClr val="363F4A">
                    <a:alpha val="100000"/>
                  </a:srgbClr>
                </a:gs>
                <a:gs pos="100000">
                  <a:srgbClr val="0070C0">
                    <a:alpha val="100000"/>
                  </a:srgbClr>
                </a:gs>
              </a:gsLst>
              <a:lin ang="10800000"/>
            </a:gradFill>
          </p:spPr>
        </p:sp>
      </p:grpSp>
      <p:sp>
        <p:nvSpPr>
          <p:cNvPr id="9" name="AutoShape 9"/>
          <p:cNvSpPr/>
          <p:nvPr/>
        </p:nvSpPr>
        <p:spPr>
          <a:xfrm rot="11951">
            <a:off x="4862110" y="3667488"/>
            <a:ext cx="8219570" cy="0"/>
          </a:xfrm>
          <a:prstGeom prst="line">
            <a:avLst/>
          </a:prstGeom>
          <a:ln w="19050" cap="rnd">
            <a:solidFill>
              <a:srgbClr val="4472C4"/>
            </a:solidFill>
            <a:prstDash val="solid"/>
            <a:headEnd type="none" w="sm" len="sm"/>
            <a:tailEnd type="none" w="sm" len="sm"/>
          </a:ln>
        </p:spPr>
      </p:sp>
      <p:sp>
        <p:nvSpPr>
          <p:cNvPr id="10" name="AutoShape 10"/>
          <p:cNvSpPr/>
          <p:nvPr/>
        </p:nvSpPr>
        <p:spPr>
          <a:xfrm rot="1490639">
            <a:off x="12998328" y="3901771"/>
            <a:ext cx="1183248" cy="0"/>
          </a:xfrm>
          <a:prstGeom prst="line">
            <a:avLst/>
          </a:prstGeom>
          <a:ln w="19050" cap="rnd">
            <a:solidFill>
              <a:srgbClr val="4472C4"/>
            </a:solidFill>
            <a:prstDash val="solid"/>
            <a:headEnd type="none" w="sm" len="sm"/>
            <a:tailEnd type="none" w="sm" len="sm"/>
          </a:ln>
        </p:spPr>
      </p:sp>
      <p:sp>
        <p:nvSpPr>
          <p:cNvPr id="11" name="AutoShape 11"/>
          <p:cNvSpPr/>
          <p:nvPr/>
        </p:nvSpPr>
        <p:spPr>
          <a:xfrm rot="94104">
            <a:off x="14098054" y="4136054"/>
            <a:ext cx="1044010" cy="0"/>
          </a:xfrm>
          <a:prstGeom prst="line">
            <a:avLst/>
          </a:prstGeom>
          <a:ln w="19050" cap="rnd">
            <a:solidFill>
              <a:srgbClr val="4472C4"/>
            </a:solidFill>
            <a:prstDash val="solid"/>
            <a:headEnd type="none" w="sm" len="sm"/>
            <a:tailEnd type="none" w="sm" len="sm"/>
          </a:ln>
        </p:spPr>
      </p:sp>
      <p:grpSp>
        <p:nvGrpSpPr>
          <p:cNvPr id="12" name="Group 12"/>
          <p:cNvGrpSpPr/>
          <p:nvPr/>
        </p:nvGrpSpPr>
        <p:grpSpPr>
          <a:xfrm rot="-10800000">
            <a:off x="2509302" y="5720016"/>
            <a:ext cx="171427" cy="166727"/>
            <a:chOff x="0" y="0"/>
            <a:chExt cx="228570" cy="222302"/>
          </a:xfrm>
        </p:grpSpPr>
        <p:sp>
          <p:nvSpPr>
            <p:cNvPr id="13" name="Freeform 13"/>
            <p:cNvSpPr/>
            <p:nvPr/>
          </p:nvSpPr>
          <p:spPr>
            <a:xfrm>
              <a:off x="0" y="0"/>
              <a:ext cx="228600" cy="222250"/>
            </a:xfrm>
            <a:custGeom>
              <a:avLst/>
              <a:gdLst/>
              <a:ahLst/>
              <a:cxnLst/>
              <a:rect l="l" t="t" r="r" b="b"/>
              <a:pathLst>
                <a:path w="228600" h="222250">
                  <a:moveTo>
                    <a:pt x="0" y="111125"/>
                  </a:moveTo>
                  <a:cubicBezTo>
                    <a:pt x="0" y="49784"/>
                    <a:pt x="51181" y="0"/>
                    <a:pt x="114300" y="0"/>
                  </a:cubicBezTo>
                  <a:cubicBezTo>
                    <a:pt x="177419" y="0"/>
                    <a:pt x="228600" y="49784"/>
                    <a:pt x="228600" y="111125"/>
                  </a:cubicBezTo>
                  <a:cubicBezTo>
                    <a:pt x="228600" y="172466"/>
                    <a:pt x="177419" y="222250"/>
                    <a:pt x="114300" y="222250"/>
                  </a:cubicBezTo>
                  <a:cubicBezTo>
                    <a:pt x="51181" y="222250"/>
                    <a:pt x="0" y="172466"/>
                    <a:pt x="0" y="111125"/>
                  </a:cubicBezTo>
                  <a:close/>
                </a:path>
              </a:pathLst>
            </a:custGeom>
            <a:gradFill rotWithShape="1">
              <a:gsLst>
                <a:gs pos="0">
                  <a:srgbClr val="363F4A">
                    <a:alpha val="100000"/>
                  </a:srgbClr>
                </a:gs>
                <a:gs pos="100000">
                  <a:srgbClr val="0070C0">
                    <a:alpha val="100000"/>
                  </a:srgbClr>
                </a:gs>
              </a:gsLst>
              <a:lin ang="0"/>
            </a:gradFill>
          </p:spPr>
        </p:sp>
      </p:grpSp>
      <p:sp>
        <p:nvSpPr>
          <p:cNvPr id="14" name="AutoShape 14"/>
          <p:cNvSpPr/>
          <p:nvPr/>
        </p:nvSpPr>
        <p:spPr>
          <a:xfrm rot="11951">
            <a:off x="4578457" y="6263036"/>
            <a:ext cx="8219570" cy="0"/>
          </a:xfrm>
          <a:prstGeom prst="line">
            <a:avLst/>
          </a:prstGeom>
          <a:ln w="19050" cap="rnd">
            <a:solidFill>
              <a:srgbClr val="4472C4"/>
            </a:solidFill>
            <a:prstDash val="solid"/>
            <a:headEnd type="none" w="sm" len="sm"/>
            <a:tailEnd type="none" w="sm" len="sm"/>
          </a:ln>
        </p:spPr>
      </p:sp>
      <p:sp>
        <p:nvSpPr>
          <p:cNvPr id="15" name="AutoShape 15"/>
          <p:cNvSpPr/>
          <p:nvPr/>
        </p:nvSpPr>
        <p:spPr>
          <a:xfrm rot="1490639">
            <a:off x="3478560" y="6028753"/>
            <a:ext cx="1183248" cy="0"/>
          </a:xfrm>
          <a:prstGeom prst="line">
            <a:avLst/>
          </a:prstGeom>
          <a:ln w="19050" cap="rnd">
            <a:solidFill>
              <a:srgbClr val="4472C4"/>
            </a:solidFill>
            <a:prstDash val="solid"/>
            <a:headEnd type="none" w="sm" len="sm"/>
            <a:tailEnd type="none" w="sm" len="sm"/>
          </a:ln>
        </p:spPr>
      </p:sp>
      <p:sp>
        <p:nvSpPr>
          <p:cNvPr id="16" name="AutoShape 16"/>
          <p:cNvSpPr/>
          <p:nvPr/>
        </p:nvSpPr>
        <p:spPr>
          <a:xfrm rot="94104">
            <a:off x="2518072" y="5794470"/>
            <a:ext cx="1044010" cy="0"/>
          </a:xfrm>
          <a:prstGeom prst="line">
            <a:avLst/>
          </a:prstGeom>
          <a:ln w="19050" cap="rnd">
            <a:solidFill>
              <a:srgbClr val="4472C4"/>
            </a:solidFill>
            <a:prstDash val="solid"/>
            <a:headEnd type="none" w="sm" len="sm"/>
            <a:tailEnd type="none" w="sm" len="sm"/>
          </a:ln>
        </p:spPr>
      </p:sp>
      <p:sp>
        <p:nvSpPr>
          <p:cNvPr id="17" name="TextBox 17"/>
          <p:cNvSpPr txBox="1"/>
          <p:nvPr/>
        </p:nvSpPr>
        <p:spPr>
          <a:xfrm>
            <a:off x="4414469" y="2998567"/>
            <a:ext cx="12001342" cy="3693319"/>
          </a:xfrm>
          <a:prstGeom prst="rect">
            <a:avLst/>
          </a:prstGeom>
        </p:spPr>
        <p:txBody>
          <a:bodyPr wrap="square" lIns="0" tIns="0" rIns="0" bIns="0" rtlCol="0" anchor="t">
            <a:spAutoFit/>
          </a:bodyPr>
          <a:lstStyle/>
          <a:p>
            <a:pPr algn="just">
              <a:lnSpc>
                <a:spcPts val="14400"/>
              </a:lnSpc>
            </a:pPr>
            <a:r>
              <a:rPr lang="zh-CN" altLang="en-US" sz="12000" dirty="0">
                <a:solidFill>
                  <a:srgbClr val="363F4A"/>
                </a:solidFill>
                <a:ea typeface="Arimo"/>
              </a:rPr>
              <a:t>建设美丽生活</a:t>
            </a:r>
            <a:endParaRPr lang="en-US" altLang="zh-CN" sz="12000" dirty="0">
              <a:solidFill>
                <a:srgbClr val="363F4A"/>
              </a:solidFill>
              <a:ea typeface="Arimo"/>
            </a:endParaRPr>
          </a:p>
          <a:p>
            <a:pPr algn="just">
              <a:lnSpc>
                <a:spcPts val="14400"/>
              </a:lnSpc>
            </a:pPr>
            <a:r>
              <a:rPr lang="zh-CN" altLang="en-US" sz="12000" dirty="0">
                <a:solidFill>
                  <a:srgbClr val="363F4A"/>
                </a:solidFill>
                <a:ea typeface="Arimo"/>
              </a:rPr>
              <a:t>打造舒适家庭</a:t>
            </a:r>
            <a:endParaRPr lang="en-US" sz="12000" dirty="0">
              <a:solidFill>
                <a:srgbClr val="363F4A"/>
              </a:solidFill>
              <a:ea typeface="Arimo"/>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Freeform 3"/>
          <p:cNvSpPr/>
          <p:nvPr/>
        </p:nvSpPr>
        <p:spPr>
          <a:xfrm>
            <a:off x="1" y="1264737"/>
            <a:ext cx="4749976" cy="2176968"/>
          </a:xfrm>
          <a:custGeom>
            <a:avLst/>
            <a:gdLst/>
            <a:ahLst/>
            <a:cxnLst/>
            <a:rect l="l" t="t" r="r" b="b"/>
            <a:pathLst>
              <a:path w="4749976" h="2176968">
                <a:moveTo>
                  <a:pt x="0" y="0"/>
                </a:moveTo>
                <a:lnTo>
                  <a:pt x="4749977" y="0"/>
                </a:lnTo>
                <a:lnTo>
                  <a:pt x="4749977" y="2176968"/>
                </a:lnTo>
                <a:lnTo>
                  <a:pt x="0" y="21769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192706" y="2532330"/>
            <a:ext cx="2605069" cy="1470507"/>
          </a:xfrm>
          <a:prstGeom prst="rect">
            <a:avLst/>
          </a:prstGeom>
        </p:spPr>
        <p:txBody>
          <a:bodyPr lIns="0" tIns="0" rIns="0" bIns="0" rtlCol="0" anchor="t">
            <a:spAutoFit/>
          </a:bodyPr>
          <a:lstStyle/>
          <a:p>
            <a:pPr algn="just">
              <a:lnSpc>
                <a:spcPts val="10800"/>
              </a:lnSpc>
            </a:pPr>
            <a:r>
              <a:rPr lang="en-US" sz="9000" spc="-450">
                <a:solidFill>
                  <a:srgbClr val="1F4E79"/>
                </a:solidFill>
                <a:ea typeface="Arimo"/>
              </a:rPr>
              <a:t>目录</a:t>
            </a:r>
          </a:p>
        </p:txBody>
      </p:sp>
      <p:sp>
        <p:nvSpPr>
          <p:cNvPr id="5" name="TextBox 5"/>
          <p:cNvSpPr txBox="1"/>
          <p:nvPr/>
        </p:nvSpPr>
        <p:spPr>
          <a:xfrm>
            <a:off x="2414882" y="4093332"/>
            <a:ext cx="4061551" cy="629632"/>
          </a:xfrm>
          <a:prstGeom prst="rect">
            <a:avLst/>
          </a:prstGeom>
        </p:spPr>
        <p:txBody>
          <a:bodyPr lIns="0" tIns="0" rIns="0" bIns="0" rtlCol="0" anchor="t">
            <a:spAutoFit/>
          </a:bodyPr>
          <a:lstStyle/>
          <a:p>
            <a:pPr algn="l">
              <a:lnSpc>
                <a:spcPts val="4320"/>
              </a:lnSpc>
            </a:pPr>
            <a:r>
              <a:rPr lang="en-US" sz="3600" spc="900">
                <a:solidFill>
                  <a:srgbClr val="1F4E79"/>
                </a:solidFill>
                <a:latin typeface="Arimo"/>
              </a:rPr>
              <a:t>CONTENTS</a:t>
            </a:r>
          </a:p>
        </p:txBody>
      </p:sp>
      <p:sp>
        <p:nvSpPr>
          <p:cNvPr id="6" name="Freeform 6"/>
          <p:cNvSpPr/>
          <p:nvPr/>
        </p:nvSpPr>
        <p:spPr>
          <a:xfrm>
            <a:off x="4947386" y="3383949"/>
            <a:ext cx="378000" cy="378000"/>
          </a:xfrm>
          <a:custGeom>
            <a:avLst/>
            <a:gdLst/>
            <a:ahLst/>
            <a:cxnLst/>
            <a:rect l="l" t="t" r="r" b="b"/>
            <a:pathLst>
              <a:path w="378000" h="378000">
                <a:moveTo>
                  <a:pt x="0" y="0"/>
                </a:moveTo>
                <a:lnTo>
                  <a:pt x="378000" y="0"/>
                </a:lnTo>
                <a:lnTo>
                  <a:pt x="378000" y="378000"/>
                </a:lnTo>
                <a:lnTo>
                  <a:pt x="0" y="378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5404374" y="3383949"/>
            <a:ext cx="378000" cy="378000"/>
          </a:xfrm>
          <a:custGeom>
            <a:avLst/>
            <a:gdLst/>
            <a:ahLst/>
            <a:cxnLst/>
            <a:rect l="l" t="t" r="r" b="b"/>
            <a:pathLst>
              <a:path w="378000" h="378000">
                <a:moveTo>
                  <a:pt x="0" y="0"/>
                </a:moveTo>
                <a:lnTo>
                  <a:pt x="378000" y="0"/>
                </a:lnTo>
                <a:lnTo>
                  <a:pt x="378000" y="378000"/>
                </a:lnTo>
                <a:lnTo>
                  <a:pt x="0" y="3780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5861362" y="3383949"/>
            <a:ext cx="378000" cy="378000"/>
          </a:xfrm>
          <a:custGeom>
            <a:avLst/>
            <a:gdLst/>
            <a:ahLst/>
            <a:cxnLst/>
            <a:rect l="l" t="t" r="r" b="b"/>
            <a:pathLst>
              <a:path w="378000" h="378000">
                <a:moveTo>
                  <a:pt x="0" y="0"/>
                </a:moveTo>
                <a:lnTo>
                  <a:pt x="378000" y="0"/>
                </a:lnTo>
                <a:lnTo>
                  <a:pt x="378000" y="378000"/>
                </a:lnTo>
                <a:lnTo>
                  <a:pt x="0" y="378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361886" y="6535875"/>
            <a:ext cx="5649510" cy="4016384"/>
          </a:xfrm>
          <a:custGeom>
            <a:avLst/>
            <a:gdLst/>
            <a:ahLst/>
            <a:cxnLst/>
            <a:rect l="l" t="t" r="r" b="b"/>
            <a:pathLst>
              <a:path w="5649510" h="4016384">
                <a:moveTo>
                  <a:pt x="0" y="0"/>
                </a:moveTo>
                <a:lnTo>
                  <a:pt x="5649511" y="0"/>
                </a:lnTo>
                <a:lnTo>
                  <a:pt x="5649511" y="4016383"/>
                </a:lnTo>
                <a:lnTo>
                  <a:pt x="0" y="401638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10" name="Group 10"/>
          <p:cNvGrpSpPr/>
          <p:nvPr/>
        </p:nvGrpSpPr>
        <p:grpSpPr>
          <a:xfrm>
            <a:off x="9716550" y="3348074"/>
            <a:ext cx="5847611" cy="864000"/>
            <a:chOff x="0" y="0"/>
            <a:chExt cx="7796814" cy="1152000"/>
          </a:xfrm>
        </p:grpSpPr>
        <p:sp>
          <p:nvSpPr>
            <p:cNvPr id="11" name="Freeform 11"/>
            <p:cNvSpPr/>
            <p:nvPr/>
          </p:nvSpPr>
          <p:spPr>
            <a:xfrm>
              <a:off x="0" y="0"/>
              <a:ext cx="7796784" cy="1152017"/>
            </a:xfrm>
            <a:custGeom>
              <a:avLst/>
              <a:gdLst/>
              <a:ahLst/>
              <a:cxnLst/>
              <a:rect l="l" t="t" r="r" b="b"/>
              <a:pathLst>
                <a:path w="7796784" h="1152017">
                  <a:moveTo>
                    <a:pt x="7796784" y="0"/>
                  </a:moveTo>
                  <a:lnTo>
                    <a:pt x="0" y="0"/>
                  </a:lnTo>
                  <a:lnTo>
                    <a:pt x="0" y="1152017"/>
                  </a:lnTo>
                  <a:lnTo>
                    <a:pt x="7796784" y="1152017"/>
                  </a:lnTo>
                  <a:close/>
                </a:path>
              </a:pathLst>
            </a:custGeom>
            <a:gradFill rotWithShape="1">
              <a:gsLst>
                <a:gs pos="0">
                  <a:srgbClr val="1F4E79">
                    <a:alpha val="100000"/>
                  </a:srgbClr>
                </a:gs>
                <a:gs pos="100000">
                  <a:srgbClr val="0070C0">
                    <a:alpha val="100000"/>
                  </a:srgbClr>
                </a:gs>
              </a:gsLst>
              <a:lin ang="10800000"/>
            </a:gradFill>
          </p:spPr>
        </p:sp>
      </p:grpSp>
      <p:sp>
        <p:nvSpPr>
          <p:cNvPr id="12" name="TextBox 12"/>
          <p:cNvSpPr txBox="1"/>
          <p:nvPr/>
        </p:nvSpPr>
        <p:spPr>
          <a:xfrm>
            <a:off x="8420778" y="3341833"/>
            <a:ext cx="587042" cy="779115"/>
          </a:xfrm>
          <a:prstGeom prst="rect">
            <a:avLst/>
          </a:prstGeom>
        </p:spPr>
        <p:txBody>
          <a:bodyPr lIns="0" tIns="0" rIns="0" bIns="0" rtlCol="0" anchor="t">
            <a:spAutoFit/>
          </a:bodyPr>
          <a:lstStyle/>
          <a:p>
            <a:pPr algn="l">
              <a:lnSpc>
                <a:spcPts val="5040"/>
              </a:lnSpc>
            </a:pPr>
            <a:r>
              <a:rPr lang="en-US" sz="4200">
                <a:solidFill>
                  <a:srgbClr val="1F4E79"/>
                </a:solidFill>
                <a:latin typeface="Impact"/>
              </a:rPr>
              <a:t>01</a:t>
            </a:r>
          </a:p>
        </p:txBody>
      </p:sp>
      <p:grpSp>
        <p:nvGrpSpPr>
          <p:cNvPr id="13" name="Group 13"/>
          <p:cNvGrpSpPr/>
          <p:nvPr/>
        </p:nvGrpSpPr>
        <p:grpSpPr>
          <a:xfrm>
            <a:off x="9704882" y="4651878"/>
            <a:ext cx="5847611" cy="864000"/>
            <a:chOff x="0" y="0"/>
            <a:chExt cx="7796814" cy="1152000"/>
          </a:xfrm>
        </p:grpSpPr>
        <p:sp>
          <p:nvSpPr>
            <p:cNvPr id="14" name="Freeform 14"/>
            <p:cNvSpPr/>
            <p:nvPr/>
          </p:nvSpPr>
          <p:spPr>
            <a:xfrm>
              <a:off x="0" y="0"/>
              <a:ext cx="7796784" cy="1152017"/>
            </a:xfrm>
            <a:custGeom>
              <a:avLst/>
              <a:gdLst/>
              <a:ahLst/>
              <a:cxnLst/>
              <a:rect l="l" t="t" r="r" b="b"/>
              <a:pathLst>
                <a:path w="7796784" h="1152017">
                  <a:moveTo>
                    <a:pt x="7796784" y="0"/>
                  </a:moveTo>
                  <a:lnTo>
                    <a:pt x="0" y="0"/>
                  </a:lnTo>
                  <a:lnTo>
                    <a:pt x="0" y="1152017"/>
                  </a:lnTo>
                  <a:lnTo>
                    <a:pt x="7796784" y="1152017"/>
                  </a:lnTo>
                  <a:close/>
                </a:path>
              </a:pathLst>
            </a:custGeom>
            <a:gradFill rotWithShape="1">
              <a:gsLst>
                <a:gs pos="0">
                  <a:srgbClr val="1F4E79">
                    <a:alpha val="100000"/>
                  </a:srgbClr>
                </a:gs>
                <a:gs pos="100000">
                  <a:srgbClr val="0070C0">
                    <a:alpha val="100000"/>
                  </a:srgbClr>
                </a:gs>
              </a:gsLst>
              <a:lin ang="10800000"/>
            </a:gradFill>
          </p:spPr>
        </p:sp>
      </p:grpSp>
      <p:sp>
        <p:nvSpPr>
          <p:cNvPr id="15" name="TextBox 15"/>
          <p:cNvSpPr txBox="1"/>
          <p:nvPr/>
        </p:nvSpPr>
        <p:spPr>
          <a:xfrm>
            <a:off x="10243492" y="4799928"/>
            <a:ext cx="1963862" cy="571500"/>
          </a:xfrm>
          <a:prstGeom prst="rect">
            <a:avLst/>
          </a:prstGeom>
        </p:spPr>
        <p:txBody>
          <a:bodyPr lIns="0" tIns="0" rIns="0" bIns="0" rtlCol="0" anchor="t">
            <a:spAutoFit/>
          </a:bodyPr>
          <a:lstStyle/>
          <a:p>
            <a:pPr algn="l">
              <a:lnSpc>
                <a:spcPts val="4320"/>
              </a:lnSpc>
            </a:pPr>
            <a:r>
              <a:rPr lang="en-US" sz="3600" spc="44">
                <a:solidFill>
                  <a:srgbClr val="FFFFFF"/>
                </a:solidFill>
                <a:ea typeface="Arimo"/>
              </a:rPr>
              <a:t>设计理念</a:t>
            </a:r>
          </a:p>
        </p:txBody>
      </p:sp>
      <p:sp>
        <p:nvSpPr>
          <p:cNvPr id="16" name="TextBox 16"/>
          <p:cNvSpPr txBox="1"/>
          <p:nvPr/>
        </p:nvSpPr>
        <p:spPr>
          <a:xfrm>
            <a:off x="8420780" y="4654639"/>
            <a:ext cx="651964" cy="779115"/>
          </a:xfrm>
          <a:prstGeom prst="rect">
            <a:avLst/>
          </a:prstGeom>
        </p:spPr>
        <p:txBody>
          <a:bodyPr lIns="0" tIns="0" rIns="0" bIns="0" rtlCol="0" anchor="t">
            <a:spAutoFit/>
          </a:bodyPr>
          <a:lstStyle/>
          <a:p>
            <a:pPr algn="l">
              <a:lnSpc>
                <a:spcPts val="5040"/>
              </a:lnSpc>
            </a:pPr>
            <a:r>
              <a:rPr lang="en-US" sz="4200">
                <a:solidFill>
                  <a:srgbClr val="1F4E79"/>
                </a:solidFill>
                <a:latin typeface="Impact"/>
              </a:rPr>
              <a:t>02</a:t>
            </a:r>
          </a:p>
        </p:txBody>
      </p:sp>
      <p:grpSp>
        <p:nvGrpSpPr>
          <p:cNvPr id="17" name="Group 17"/>
          <p:cNvGrpSpPr/>
          <p:nvPr/>
        </p:nvGrpSpPr>
        <p:grpSpPr>
          <a:xfrm>
            <a:off x="9704882" y="5955684"/>
            <a:ext cx="5847611" cy="864000"/>
            <a:chOff x="0" y="0"/>
            <a:chExt cx="7796814" cy="1152000"/>
          </a:xfrm>
        </p:grpSpPr>
        <p:sp>
          <p:nvSpPr>
            <p:cNvPr id="18" name="Freeform 18"/>
            <p:cNvSpPr/>
            <p:nvPr/>
          </p:nvSpPr>
          <p:spPr>
            <a:xfrm>
              <a:off x="0" y="0"/>
              <a:ext cx="7796784" cy="1152017"/>
            </a:xfrm>
            <a:custGeom>
              <a:avLst/>
              <a:gdLst/>
              <a:ahLst/>
              <a:cxnLst/>
              <a:rect l="l" t="t" r="r" b="b"/>
              <a:pathLst>
                <a:path w="7796784" h="1152017">
                  <a:moveTo>
                    <a:pt x="7796784" y="0"/>
                  </a:moveTo>
                  <a:lnTo>
                    <a:pt x="0" y="0"/>
                  </a:lnTo>
                  <a:lnTo>
                    <a:pt x="0" y="1152017"/>
                  </a:lnTo>
                  <a:lnTo>
                    <a:pt x="7796784" y="1152017"/>
                  </a:lnTo>
                  <a:close/>
                </a:path>
              </a:pathLst>
            </a:custGeom>
            <a:gradFill rotWithShape="1">
              <a:gsLst>
                <a:gs pos="0">
                  <a:srgbClr val="1F4E79">
                    <a:alpha val="100000"/>
                  </a:srgbClr>
                </a:gs>
                <a:gs pos="100000">
                  <a:srgbClr val="0070C0">
                    <a:alpha val="100000"/>
                  </a:srgbClr>
                </a:gs>
              </a:gsLst>
              <a:lin ang="10800000"/>
            </a:gradFill>
          </p:spPr>
        </p:sp>
      </p:grpSp>
      <p:sp>
        <p:nvSpPr>
          <p:cNvPr id="19" name="TextBox 19"/>
          <p:cNvSpPr txBox="1"/>
          <p:nvPr/>
        </p:nvSpPr>
        <p:spPr>
          <a:xfrm>
            <a:off x="10009774" y="6087378"/>
            <a:ext cx="2431298" cy="571500"/>
          </a:xfrm>
          <a:prstGeom prst="rect">
            <a:avLst/>
          </a:prstGeom>
        </p:spPr>
        <p:txBody>
          <a:bodyPr lIns="0" tIns="0" rIns="0" bIns="0" rtlCol="0" anchor="t">
            <a:spAutoFit/>
          </a:bodyPr>
          <a:lstStyle/>
          <a:p>
            <a:pPr algn="ctr">
              <a:lnSpc>
                <a:spcPts val="4320"/>
              </a:lnSpc>
            </a:pPr>
            <a:r>
              <a:rPr lang="en-US" sz="3600" spc="44">
                <a:solidFill>
                  <a:srgbClr val="FFFFFF"/>
                </a:solidFill>
                <a:ea typeface="Arimo"/>
              </a:rPr>
              <a:t>项目创新</a:t>
            </a:r>
          </a:p>
        </p:txBody>
      </p:sp>
      <p:sp>
        <p:nvSpPr>
          <p:cNvPr id="20" name="TextBox 20"/>
          <p:cNvSpPr txBox="1"/>
          <p:nvPr/>
        </p:nvSpPr>
        <p:spPr>
          <a:xfrm>
            <a:off x="8420777" y="5967447"/>
            <a:ext cx="668796" cy="779115"/>
          </a:xfrm>
          <a:prstGeom prst="rect">
            <a:avLst/>
          </a:prstGeom>
        </p:spPr>
        <p:txBody>
          <a:bodyPr lIns="0" tIns="0" rIns="0" bIns="0" rtlCol="0" anchor="t">
            <a:spAutoFit/>
          </a:bodyPr>
          <a:lstStyle/>
          <a:p>
            <a:pPr algn="l">
              <a:lnSpc>
                <a:spcPts val="5040"/>
              </a:lnSpc>
            </a:pPr>
            <a:r>
              <a:rPr lang="en-US" sz="4200">
                <a:solidFill>
                  <a:srgbClr val="1F4E79"/>
                </a:solidFill>
                <a:latin typeface="Impact"/>
              </a:rPr>
              <a:t>03</a:t>
            </a:r>
          </a:p>
        </p:txBody>
      </p:sp>
      <p:grpSp>
        <p:nvGrpSpPr>
          <p:cNvPr id="21" name="Group 21"/>
          <p:cNvGrpSpPr/>
          <p:nvPr/>
        </p:nvGrpSpPr>
        <p:grpSpPr>
          <a:xfrm>
            <a:off x="9704882" y="7259490"/>
            <a:ext cx="5847611" cy="864000"/>
            <a:chOff x="0" y="0"/>
            <a:chExt cx="7796814" cy="1152000"/>
          </a:xfrm>
        </p:grpSpPr>
        <p:sp>
          <p:nvSpPr>
            <p:cNvPr id="22" name="Freeform 22"/>
            <p:cNvSpPr/>
            <p:nvPr/>
          </p:nvSpPr>
          <p:spPr>
            <a:xfrm>
              <a:off x="0" y="0"/>
              <a:ext cx="7796784" cy="1152017"/>
            </a:xfrm>
            <a:custGeom>
              <a:avLst/>
              <a:gdLst/>
              <a:ahLst/>
              <a:cxnLst/>
              <a:rect l="l" t="t" r="r" b="b"/>
              <a:pathLst>
                <a:path w="7796784" h="1152017">
                  <a:moveTo>
                    <a:pt x="7796784" y="0"/>
                  </a:moveTo>
                  <a:lnTo>
                    <a:pt x="0" y="0"/>
                  </a:lnTo>
                  <a:lnTo>
                    <a:pt x="0" y="1152017"/>
                  </a:lnTo>
                  <a:lnTo>
                    <a:pt x="7796784" y="1152017"/>
                  </a:lnTo>
                  <a:close/>
                </a:path>
              </a:pathLst>
            </a:custGeom>
            <a:gradFill rotWithShape="1">
              <a:gsLst>
                <a:gs pos="0">
                  <a:srgbClr val="1F4E79">
                    <a:alpha val="100000"/>
                  </a:srgbClr>
                </a:gs>
                <a:gs pos="100000">
                  <a:srgbClr val="0070C0">
                    <a:alpha val="100000"/>
                  </a:srgbClr>
                </a:gs>
              </a:gsLst>
              <a:lin ang="10800000"/>
            </a:gradFill>
          </p:spPr>
        </p:sp>
      </p:grpSp>
      <p:sp>
        <p:nvSpPr>
          <p:cNvPr id="23" name="TextBox 23"/>
          <p:cNvSpPr txBox="1"/>
          <p:nvPr/>
        </p:nvSpPr>
        <p:spPr>
          <a:xfrm>
            <a:off x="10243492" y="7358153"/>
            <a:ext cx="2431298" cy="629633"/>
          </a:xfrm>
          <a:prstGeom prst="rect">
            <a:avLst/>
          </a:prstGeom>
        </p:spPr>
        <p:txBody>
          <a:bodyPr lIns="0" tIns="0" rIns="0" bIns="0" rtlCol="0" anchor="t">
            <a:spAutoFit/>
          </a:bodyPr>
          <a:lstStyle/>
          <a:p>
            <a:pPr algn="ctr">
              <a:lnSpc>
                <a:spcPts val="4320"/>
              </a:lnSpc>
            </a:pPr>
            <a:r>
              <a:rPr lang="en-US" sz="3600" spc="44">
                <a:solidFill>
                  <a:srgbClr val="FFFFFF"/>
                </a:solidFill>
                <a:ea typeface="Arimo"/>
              </a:rPr>
              <a:t>不足与改进</a:t>
            </a:r>
          </a:p>
        </p:txBody>
      </p:sp>
      <p:sp>
        <p:nvSpPr>
          <p:cNvPr id="24" name="TextBox 24"/>
          <p:cNvSpPr txBox="1"/>
          <p:nvPr/>
        </p:nvSpPr>
        <p:spPr>
          <a:xfrm>
            <a:off x="8420780" y="7280253"/>
            <a:ext cx="651964" cy="779115"/>
          </a:xfrm>
          <a:prstGeom prst="rect">
            <a:avLst/>
          </a:prstGeom>
        </p:spPr>
        <p:txBody>
          <a:bodyPr lIns="0" tIns="0" rIns="0" bIns="0" rtlCol="0" anchor="t">
            <a:spAutoFit/>
          </a:bodyPr>
          <a:lstStyle/>
          <a:p>
            <a:pPr algn="l">
              <a:lnSpc>
                <a:spcPts val="5040"/>
              </a:lnSpc>
            </a:pPr>
            <a:r>
              <a:rPr lang="en-US" sz="4200">
                <a:solidFill>
                  <a:srgbClr val="1F4E79"/>
                </a:solidFill>
                <a:latin typeface="Impact"/>
              </a:rPr>
              <a:t>04</a:t>
            </a:r>
          </a:p>
        </p:txBody>
      </p:sp>
      <p:sp>
        <p:nvSpPr>
          <p:cNvPr id="25" name="Freeform 25"/>
          <p:cNvSpPr/>
          <p:nvPr/>
        </p:nvSpPr>
        <p:spPr>
          <a:xfrm rot="-5400000">
            <a:off x="14729398" y="-2538126"/>
            <a:ext cx="6158394" cy="5820637"/>
          </a:xfrm>
          <a:custGeom>
            <a:avLst/>
            <a:gdLst/>
            <a:ahLst/>
            <a:cxnLst/>
            <a:rect l="l" t="t" r="r" b="b"/>
            <a:pathLst>
              <a:path w="6158394" h="5820637">
                <a:moveTo>
                  <a:pt x="0" y="0"/>
                </a:moveTo>
                <a:lnTo>
                  <a:pt x="6158394" y="0"/>
                </a:lnTo>
                <a:lnTo>
                  <a:pt x="6158394" y="5820638"/>
                </a:lnTo>
                <a:lnTo>
                  <a:pt x="0" y="5820638"/>
                </a:lnTo>
                <a:lnTo>
                  <a:pt x="0" y="0"/>
                </a:lnTo>
                <a:close/>
              </a:path>
            </a:pathLst>
          </a:custGeom>
          <a:blipFill>
            <a:blip r:embed="rId14">
              <a:extLst>
                <a:ext uri="{96DAC541-7B7A-43D3-8B79-37D633B846F1}">
                  <asvg:svgBlip xmlns:asvg="http://schemas.microsoft.com/office/drawing/2016/SVG/main" r:embed="rId15"/>
                </a:ext>
              </a:extLst>
            </a:blip>
            <a:stretch>
              <a:fillRect l="-37" r="-37"/>
            </a:stretch>
          </a:blipFill>
        </p:spPr>
      </p:sp>
      <p:sp>
        <p:nvSpPr>
          <p:cNvPr id="26" name="TextBox 26"/>
          <p:cNvSpPr txBox="1"/>
          <p:nvPr/>
        </p:nvSpPr>
        <p:spPr>
          <a:xfrm>
            <a:off x="10243492" y="3477701"/>
            <a:ext cx="3259223" cy="571500"/>
          </a:xfrm>
          <a:prstGeom prst="rect">
            <a:avLst/>
          </a:prstGeom>
        </p:spPr>
        <p:txBody>
          <a:bodyPr lIns="0" tIns="0" rIns="0" bIns="0" rtlCol="0" anchor="t">
            <a:spAutoFit/>
          </a:bodyPr>
          <a:lstStyle/>
          <a:p>
            <a:pPr algn="l">
              <a:lnSpc>
                <a:spcPts val="4320"/>
              </a:lnSpc>
            </a:pPr>
            <a:r>
              <a:rPr lang="en-US" sz="3600">
                <a:solidFill>
                  <a:srgbClr val="FFFFFF"/>
                </a:solidFill>
                <a:ea typeface="Arimo"/>
              </a:rPr>
              <a:t>项目背景</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Freeform 3"/>
          <p:cNvSpPr/>
          <p:nvPr/>
        </p:nvSpPr>
        <p:spPr>
          <a:xfrm rot="5400000">
            <a:off x="13190612" y="2437738"/>
            <a:ext cx="5241113" cy="4953665"/>
          </a:xfrm>
          <a:custGeom>
            <a:avLst/>
            <a:gdLst/>
            <a:ahLst/>
            <a:cxnLst/>
            <a:rect l="l" t="t" r="r" b="b"/>
            <a:pathLst>
              <a:path w="5241113" h="4953665">
                <a:moveTo>
                  <a:pt x="0" y="0"/>
                </a:moveTo>
                <a:lnTo>
                  <a:pt x="5241112" y="0"/>
                </a:lnTo>
                <a:lnTo>
                  <a:pt x="5241112" y="4953665"/>
                </a:lnTo>
                <a:lnTo>
                  <a:pt x="0" y="4953665"/>
                </a:lnTo>
                <a:lnTo>
                  <a:pt x="0" y="0"/>
                </a:lnTo>
                <a:close/>
              </a:path>
            </a:pathLst>
          </a:custGeom>
          <a:blipFill>
            <a:blip r:embed="rId4">
              <a:extLst>
                <a:ext uri="{96DAC541-7B7A-43D3-8B79-37D633B846F1}">
                  <asvg:svgBlip xmlns:asvg="http://schemas.microsoft.com/office/drawing/2016/SVG/main" r:embed="rId5"/>
                </a:ext>
              </a:extLst>
            </a:blip>
            <a:stretch>
              <a:fillRect t="-21" b="-21"/>
            </a:stretch>
          </a:blipFill>
        </p:spPr>
      </p:sp>
      <p:sp>
        <p:nvSpPr>
          <p:cNvPr id="4" name="Freeform 4"/>
          <p:cNvSpPr/>
          <p:nvPr/>
        </p:nvSpPr>
        <p:spPr>
          <a:xfrm>
            <a:off x="1" y="1264737"/>
            <a:ext cx="4749976" cy="2176968"/>
          </a:xfrm>
          <a:custGeom>
            <a:avLst/>
            <a:gdLst/>
            <a:ahLst/>
            <a:cxnLst/>
            <a:rect l="l" t="t" r="r" b="b"/>
            <a:pathLst>
              <a:path w="4749976" h="2176968">
                <a:moveTo>
                  <a:pt x="0" y="0"/>
                </a:moveTo>
                <a:lnTo>
                  <a:pt x="4749977" y="0"/>
                </a:lnTo>
                <a:lnTo>
                  <a:pt x="4749977" y="2176968"/>
                </a:lnTo>
                <a:lnTo>
                  <a:pt x="0" y="2176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361886" y="6535875"/>
            <a:ext cx="5649510" cy="4016384"/>
          </a:xfrm>
          <a:custGeom>
            <a:avLst/>
            <a:gdLst/>
            <a:ahLst/>
            <a:cxnLst/>
            <a:rect l="l" t="t" r="r" b="b"/>
            <a:pathLst>
              <a:path w="5649510" h="4016384">
                <a:moveTo>
                  <a:pt x="0" y="0"/>
                </a:moveTo>
                <a:lnTo>
                  <a:pt x="5649511" y="0"/>
                </a:lnTo>
                <a:lnTo>
                  <a:pt x="5649511" y="4016383"/>
                </a:lnTo>
                <a:lnTo>
                  <a:pt x="0" y="40163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6156861" y="3265721"/>
            <a:ext cx="7177474" cy="1123950"/>
          </a:xfrm>
          <a:prstGeom prst="rect">
            <a:avLst/>
          </a:prstGeom>
        </p:spPr>
        <p:txBody>
          <a:bodyPr lIns="0" tIns="0" rIns="0" bIns="0" rtlCol="0" anchor="t">
            <a:spAutoFit/>
          </a:bodyPr>
          <a:lstStyle/>
          <a:p>
            <a:pPr algn="l">
              <a:lnSpc>
                <a:spcPts val="8640"/>
              </a:lnSpc>
            </a:pPr>
            <a:r>
              <a:rPr lang="en-US" sz="7200" spc="44">
                <a:solidFill>
                  <a:srgbClr val="1F4E79"/>
                </a:solidFill>
                <a:ea typeface="Arimo"/>
              </a:rPr>
              <a:t>项目背景</a:t>
            </a:r>
          </a:p>
        </p:txBody>
      </p:sp>
      <p:sp>
        <p:nvSpPr>
          <p:cNvPr id="7" name="TextBox 7"/>
          <p:cNvSpPr txBox="1"/>
          <p:nvPr/>
        </p:nvSpPr>
        <p:spPr>
          <a:xfrm>
            <a:off x="3958614" y="2994259"/>
            <a:ext cx="2039882" cy="2638094"/>
          </a:xfrm>
          <a:prstGeom prst="rect">
            <a:avLst/>
          </a:prstGeom>
        </p:spPr>
        <p:txBody>
          <a:bodyPr lIns="0" tIns="0" rIns="0" bIns="0" rtlCol="0" anchor="t">
            <a:spAutoFit/>
          </a:bodyPr>
          <a:lstStyle/>
          <a:p>
            <a:pPr algn="l">
              <a:lnSpc>
                <a:spcPts val="10679"/>
              </a:lnSpc>
            </a:pPr>
            <a:r>
              <a:rPr lang="en-US" sz="8899" dirty="0">
                <a:solidFill>
                  <a:srgbClr val="1F4E79"/>
                </a:solidFill>
                <a:latin typeface="Impact"/>
              </a:rPr>
              <a:t>0</a:t>
            </a:r>
          </a:p>
          <a:p>
            <a:pPr algn="l">
              <a:lnSpc>
                <a:spcPts val="10679"/>
              </a:lnSpc>
            </a:pPr>
            <a:r>
              <a:rPr lang="en-US" sz="8899" dirty="0">
                <a:solidFill>
                  <a:srgbClr val="1F4E79"/>
                </a:solidFill>
                <a:latin typeface="Impact"/>
              </a:rPr>
              <a:t>1</a:t>
            </a:r>
          </a:p>
        </p:txBody>
      </p:sp>
      <p:sp>
        <p:nvSpPr>
          <p:cNvPr id="8" name="TextBox 8"/>
          <p:cNvSpPr txBox="1"/>
          <p:nvPr/>
        </p:nvSpPr>
        <p:spPr>
          <a:xfrm>
            <a:off x="6906133" y="5663264"/>
            <a:ext cx="4809694" cy="2274572"/>
          </a:xfrm>
          <a:prstGeom prst="rect">
            <a:avLst/>
          </a:prstGeom>
        </p:spPr>
        <p:txBody>
          <a:bodyPr lIns="0" tIns="0" rIns="0" bIns="0" rtlCol="0" anchor="t">
            <a:spAutoFit/>
          </a:bodyPr>
          <a:lstStyle/>
          <a:p>
            <a:pPr marL="615310" lvl="1" indent="-307655" algn="l">
              <a:lnSpc>
                <a:spcPts val="6119"/>
              </a:lnSpc>
              <a:buFont typeface="Arial"/>
              <a:buChar char="•"/>
            </a:pPr>
            <a:r>
              <a:rPr lang="en-US" sz="3399" dirty="0" err="1">
                <a:solidFill>
                  <a:srgbClr val="404040"/>
                </a:solidFill>
                <a:ea typeface="Arimo"/>
              </a:rPr>
              <a:t>政治背景</a:t>
            </a:r>
            <a:endParaRPr lang="en-US" sz="3399" dirty="0">
              <a:solidFill>
                <a:srgbClr val="404040"/>
              </a:solidFill>
              <a:ea typeface="Arimo"/>
            </a:endParaRPr>
          </a:p>
          <a:p>
            <a:pPr marL="615310" lvl="1" indent="-307655" algn="l">
              <a:lnSpc>
                <a:spcPts val="6119"/>
              </a:lnSpc>
              <a:buFont typeface="Arial"/>
              <a:buChar char="•"/>
            </a:pPr>
            <a:r>
              <a:rPr lang="en-US" sz="3399" dirty="0" err="1">
                <a:solidFill>
                  <a:srgbClr val="404040"/>
                </a:solidFill>
                <a:ea typeface="Arimo"/>
              </a:rPr>
              <a:t>社会</a:t>
            </a:r>
            <a:r>
              <a:rPr lang="zh-CN" altLang="en-US" sz="3399" dirty="0">
                <a:solidFill>
                  <a:srgbClr val="404040"/>
                </a:solidFill>
                <a:ea typeface="Arimo"/>
              </a:rPr>
              <a:t>痛点</a:t>
            </a:r>
            <a:endParaRPr lang="en-US" sz="3399" dirty="0">
              <a:solidFill>
                <a:srgbClr val="404040"/>
              </a:solidFill>
              <a:ea typeface="Arimo"/>
            </a:endParaRPr>
          </a:p>
          <a:p>
            <a:pPr marL="615310" lvl="1" indent="-307655" algn="l">
              <a:lnSpc>
                <a:spcPts val="6119"/>
              </a:lnSpc>
              <a:buFont typeface="Arial"/>
              <a:buChar char="•"/>
            </a:pPr>
            <a:r>
              <a:rPr lang="en-US" sz="3399" dirty="0" err="1">
                <a:solidFill>
                  <a:srgbClr val="404040"/>
                </a:solidFill>
                <a:ea typeface="Arimo"/>
              </a:rPr>
              <a:t>应用场景</a:t>
            </a:r>
            <a:endParaRPr lang="en-US" sz="3399" dirty="0">
              <a:solidFill>
                <a:srgbClr val="404040"/>
              </a:solidFill>
              <a:ea typeface="Arimo"/>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Freeform 3"/>
          <p:cNvSpPr/>
          <p:nvPr/>
        </p:nvSpPr>
        <p:spPr>
          <a:xfrm>
            <a:off x="14555338" y="7597770"/>
            <a:ext cx="4530174" cy="3220618"/>
          </a:xfrm>
          <a:custGeom>
            <a:avLst/>
            <a:gdLst/>
            <a:ahLst/>
            <a:cxnLst/>
            <a:rect l="l" t="t" r="r" b="b"/>
            <a:pathLst>
              <a:path w="4530174" h="3220618">
                <a:moveTo>
                  <a:pt x="0" y="0"/>
                </a:moveTo>
                <a:lnTo>
                  <a:pt x="4530174" y="0"/>
                </a:lnTo>
                <a:lnTo>
                  <a:pt x="4530174" y="3220619"/>
                </a:lnTo>
                <a:lnTo>
                  <a:pt x="0" y="32206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065272" y="944275"/>
            <a:ext cx="3633052" cy="527914"/>
          </a:xfrm>
          <a:prstGeom prst="rect">
            <a:avLst/>
          </a:prstGeom>
        </p:spPr>
        <p:txBody>
          <a:bodyPr lIns="0" tIns="0" rIns="0" bIns="0" rtlCol="0" anchor="t">
            <a:spAutoFit/>
          </a:bodyPr>
          <a:lstStyle/>
          <a:p>
            <a:pPr algn="l">
              <a:lnSpc>
                <a:spcPts val="3600"/>
              </a:lnSpc>
            </a:pPr>
            <a:r>
              <a:rPr lang="en-US" sz="3000" spc="450">
                <a:solidFill>
                  <a:srgbClr val="404040"/>
                </a:solidFill>
                <a:ea typeface="Arimo"/>
              </a:rPr>
              <a:t>点击此处添加标题</a:t>
            </a:r>
          </a:p>
        </p:txBody>
      </p:sp>
      <p:sp>
        <p:nvSpPr>
          <p:cNvPr id="5" name="TextBox 5"/>
          <p:cNvSpPr txBox="1"/>
          <p:nvPr/>
        </p:nvSpPr>
        <p:spPr>
          <a:xfrm>
            <a:off x="1065272" y="1385442"/>
            <a:ext cx="4572498" cy="316077"/>
          </a:xfrm>
          <a:prstGeom prst="rect">
            <a:avLst/>
          </a:prstGeom>
        </p:spPr>
        <p:txBody>
          <a:bodyPr lIns="0" tIns="0" rIns="0" bIns="0" rtlCol="0" anchor="t">
            <a:spAutoFit/>
          </a:bodyPr>
          <a:lstStyle/>
          <a:p>
            <a:pPr algn="l">
              <a:lnSpc>
                <a:spcPts val="1800"/>
              </a:lnSpc>
            </a:pPr>
            <a:r>
              <a:rPr lang="en-US" sz="1500" spc="89">
                <a:solidFill>
                  <a:srgbClr val="404040"/>
                </a:solidFill>
                <a:latin typeface="Arial"/>
              </a:rPr>
              <a:t>http://www.rapidppt.com</a:t>
            </a:r>
          </a:p>
        </p:txBody>
      </p:sp>
      <p:sp>
        <p:nvSpPr>
          <p:cNvPr id="6" name="Freeform 6"/>
          <p:cNvSpPr/>
          <p:nvPr/>
        </p:nvSpPr>
        <p:spPr>
          <a:xfrm>
            <a:off x="-7986" y="47726"/>
            <a:ext cx="1095232" cy="1114683"/>
          </a:xfrm>
          <a:custGeom>
            <a:avLst/>
            <a:gdLst/>
            <a:ahLst/>
            <a:cxnLst/>
            <a:rect l="l" t="t" r="r" b="b"/>
            <a:pathLst>
              <a:path w="1095232" h="1114683">
                <a:moveTo>
                  <a:pt x="0" y="0"/>
                </a:moveTo>
                <a:lnTo>
                  <a:pt x="1095232" y="0"/>
                </a:lnTo>
                <a:lnTo>
                  <a:pt x="1095232" y="1114682"/>
                </a:lnTo>
                <a:lnTo>
                  <a:pt x="0" y="11146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7986" y="276381"/>
            <a:ext cx="1985704" cy="1114684"/>
          </a:xfrm>
          <a:custGeom>
            <a:avLst/>
            <a:gdLst/>
            <a:ahLst/>
            <a:cxnLst/>
            <a:rect l="l" t="t" r="r" b="b"/>
            <a:pathLst>
              <a:path w="1985704" h="1114684">
                <a:moveTo>
                  <a:pt x="0" y="0"/>
                </a:moveTo>
                <a:lnTo>
                  <a:pt x="1985704" y="0"/>
                </a:lnTo>
                <a:lnTo>
                  <a:pt x="1985704" y="1114684"/>
                </a:lnTo>
                <a:lnTo>
                  <a:pt x="0" y="11146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7986" y="557433"/>
            <a:ext cx="4749976" cy="1100392"/>
          </a:xfrm>
          <a:custGeom>
            <a:avLst/>
            <a:gdLst/>
            <a:ahLst/>
            <a:cxnLst/>
            <a:rect l="l" t="t" r="r" b="b"/>
            <a:pathLst>
              <a:path w="4749976" h="1100392">
                <a:moveTo>
                  <a:pt x="0" y="0"/>
                </a:moveTo>
                <a:lnTo>
                  <a:pt x="4749976" y="0"/>
                </a:lnTo>
                <a:lnTo>
                  <a:pt x="4749976" y="1100393"/>
                </a:lnTo>
                <a:lnTo>
                  <a:pt x="0" y="11003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7986" y="724158"/>
            <a:ext cx="2519036" cy="1214718"/>
          </a:xfrm>
          <a:custGeom>
            <a:avLst/>
            <a:gdLst/>
            <a:ahLst/>
            <a:cxnLst/>
            <a:rect l="l" t="t" r="r" b="b"/>
            <a:pathLst>
              <a:path w="2519036" h="1214718">
                <a:moveTo>
                  <a:pt x="0" y="0"/>
                </a:moveTo>
                <a:lnTo>
                  <a:pt x="2519036" y="0"/>
                </a:lnTo>
                <a:lnTo>
                  <a:pt x="2519036" y="1214718"/>
                </a:lnTo>
                <a:lnTo>
                  <a:pt x="0" y="12147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a:off x="-7986" y="1233866"/>
            <a:ext cx="969044" cy="990831"/>
          </a:xfrm>
          <a:custGeom>
            <a:avLst/>
            <a:gdLst/>
            <a:ahLst/>
            <a:cxnLst/>
            <a:rect l="l" t="t" r="r" b="b"/>
            <a:pathLst>
              <a:path w="969044" h="990831">
                <a:moveTo>
                  <a:pt x="0" y="0"/>
                </a:moveTo>
                <a:lnTo>
                  <a:pt x="969043" y="0"/>
                </a:lnTo>
                <a:lnTo>
                  <a:pt x="969043" y="990830"/>
                </a:lnTo>
                <a:lnTo>
                  <a:pt x="0" y="99083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Freeform 11"/>
          <p:cNvSpPr/>
          <p:nvPr/>
        </p:nvSpPr>
        <p:spPr>
          <a:xfrm>
            <a:off x="9955364" y="4221405"/>
            <a:ext cx="2453502" cy="542003"/>
          </a:xfrm>
          <a:custGeom>
            <a:avLst/>
            <a:gdLst/>
            <a:ahLst/>
            <a:cxnLst/>
            <a:rect l="l" t="t" r="r" b="b"/>
            <a:pathLst>
              <a:path w="2453502" h="542003">
                <a:moveTo>
                  <a:pt x="0" y="0"/>
                </a:moveTo>
                <a:lnTo>
                  <a:pt x="2453502" y="0"/>
                </a:lnTo>
                <a:lnTo>
                  <a:pt x="2453502" y="542003"/>
                </a:lnTo>
                <a:lnTo>
                  <a:pt x="0" y="54200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12" name="Group 12"/>
          <p:cNvGrpSpPr/>
          <p:nvPr/>
        </p:nvGrpSpPr>
        <p:grpSpPr>
          <a:xfrm>
            <a:off x="991092" y="879774"/>
            <a:ext cx="4353723" cy="849507"/>
            <a:chOff x="0" y="0"/>
            <a:chExt cx="5804964" cy="1132676"/>
          </a:xfrm>
        </p:grpSpPr>
        <p:sp>
          <p:nvSpPr>
            <p:cNvPr id="13" name="Freeform 13"/>
            <p:cNvSpPr/>
            <p:nvPr/>
          </p:nvSpPr>
          <p:spPr>
            <a:xfrm>
              <a:off x="0" y="0"/>
              <a:ext cx="5804916" cy="1132713"/>
            </a:xfrm>
            <a:custGeom>
              <a:avLst/>
              <a:gdLst/>
              <a:ahLst/>
              <a:cxnLst/>
              <a:rect l="l" t="t" r="r" b="b"/>
              <a:pathLst>
                <a:path w="5804916" h="1132713">
                  <a:moveTo>
                    <a:pt x="0" y="0"/>
                  </a:moveTo>
                  <a:lnTo>
                    <a:pt x="5804916" y="0"/>
                  </a:lnTo>
                  <a:lnTo>
                    <a:pt x="5804916" y="1132713"/>
                  </a:lnTo>
                  <a:lnTo>
                    <a:pt x="0" y="1132713"/>
                  </a:lnTo>
                  <a:close/>
                </a:path>
              </a:pathLst>
            </a:custGeom>
            <a:solidFill>
              <a:srgbClr val="FAFAFA"/>
            </a:solidFill>
          </p:spPr>
        </p:sp>
      </p:grpSp>
      <p:sp>
        <p:nvSpPr>
          <p:cNvPr id="14" name="Freeform 14"/>
          <p:cNvSpPr/>
          <p:nvPr/>
        </p:nvSpPr>
        <p:spPr>
          <a:xfrm>
            <a:off x="800952" y="1331517"/>
            <a:ext cx="6635275" cy="5623395"/>
          </a:xfrm>
          <a:custGeom>
            <a:avLst/>
            <a:gdLst/>
            <a:ahLst/>
            <a:cxnLst/>
            <a:rect l="l" t="t" r="r" b="b"/>
            <a:pathLst>
              <a:path w="6635275" h="5623395">
                <a:moveTo>
                  <a:pt x="0" y="0"/>
                </a:moveTo>
                <a:lnTo>
                  <a:pt x="6635275" y="0"/>
                </a:lnTo>
                <a:lnTo>
                  <a:pt x="6635275" y="5623395"/>
                </a:lnTo>
                <a:lnTo>
                  <a:pt x="0" y="5623395"/>
                </a:lnTo>
                <a:lnTo>
                  <a:pt x="0" y="0"/>
                </a:lnTo>
                <a:close/>
              </a:path>
            </a:pathLst>
          </a:custGeom>
          <a:blipFill>
            <a:blip r:embed="rId18"/>
            <a:stretch>
              <a:fillRect/>
            </a:stretch>
          </a:blipFill>
        </p:spPr>
      </p:sp>
      <p:sp>
        <p:nvSpPr>
          <p:cNvPr id="15" name="Freeform 15"/>
          <p:cNvSpPr/>
          <p:nvPr/>
        </p:nvSpPr>
        <p:spPr>
          <a:xfrm>
            <a:off x="8672110" y="557433"/>
            <a:ext cx="5347137" cy="4309289"/>
          </a:xfrm>
          <a:custGeom>
            <a:avLst/>
            <a:gdLst/>
            <a:ahLst/>
            <a:cxnLst/>
            <a:rect l="l" t="t" r="r" b="b"/>
            <a:pathLst>
              <a:path w="5347137" h="4309289">
                <a:moveTo>
                  <a:pt x="0" y="0"/>
                </a:moveTo>
                <a:lnTo>
                  <a:pt x="5347138" y="0"/>
                </a:lnTo>
                <a:lnTo>
                  <a:pt x="5347138" y="4309289"/>
                </a:lnTo>
                <a:lnTo>
                  <a:pt x="0" y="4309289"/>
                </a:lnTo>
                <a:lnTo>
                  <a:pt x="0" y="0"/>
                </a:lnTo>
                <a:close/>
              </a:path>
            </a:pathLst>
          </a:custGeom>
          <a:blipFill>
            <a:blip r:embed="rId19"/>
            <a:stretch>
              <a:fillRect l="-2058" r="-10291"/>
            </a:stretch>
          </a:blipFill>
        </p:spPr>
      </p:sp>
      <p:sp>
        <p:nvSpPr>
          <p:cNvPr id="16" name="Freeform 16"/>
          <p:cNvSpPr/>
          <p:nvPr/>
        </p:nvSpPr>
        <p:spPr>
          <a:xfrm>
            <a:off x="10103949" y="2417454"/>
            <a:ext cx="5827002" cy="4149904"/>
          </a:xfrm>
          <a:custGeom>
            <a:avLst/>
            <a:gdLst/>
            <a:ahLst/>
            <a:cxnLst/>
            <a:rect l="l" t="t" r="r" b="b"/>
            <a:pathLst>
              <a:path w="5827002" h="4149904">
                <a:moveTo>
                  <a:pt x="0" y="0"/>
                </a:moveTo>
                <a:lnTo>
                  <a:pt x="5827002" y="0"/>
                </a:lnTo>
                <a:lnTo>
                  <a:pt x="5827002" y="4149904"/>
                </a:lnTo>
                <a:lnTo>
                  <a:pt x="0" y="4149904"/>
                </a:lnTo>
                <a:lnTo>
                  <a:pt x="0" y="0"/>
                </a:lnTo>
                <a:close/>
              </a:path>
            </a:pathLst>
          </a:custGeom>
          <a:blipFill>
            <a:blip r:embed="rId20"/>
            <a:stretch>
              <a:fillRect r="-16845"/>
            </a:stretch>
          </a:blipFill>
        </p:spPr>
      </p:sp>
      <p:sp>
        <p:nvSpPr>
          <p:cNvPr id="17" name="Freeform 17"/>
          <p:cNvSpPr/>
          <p:nvPr/>
        </p:nvSpPr>
        <p:spPr>
          <a:xfrm>
            <a:off x="10456216" y="4921314"/>
            <a:ext cx="7126062" cy="4336986"/>
          </a:xfrm>
          <a:custGeom>
            <a:avLst/>
            <a:gdLst/>
            <a:ahLst/>
            <a:cxnLst/>
            <a:rect l="l" t="t" r="r" b="b"/>
            <a:pathLst>
              <a:path w="7126062" h="4336986">
                <a:moveTo>
                  <a:pt x="0" y="0"/>
                </a:moveTo>
                <a:lnTo>
                  <a:pt x="7126063" y="0"/>
                </a:lnTo>
                <a:lnTo>
                  <a:pt x="7126063" y="4336986"/>
                </a:lnTo>
                <a:lnTo>
                  <a:pt x="0" y="4336986"/>
                </a:lnTo>
                <a:lnTo>
                  <a:pt x="0" y="0"/>
                </a:lnTo>
                <a:close/>
              </a:path>
            </a:pathLst>
          </a:custGeom>
          <a:blipFill>
            <a:blip r:embed="rId21"/>
            <a:stretch>
              <a:fillRect r="-1928"/>
            </a:stretch>
          </a:blipFill>
        </p:spPr>
      </p:sp>
      <p:sp>
        <p:nvSpPr>
          <p:cNvPr id="18" name="TextBox 18"/>
          <p:cNvSpPr txBox="1"/>
          <p:nvPr/>
        </p:nvSpPr>
        <p:spPr>
          <a:xfrm>
            <a:off x="678425" y="452723"/>
            <a:ext cx="4666390" cy="742950"/>
          </a:xfrm>
          <a:prstGeom prst="rect">
            <a:avLst/>
          </a:prstGeom>
        </p:spPr>
        <p:txBody>
          <a:bodyPr lIns="0" tIns="0" rIns="0" bIns="0" rtlCol="0" anchor="t">
            <a:spAutoFit/>
          </a:bodyPr>
          <a:lstStyle/>
          <a:p>
            <a:pPr algn="l">
              <a:lnSpc>
                <a:spcPts val="5759"/>
              </a:lnSpc>
            </a:pPr>
            <a:r>
              <a:rPr lang="en-US" sz="4800">
                <a:solidFill>
                  <a:srgbClr val="000000"/>
                </a:solidFill>
                <a:ea typeface="Arimo"/>
              </a:rPr>
              <a:t>政策背景</a:t>
            </a:r>
          </a:p>
        </p:txBody>
      </p:sp>
      <p:sp>
        <p:nvSpPr>
          <p:cNvPr id="19" name="TextBox 19"/>
          <p:cNvSpPr txBox="1"/>
          <p:nvPr/>
        </p:nvSpPr>
        <p:spPr>
          <a:xfrm>
            <a:off x="678425" y="7173613"/>
            <a:ext cx="6757802" cy="1472746"/>
          </a:xfrm>
          <a:prstGeom prst="rect">
            <a:avLst/>
          </a:prstGeom>
        </p:spPr>
        <p:txBody>
          <a:bodyPr lIns="0" tIns="0" rIns="0" bIns="0" rtlCol="0" anchor="t">
            <a:spAutoFit/>
          </a:bodyPr>
          <a:lstStyle/>
          <a:p>
            <a:pPr algn="ctr">
              <a:lnSpc>
                <a:spcPts val="3928"/>
              </a:lnSpc>
              <a:spcBef>
                <a:spcPct val="0"/>
              </a:spcBef>
            </a:pPr>
            <a:r>
              <a:rPr lang="en-US" sz="2499">
                <a:solidFill>
                  <a:srgbClr val="000000"/>
                </a:solidFill>
                <a:ea typeface="Arimo"/>
              </a:rPr>
              <a:t>深度融合数字家庭产品应用与工程设计，强化宜居住宅和新型城市基础设施建设，提升数字家庭产品消费服务供给能力，提高便民服务水平</a:t>
            </a:r>
          </a:p>
        </p:txBody>
      </p:sp>
      <p:sp>
        <p:nvSpPr>
          <p:cNvPr id="20" name="TextBox 20"/>
          <p:cNvSpPr txBox="1"/>
          <p:nvPr/>
        </p:nvSpPr>
        <p:spPr>
          <a:xfrm>
            <a:off x="2574976" y="9153525"/>
            <a:ext cx="8024118" cy="482146"/>
          </a:xfrm>
          <a:prstGeom prst="rect">
            <a:avLst/>
          </a:prstGeom>
        </p:spPr>
        <p:txBody>
          <a:bodyPr lIns="0" tIns="0" rIns="0" bIns="0" rtlCol="0" anchor="t">
            <a:spAutoFit/>
          </a:bodyPr>
          <a:lstStyle/>
          <a:p>
            <a:pPr algn="ctr">
              <a:lnSpc>
                <a:spcPts val="3928"/>
              </a:lnSpc>
              <a:spcBef>
                <a:spcPct val="0"/>
              </a:spcBef>
            </a:pPr>
            <a:r>
              <a:rPr lang="en-US" sz="2499">
                <a:solidFill>
                  <a:srgbClr val="000000"/>
                </a:solidFill>
                <a:latin typeface="Arimo"/>
              </a:rPr>
              <a:t>——</a:t>
            </a:r>
            <a:r>
              <a:rPr lang="en-US" sz="2499">
                <a:solidFill>
                  <a:srgbClr val="000000"/>
                </a:solidFill>
                <a:ea typeface="Arimo"/>
              </a:rPr>
              <a:t>《关于加快发展数字家庭 提高居住品质的指导意见》</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Freeform 3"/>
          <p:cNvSpPr/>
          <p:nvPr/>
        </p:nvSpPr>
        <p:spPr>
          <a:xfrm>
            <a:off x="14555338" y="7597770"/>
            <a:ext cx="4530174" cy="3220618"/>
          </a:xfrm>
          <a:custGeom>
            <a:avLst/>
            <a:gdLst/>
            <a:ahLst/>
            <a:cxnLst/>
            <a:rect l="l" t="t" r="r" b="b"/>
            <a:pathLst>
              <a:path w="4530174" h="3220618">
                <a:moveTo>
                  <a:pt x="0" y="0"/>
                </a:moveTo>
                <a:lnTo>
                  <a:pt x="4530174" y="0"/>
                </a:lnTo>
                <a:lnTo>
                  <a:pt x="4530174" y="3220619"/>
                </a:lnTo>
                <a:lnTo>
                  <a:pt x="0" y="32206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065272" y="944275"/>
            <a:ext cx="3633052" cy="527914"/>
          </a:xfrm>
          <a:prstGeom prst="rect">
            <a:avLst/>
          </a:prstGeom>
        </p:spPr>
        <p:txBody>
          <a:bodyPr lIns="0" tIns="0" rIns="0" bIns="0" rtlCol="0" anchor="t">
            <a:spAutoFit/>
          </a:bodyPr>
          <a:lstStyle/>
          <a:p>
            <a:pPr algn="l">
              <a:lnSpc>
                <a:spcPts val="3600"/>
              </a:lnSpc>
            </a:pPr>
            <a:r>
              <a:rPr lang="en-US" sz="3000" spc="450">
                <a:solidFill>
                  <a:srgbClr val="404040"/>
                </a:solidFill>
                <a:ea typeface="Arimo"/>
              </a:rPr>
              <a:t>点击此处添加标题</a:t>
            </a:r>
          </a:p>
        </p:txBody>
      </p:sp>
      <p:sp>
        <p:nvSpPr>
          <p:cNvPr id="5" name="TextBox 5"/>
          <p:cNvSpPr txBox="1"/>
          <p:nvPr/>
        </p:nvSpPr>
        <p:spPr>
          <a:xfrm>
            <a:off x="1065272" y="1385442"/>
            <a:ext cx="4572498" cy="316077"/>
          </a:xfrm>
          <a:prstGeom prst="rect">
            <a:avLst/>
          </a:prstGeom>
        </p:spPr>
        <p:txBody>
          <a:bodyPr lIns="0" tIns="0" rIns="0" bIns="0" rtlCol="0" anchor="t">
            <a:spAutoFit/>
          </a:bodyPr>
          <a:lstStyle/>
          <a:p>
            <a:pPr algn="l">
              <a:lnSpc>
                <a:spcPts val="1800"/>
              </a:lnSpc>
            </a:pPr>
            <a:r>
              <a:rPr lang="en-US" sz="1500" spc="89">
                <a:solidFill>
                  <a:srgbClr val="404040"/>
                </a:solidFill>
                <a:latin typeface="Arial"/>
              </a:rPr>
              <a:t>http://www.rapidppt.com</a:t>
            </a:r>
          </a:p>
        </p:txBody>
      </p:sp>
      <p:sp>
        <p:nvSpPr>
          <p:cNvPr id="6" name="Freeform 6"/>
          <p:cNvSpPr/>
          <p:nvPr/>
        </p:nvSpPr>
        <p:spPr>
          <a:xfrm>
            <a:off x="-7986" y="47726"/>
            <a:ext cx="1095232" cy="1114683"/>
          </a:xfrm>
          <a:custGeom>
            <a:avLst/>
            <a:gdLst/>
            <a:ahLst/>
            <a:cxnLst/>
            <a:rect l="l" t="t" r="r" b="b"/>
            <a:pathLst>
              <a:path w="1095232" h="1114683">
                <a:moveTo>
                  <a:pt x="0" y="0"/>
                </a:moveTo>
                <a:lnTo>
                  <a:pt x="1095232" y="0"/>
                </a:lnTo>
                <a:lnTo>
                  <a:pt x="1095232" y="1114682"/>
                </a:lnTo>
                <a:lnTo>
                  <a:pt x="0" y="11146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7986" y="276381"/>
            <a:ext cx="1985704" cy="1114684"/>
          </a:xfrm>
          <a:custGeom>
            <a:avLst/>
            <a:gdLst/>
            <a:ahLst/>
            <a:cxnLst/>
            <a:rect l="l" t="t" r="r" b="b"/>
            <a:pathLst>
              <a:path w="1985704" h="1114684">
                <a:moveTo>
                  <a:pt x="0" y="0"/>
                </a:moveTo>
                <a:lnTo>
                  <a:pt x="1985704" y="0"/>
                </a:lnTo>
                <a:lnTo>
                  <a:pt x="1985704" y="1114684"/>
                </a:lnTo>
                <a:lnTo>
                  <a:pt x="0" y="11146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7986" y="557433"/>
            <a:ext cx="4749976" cy="1100392"/>
          </a:xfrm>
          <a:custGeom>
            <a:avLst/>
            <a:gdLst/>
            <a:ahLst/>
            <a:cxnLst/>
            <a:rect l="l" t="t" r="r" b="b"/>
            <a:pathLst>
              <a:path w="4749976" h="1100392">
                <a:moveTo>
                  <a:pt x="0" y="0"/>
                </a:moveTo>
                <a:lnTo>
                  <a:pt x="4749976" y="0"/>
                </a:lnTo>
                <a:lnTo>
                  <a:pt x="4749976" y="1100393"/>
                </a:lnTo>
                <a:lnTo>
                  <a:pt x="0" y="11003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7986" y="724158"/>
            <a:ext cx="2519036" cy="1214718"/>
          </a:xfrm>
          <a:custGeom>
            <a:avLst/>
            <a:gdLst/>
            <a:ahLst/>
            <a:cxnLst/>
            <a:rect l="l" t="t" r="r" b="b"/>
            <a:pathLst>
              <a:path w="2519036" h="1214718">
                <a:moveTo>
                  <a:pt x="0" y="0"/>
                </a:moveTo>
                <a:lnTo>
                  <a:pt x="2519036" y="0"/>
                </a:lnTo>
                <a:lnTo>
                  <a:pt x="2519036" y="1214718"/>
                </a:lnTo>
                <a:lnTo>
                  <a:pt x="0" y="12147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a:off x="-7986" y="1233866"/>
            <a:ext cx="969044" cy="990831"/>
          </a:xfrm>
          <a:custGeom>
            <a:avLst/>
            <a:gdLst/>
            <a:ahLst/>
            <a:cxnLst/>
            <a:rect l="l" t="t" r="r" b="b"/>
            <a:pathLst>
              <a:path w="969044" h="990831">
                <a:moveTo>
                  <a:pt x="0" y="0"/>
                </a:moveTo>
                <a:lnTo>
                  <a:pt x="969043" y="0"/>
                </a:lnTo>
                <a:lnTo>
                  <a:pt x="969043" y="990830"/>
                </a:lnTo>
                <a:lnTo>
                  <a:pt x="0" y="99083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nvGrpSpPr>
          <p:cNvPr id="11" name="Group 11"/>
          <p:cNvGrpSpPr/>
          <p:nvPr/>
        </p:nvGrpSpPr>
        <p:grpSpPr>
          <a:xfrm>
            <a:off x="-264" y="2758676"/>
            <a:ext cx="5023664" cy="5147077"/>
            <a:chOff x="0" y="0"/>
            <a:chExt cx="6698218" cy="6862770"/>
          </a:xfrm>
        </p:grpSpPr>
        <p:sp>
          <p:nvSpPr>
            <p:cNvPr id="12" name="Freeform 12"/>
            <p:cNvSpPr/>
            <p:nvPr/>
          </p:nvSpPr>
          <p:spPr>
            <a:xfrm>
              <a:off x="0" y="0"/>
              <a:ext cx="6698234" cy="6862826"/>
            </a:xfrm>
            <a:custGeom>
              <a:avLst/>
              <a:gdLst/>
              <a:ahLst/>
              <a:cxnLst/>
              <a:rect l="l" t="t" r="r" b="b"/>
              <a:pathLst>
                <a:path w="6698234" h="6862826">
                  <a:moveTo>
                    <a:pt x="6698234" y="0"/>
                  </a:moveTo>
                  <a:lnTo>
                    <a:pt x="0" y="0"/>
                  </a:lnTo>
                  <a:lnTo>
                    <a:pt x="0" y="6862826"/>
                  </a:lnTo>
                  <a:lnTo>
                    <a:pt x="6698234" y="6862826"/>
                  </a:lnTo>
                  <a:close/>
                </a:path>
              </a:pathLst>
            </a:custGeom>
            <a:solidFill>
              <a:srgbClr val="20AEE5"/>
            </a:solidFill>
          </p:spPr>
        </p:sp>
      </p:grpSp>
      <p:sp>
        <p:nvSpPr>
          <p:cNvPr id="13" name="TextBox 13"/>
          <p:cNvSpPr txBox="1"/>
          <p:nvPr/>
        </p:nvSpPr>
        <p:spPr>
          <a:xfrm>
            <a:off x="274969" y="3952721"/>
            <a:ext cx="4282283" cy="2616111"/>
          </a:xfrm>
          <a:prstGeom prst="rect">
            <a:avLst/>
          </a:prstGeom>
        </p:spPr>
        <p:txBody>
          <a:bodyPr lIns="0" tIns="0" rIns="0" bIns="0" rtlCol="0" anchor="t">
            <a:spAutoFit/>
          </a:bodyPr>
          <a:lstStyle/>
          <a:p>
            <a:pPr algn="ctr">
              <a:lnSpc>
                <a:spcPts val="5185"/>
              </a:lnSpc>
            </a:pPr>
            <a:r>
              <a:rPr lang="en-US" sz="3299" dirty="0" err="1">
                <a:solidFill>
                  <a:srgbClr val="FFFFFF"/>
                </a:solidFill>
                <a:ea typeface="Arimo"/>
              </a:rPr>
              <a:t>高层水泥房屋内外墙壁灰尘长时间积聚</a:t>
            </a:r>
            <a:r>
              <a:rPr lang="en-US" sz="3299" dirty="0">
                <a:solidFill>
                  <a:srgbClr val="FFFFFF"/>
                </a:solidFill>
                <a:ea typeface="Arimo"/>
              </a:rPr>
              <a:t>：</a:t>
            </a:r>
          </a:p>
          <a:p>
            <a:pPr algn="ctr">
              <a:lnSpc>
                <a:spcPts val="5185"/>
              </a:lnSpc>
            </a:pPr>
            <a:r>
              <a:rPr lang="en-US" sz="3299" dirty="0">
                <a:solidFill>
                  <a:srgbClr val="FFFFFF"/>
                </a:solidFill>
                <a:latin typeface="Arimo"/>
                <a:ea typeface="Arimo"/>
              </a:rPr>
              <a:t>1，影响人体健康</a:t>
            </a:r>
          </a:p>
          <a:p>
            <a:pPr algn="ctr">
              <a:lnSpc>
                <a:spcPts val="5185"/>
              </a:lnSpc>
            </a:pPr>
            <a:r>
              <a:rPr lang="en-US" sz="3299" dirty="0">
                <a:solidFill>
                  <a:srgbClr val="FFFFFF"/>
                </a:solidFill>
                <a:latin typeface="Arimo"/>
                <a:ea typeface="Arimo"/>
              </a:rPr>
              <a:t>2，生活环境变差</a:t>
            </a:r>
          </a:p>
        </p:txBody>
      </p:sp>
      <p:sp>
        <p:nvSpPr>
          <p:cNvPr id="14" name="TextBox 14"/>
          <p:cNvSpPr txBox="1"/>
          <p:nvPr/>
        </p:nvSpPr>
        <p:spPr>
          <a:xfrm>
            <a:off x="15221636" y="4148861"/>
            <a:ext cx="2527488" cy="598502"/>
          </a:xfrm>
          <a:prstGeom prst="rect">
            <a:avLst/>
          </a:prstGeom>
        </p:spPr>
        <p:txBody>
          <a:bodyPr lIns="0" tIns="0" rIns="0" bIns="0" rtlCol="0" anchor="t">
            <a:spAutoFit/>
          </a:bodyPr>
          <a:lstStyle/>
          <a:p>
            <a:pPr algn="just">
              <a:lnSpc>
                <a:spcPts val="3780"/>
              </a:lnSpc>
            </a:pPr>
            <a:r>
              <a:rPr lang="en-US" sz="2100">
                <a:solidFill>
                  <a:srgbClr val="FFFFFF"/>
                </a:solidFill>
                <a:ea typeface="Arimo"/>
              </a:rPr>
              <a:t>请插入您的文本内容</a:t>
            </a:r>
          </a:p>
        </p:txBody>
      </p:sp>
      <p:sp>
        <p:nvSpPr>
          <p:cNvPr id="15" name="TextBox 15"/>
          <p:cNvSpPr txBox="1"/>
          <p:nvPr/>
        </p:nvSpPr>
        <p:spPr>
          <a:xfrm>
            <a:off x="15221636" y="3779513"/>
            <a:ext cx="2405332" cy="379751"/>
          </a:xfrm>
          <a:prstGeom prst="rect">
            <a:avLst/>
          </a:prstGeom>
        </p:spPr>
        <p:txBody>
          <a:bodyPr lIns="0" tIns="0" rIns="0" bIns="0" rtlCol="0" anchor="t">
            <a:spAutoFit/>
          </a:bodyPr>
          <a:lstStyle/>
          <a:p>
            <a:pPr algn="just">
              <a:lnSpc>
                <a:spcPts val="2520"/>
              </a:lnSpc>
            </a:pPr>
            <a:r>
              <a:rPr lang="en-US" sz="2100">
                <a:solidFill>
                  <a:srgbClr val="FFFFFF"/>
                </a:solidFill>
                <a:ea typeface="Arimo"/>
              </a:rPr>
              <a:t>点击添加标题</a:t>
            </a:r>
          </a:p>
        </p:txBody>
      </p:sp>
      <p:sp>
        <p:nvSpPr>
          <p:cNvPr id="16" name="TextBox 16"/>
          <p:cNvSpPr txBox="1"/>
          <p:nvPr/>
        </p:nvSpPr>
        <p:spPr>
          <a:xfrm>
            <a:off x="15221636" y="6214987"/>
            <a:ext cx="2427774" cy="1083249"/>
          </a:xfrm>
          <a:prstGeom prst="rect">
            <a:avLst/>
          </a:prstGeom>
        </p:spPr>
        <p:txBody>
          <a:bodyPr lIns="0" tIns="0" rIns="0" bIns="0" rtlCol="0" anchor="t">
            <a:spAutoFit/>
          </a:bodyPr>
          <a:lstStyle/>
          <a:p>
            <a:pPr algn="just">
              <a:lnSpc>
                <a:spcPts val="3780"/>
              </a:lnSpc>
            </a:pPr>
            <a:r>
              <a:rPr lang="en-US" sz="2100">
                <a:solidFill>
                  <a:srgbClr val="FFFFFF"/>
                </a:solidFill>
                <a:ea typeface="Arimo"/>
              </a:rPr>
              <a:t>请插入您的文本内容</a:t>
            </a:r>
          </a:p>
        </p:txBody>
      </p:sp>
      <p:sp>
        <p:nvSpPr>
          <p:cNvPr id="17" name="TextBox 17"/>
          <p:cNvSpPr txBox="1"/>
          <p:nvPr/>
        </p:nvSpPr>
        <p:spPr>
          <a:xfrm>
            <a:off x="15221636" y="5845639"/>
            <a:ext cx="2405332" cy="379751"/>
          </a:xfrm>
          <a:prstGeom prst="rect">
            <a:avLst/>
          </a:prstGeom>
        </p:spPr>
        <p:txBody>
          <a:bodyPr lIns="0" tIns="0" rIns="0" bIns="0" rtlCol="0" anchor="t">
            <a:spAutoFit/>
          </a:bodyPr>
          <a:lstStyle/>
          <a:p>
            <a:pPr algn="just">
              <a:lnSpc>
                <a:spcPts val="2520"/>
              </a:lnSpc>
            </a:pPr>
            <a:r>
              <a:rPr lang="en-US" sz="2100">
                <a:solidFill>
                  <a:srgbClr val="FFFFFF"/>
                </a:solidFill>
                <a:ea typeface="Arimo"/>
              </a:rPr>
              <a:t>点击添加标题</a:t>
            </a:r>
          </a:p>
        </p:txBody>
      </p:sp>
      <p:sp>
        <p:nvSpPr>
          <p:cNvPr id="18" name="Freeform 18"/>
          <p:cNvSpPr/>
          <p:nvPr/>
        </p:nvSpPr>
        <p:spPr>
          <a:xfrm>
            <a:off x="14628302" y="3743318"/>
            <a:ext cx="436027" cy="441650"/>
          </a:xfrm>
          <a:custGeom>
            <a:avLst/>
            <a:gdLst/>
            <a:ahLst/>
            <a:cxnLst/>
            <a:rect l="l" t="t" r="r" b="b"/>
            <a:pathLst>
              <a:path w="436027" h="441650">
                <a:moveTo>
                  <a:pt x="0" y="0"/>
                </a:moveTo>
                <a:lnTo>
                  <a:pt x="436027" y="0"/>
                </a:lnTo>
                <a:lnTo>
                  <a:pt x="436027" y="441649"/>
                </a:lnTo>
                <a:lnTo>
                  <a:pt x="0" y="44164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9" name="Freeform 19"/>
          <p:cNvSpPr/>
          <p:nvPr/>
        </p:nvSpPr>
        <p:spPr>
          <a:xfrm>
            <a:off x="14628302" y="5758529"/>
            <a:ext cx="436027" cy="441650"/>
          </a:xfrm>
          <a:custGeom>
            <a:avLst/>
            <a:gdLst/>
            <a:ahLst/>
            <a:cxnLst/>
            <a:rect l="l" t="t" r="r" b="b"/>
            <a:pathLst>
              <a:path w="436027" h="441650">
                <a:moveTo>
                  <a:pt x="0" y="0"/>
                </a:moveTo>
                <a:lnTo>
                  <a:pt x="436027" y="0"/>
                </a:lnTo>
                <a:lnTo>
                  <a:pt x="436027" y="441650"/>
                </a:lnTo>
                <a:lnTo>
                  <a:pt x="0" y="44165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20" name="Group 20"/>
          <p:cNvGrpSpPr/>
          <p:nvPr/>
        </p:nvGrpSpPr>
        <p:grpSpPr>
          <a:xfrm>
            <a:off x="13278843" y="2739625"/>
            <a:ext cx="5009157" cy="5156602"/>
            <a:chOff x="0" y="0"/>
            <a:chExt cx="6678876" cy="6875470"/>
          </a:xfrm>
        </p:grpSpPr>
        <p:sp>
          <p:nvSpPr>
            <p:cNvPr id="21" name="Freeform 21"/>
            <p:cNvSpPr/>
            <p:nvPr/>
          </p:nvSpPr>
          <p:spPr>
            <a:xfrm>
              <a:off x="0" y="0"/>
              <a:ext cx="6678932" cy="6875526"/>
            </a:xfrm>
            <a:custGeom>
              <a:avLst/>
              <a:gdLst/>
              <a:ahLst/>
              <a:cxnLst/>
              <a:rect l="l" t="t" r="r" b="b"/>
              <a:pathLst>
                <a:path w="6678932" h="6875526">
                  <a:moveTo>
                    <a:pt x="6678932" y="0"/>
                  </a:moveTo>
                  <a:lnTo>
                    <a:pt x="0" y="0"/>
                  </a:lnTo>
                  <a:lnTo>
                    <a:pt x="0" y="6875526"/>
                  </a:lnTo>
                  <a:lnTo>
                    <a:pt x="6678932" y="6875526"/>
                  </a:lnTo>
                  <a:close/>
                </a:path>
              </a:pathLst>
            </a:custGeom>
            <a:solidFill>
              <a:srgbClr val="FFC000">
                <a:alpha val="89804"/>
              </a:srgbClr>
            </a:solidFill>
          </p:spPr>
        </p:sp>
      </p:grpSp>
      <p:sp>
        <p:nvSpPr>
          <p:cNvPr id="22" name="TextBox 22"/>
          <p:cNvSpPr txBox="1"/>
          <p:nvPr/>
        </p:nvSpPr>
        <p:spPr>
          <a:xfrm>
            <a:off x="14146449" y="3965892"/>
            <a:ext cx="3701845" cy="2977517"/>
          </a:xfrm>
          <a:prstGeom prst="rect">
            <a:avLst/>
          </a:prstGeom>
        </p:spPr>
        <p:txBody>
          <a:bodyPr lIns="0" tIns="0" rIns="0" bIns="0" rtlCol="0" anchor="t">
            <a:spAutoFit/>
          </a:bodyPr>
          <a:lstStyle/>
          <a:p>
            <a:pPr algn="ctr">
              <a:lnSpc>
                <a:spcPts val="5939"/>
              </a:lnSpc>
            </a:pPr>
            <a:r>
              <a:rPr lang="en-US" sz="3299" dirty="0" err="1">
                <a:solidFill>
                  <a:srgbClr val="FFFFFF"/>
                </a:solidFill>
                <a:ea typeface="Arimo"/>
              </a:rPr>
              <a:t>清理墙壁</a:t>
            </a:r>
            <a:endParaRPr lang="en-US" sz="3299" dirty="0">
              <a:solidFill>
                <a:srgbClr val="FFFFFF"/>
              </a:solidFill>
              <a:ea typeface="Arimo"/>
            </a:endParaRPr>
          </a:p>
          <a:p>
            <a:pPr algn="ctr">
              <a:lnSpc>
                <a:spcPts val="5939"/>
              </a:lnSpc>
            </a:pPr>
            <a:r>
              <a:rPr lang="en-US" sz="3299" dirty="0" err="1">
                <a:solidFill>
                  <a:srgbClr val="FFFFFF"/>
                </a:solidFill>
                <a:ea typeface="Arimo"/>
              </a:rPr>
              <a:t>墙壁较高处不便于打扫，并且打扫时容易出现危险</a:t>
            </a:r>
            <a:endParaRPr lang="en-US" sz="3299" dirty="0">
              <a:solidFill>
                <a:srgbClr val="FFFFFF"/>
              </a:solidFill>
              <a:ea typeface="Arimo"/>
            </a:endParaRPr>
          </a:p>
        </p:txBody>
      </p:sp>
      <p:sp>
        <p:nvSpPr>
          <p:cNvPr id="23" name="Freeform 23"/>
          <p:cNvSpPr/>
          <p:nvPr/>
        </p:nvSpPr>
        <p:spPr>
          <a:xfrm>
            <a:off x="5633821" y="1932687"/>
            <a:ext cx="7302122" cy="7263003"/>
          </a:xfrm>
          <a:custGeom>
            <a:avLst/>
            <a:gdLst/>
            <a:ahLst/>
            <a:cxnLst/>
            <a:rect l="l" t="t" r="r" b="b"/>
            <a:pathLst>
              <a:path w="7302122" h="7263003">
                <a:moveTo>
                  <a:pt x="0" y="0"/>
                </a:moveTo>
                <a:lnTo>
                  <a:pt x="7302122" y="0"/>
                </a:lnTo>
                <a:lnTo>
                  <a:pt x="7302122" y="7263003"/>
                </a:lnTo>
                <a:lnTo>
                  <a:pt x="0" y="7263003"/>
                </a:lnTo>
                <a:lnTo>
                  <a:pt x="0" y="0"/>
                </a:lnTo>
                <a:close/>
              </a:path>
            </a:pathLst>
          </a:custGeom>
          <a:blipFill>
            <a:blip r:embed="rId18"/>
            <a:stretch>
              <a:fillRect l="-10281" r="-10281"/>
            </a:stretch>
          </a:blipFill>
        </p:spPr>
      </p:sp>
      <p:grpSp>
        <p:nvGrpSpPr>
          <p:cNvPr id="24" name="Group 24"/>
          <p:cNvGrpSpPr/>
          <p:nvPr/>
        </p:nvGrpSpPr>
        <p:grpSpPr>
          <a:xfrm>
            <a:off x="1088432" y="964545"/>
            <a:ext cx="3468821" cy="991090"/>
            <a:chOff x="0" y="0"/>
            <a:chExt cx="4625094" cy="1321454"/>
          </a:xfrm>
        </p:grpSpPr>
        <p:sp>
          <p:nvSpPr>
            <p:cNvPr id="25" name="Freeform 25"/>
            <p:cNvSpPr/>
            <p:nvPr/>
          </p:nvSpPr>
          <p:spPr>
            <a:xfrm>
              <a:off x="0" y="0"/>
              <a:ext cx="4625086" cy="1321435"/>
            </a:xfrm>
            <a:custGeom>
              <a:avLst/>
              <a:gdLst/>
              <a:ahLst/>
              <a:cxnLst/>
              <a:rect l="l" t="t" r="r" b="b"/>
              <a:pathLst>
                <a:path w="4625086" h="1321435">
                  <a:moveTo>
                    <a:pt x="0" y="0"/>
                  </a:moveTo>
                  <a:lnTo>
                    <a:pt x="4625086" y="0"/>
                  </a:lnTo>
                  <a:lnTo>
                    <a:pt x="4625086" y="1321435"/>
                  </a:lnTo>
                  <a:lnTo>
                    <a:pt x="0" y="1321435"/>
                  </a:lnTo>
                  <a:close/>
                </a:path>
              </a:pathLst>
            </a:custGeom>
            <a:solidFill>
              <a:srgbClr val="FBFBFB"/>
            </a:solidFill>
          </p:spPr>
        </p:sp>
      </p:grpSp>
      <p:sp>
        <p:nvSpPr>
          <p:cNvPr id="26" name="TextBox 26"/>
          <p:cNvSpPr txBox="1"/>
          <p:nvPr/>
        </p:nvSpPr>
        <p:spPr>
          <a:xfrm>
            <a:off x="1268361" y="1705307"/>
            <a:ext cx="4241636" cy="742950"/>
          </a:xfrm>
          <a:prstGeom prst="rect">
            <a:avLst/>
          </a:prstGeom>
        </p:spPr>
        <p:txBody>
          <a:bodyPr lIns="0" tIns="0" rIns="0" bIns="0" rtlCol="0" anchor="t">
            <a:spAutoFit/>
          </a:bodyPr>
          <a:lstStyle/>
          <a:p>
            <a:pPr algn="l">
              <a:lnSpc>
                <a:spcPts val="5759"/>
              </a:lnSpc>
            </a:pPr>
            <a:r>
              <a:rPr lang="en-US" sz="4800">
                <a:solidFill>
                  <a:srgbClr val="000000"/>
                </a:solidFill>
                <a:ea typeface="Arimo"/>
              </a:rPr>
              <a:t>社会痛点</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Freeform 3"/>
          <p:cNvSpPr/>
          <p:nvPr/>
        </p:nvSpPr>
        <p:spPr>
          <a:xfrm rot="5400000">
            <a:off x="13190612" y="2437738"/>
            <a:ext cx="5241113" cy="4953665"/>
          </a:xfrm>
          <a:custGeom>
            <a:avLst/>
            <a:gdLst/>
            <a:ahLst/>
            <a:cxnLst/>
            <a:rect l="l" t="t" r="r" b="b"/>
            <a:pathLst>
              <a:path w="5241113" h="4953665">
                <a:moveTo>
                  <a:pt x="0" y="0"/>
                </a:moveTo>
                <a:lnTo>
                  <a:pt x="5241112" y="0"/>
                </a:lnTo>
                <a:lnTo>
                  <a:pt x="5241112" y="4953665"/>
                </a:lnTo>
                <a:lnTo>
                  <a:pt x="0" y="4953665"/>
                </a:lnTo>
                <a:lnTo>
                  <a:pt x="0" y="0"/>
                </a:lnTo>
                <a:close/>
              </a:path>
            </a:pathLst>
          </a:custGeom>
          <a:blipFill>
            <a:blip r:embed="rId4">
              <a:extLst>
                <a:ext uri="{96DAC541-7B7A-43D3-8B79-37D633B846F1}">
                  <asvg:svgBlip xmlns:asvg="http://schemas.microsoft.com/office/drawing/2016/SVG/main" r:embed="rId5"/>
                </a:ext>
              </a:extLst>
            </a:blip>
            <a:stretch>
              <a:fillRect t="-21" b="-21"/>
            </a:stretch>
          </a:blipFill>
        </p:spPr>
      </p:sp>
      <p:sp>
        <p:nvSpPr>
          <p:cNvPr id="4" name="Freeform 4"/>
          <p:cNvSpPr/>
          <p:nvPr/>
        </p:nvSpPr>
        <p:spPr>
          <a:xfrm>
            <a:off x="1" y="1264737"/>
            <a:ext cx="4749976" cy="2176968"/>
          </a:xfrm>
          <a:custGeom>
            <a:avLst/>
            <a:gdLst/>
            <a:ahLst/>
            <a:cxnLst/>
            <a:rect l="l" t="t" r="r" b="b"/>
            <a:pathLst>
              <a:path w="4749976" h="2176968">
                <a:moveTo>
                  <a:pt x="0" y="0"/>
                </a:moveTo>
                <a:lnTo>
                  <a:pt x="4749977" y="0"/>
                </a:lnTo>
                <a:lnTo>
                  <a:pt x="4749977" y="2176968"/>
                </a:lnTo>
                <a:lnTo>
                  <a:pt x="0" y="2176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3895601" y="5515024"/>
            <a:ext cx="5649510" cy="4016384"/>
          </a:xfrm>
          <a:custGeom>
            <a:avLst/>
            <a:gdLst/>
            <a:ahLst/>
            <a:cxnLst/>
            <a:rect l="l" t="t" r="r" b="b"/>
            <a:pathLst>
              <a:path w="5649510" h="4016384">
                <a:moveTo>
                  <a:pt x="0" y="0"/>
                </a:moveTo>
                <a:lnTo>
                  <a:pt x="5649510" y="0"/>
                </a:lnTo>
                <a:lnTo>
                  <a:pt x="5649510" y="4016383"/>
                </a:lnTo>
                <a:lnTo>
                  <a:pt x="0" y="40163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5008537" y="2893298"/>
            <a:ext cx="7177474" cy="1238250"/>
          </a:xfrm>
          <a:prstGeom prst="rect">
            <a:avLst/>
          </a:prstGeom>
        </p:spPr>
        <p:txBody>
          <a:bodyPr lIns="0" tIns="0" rIns="0" bIns="0" rtlCol="0" anchor="t">
            <a:spAutoFit/>
          </a:bodyPr>
          <a:lstStyle/>
          <a:p>
            <a:pPr algn="l">
              <a:lnSpc>
                <a:spcPts val="9599"/>
              </a:lnSpc>
            </a:pPr>
            <a:r>
              <a:rPr lang="en-US" sz="7999" spc="49">
                <a:solidFill>
                  <a:srgbClr val="1F4E79"/>
                </a:solidFill>
                <a:ea typeface="Arimo"/>
              </a:rPr>
              <a:t>设计理念</a:t>
            </a:r>
          </a:p>
        </p:txBody>
      </p:sp>
      <p:sp>
        <p:nvSpPr>
          <p:cNvPr id="7" name="TextBox 7"/>
          <p:cNvSpPr txBox="1"/>
          <p:nvPr/>
        </p:nvSpPr>
        <p:spPr>
          <a:xfrm>
            <a:off x="3113200" y="2773816"/>
            <a:ext cx="1053518" cy="1362075"/>
          </a:xfrm>
          <a:prstGeom prst="rect">
            <a:avLst/>
          </a:prstGeom>
        </p:spPr>
        <p:txBody>
          <a:bodyPr lIns="0" tIns="0" rIns="0" bIns="0" rtlCol="0" anchor="t">
            <a:spAutoFit/>
          </a:bodyPr>
          <a:lstStyle/>
          <a:p>
            <a:pPr algn="l">
              <a:lnSpc>
                <a:spcPts val="9599"/>
              </a:lnSpc>
            </a:pPr>
            <a:r>
              <a:rPr lang="en-US" sz="7999">
                <a:solidFill>
                  <a:srgbClr val="1F4E79"/>
                </a:solidFill>
                <a:latin typeface="Impact"/>
              </a:rPr>
              <a:t>02</a:t>
            </a:r>
          </a:p>
        </p:txBody>
      </p:sp>
      <p:sp>
        <p:nvSpPr>
          <p:cNvPr id="8" name="TextBox 8"/>
          <p:cNvSpPr txBox="1"/>
          <p:nvPr/>
        </p:nvSpPr>
        <p:spPr>
          <a:xfrm>
            <a:off x="4749978" y="5295949"/>
            <a:ext cx="6551739" cy="1472567"/>
          </a:xfrm>
          <a:prstGeom prst="rect">
            <a:avLst/>
          </a:prstGeom>
        </p:spPr>
        <p:txBody>
          <a:bodyPr lIns="0" tIns="0" rIns="0" bIns="0" rtlCol="0" anchor="t">
            <a:spAutoFit/>
          </a:bodyPr>
          <a:lstStyle/>
          <a:p>
            <a:pPr marL="597213" lvl="1" indent="-298607" algn="l">
              <a:lnSpc>
                <a:spcPts val="5939"/>
              </a:lnSpc>
              <a:buFont typeface="Arial"/>
              <a:buChar char="•"/>
            </a:pPr>
            <a:r>
              <a:rPr lang="en-US" sz="3299">
                <a:solidFill>
                  <a:srgbClr val="404040"/>
                </a:solidFill>
                <a:ea typeface="Arimo"/>
              </a:rPr>
              <a:t>扫地机器人给予的创意来源</a:t>
            </a:r>
          </a:p>
          <a:p>
            <a:pPr marL="597213" lvl="1" indent="-298607" algn="l">
              <a:lnSpc>
                <a:spcPts val="5939"/>
              </a:lnSpc>
              <a:buFont typeface="Arial"/>
              <a:buChar char="•"/>
            </a:pPr>
            <a:r>
              <a:rPr lang="en-US" sz="3299">
                <a:solidFill>
                  <a:srgbClr val="404040"/>
                </a:solidFill>
                <a:ea typeface="Arimo"/>
              </a:rPr>
              <a:t>墙壁灰尘清理小车带来的便利</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Freeform 3"/>
          <p:cNvSpPr/>
          <p:nvPr/>
        </p:nvSpPr>
        <p:spPr>
          <a:xfrm>
            <a:off x="14555338" y="7597770"/>
            <a:ext cx="4530174" cy="3220618"/>
          </a:xfrm>
          <a:custGeom>
            <a:avLst/>
            <a:gdLst/>
            <a:ahLst/>
            <a:cxnLst/>
            <a:rect l="l" t="t" r="r" b="b"/>
            <a:pathLst>
              <a:path w="4530174" h="3220618">
                <a:moveTo>
                  <a:pt x="0" y="0"/>
                </a:moveTo>
                <a:lnTo>
                  <a:pt x="4530174" y="0"/>
                </a:lnTo>
                <a:lnTo>
                  <a:pt x="4530174" y="3220619"/>
                </a:lnTo>
                <a:lnTo>
                  <a:pt x="0" y="32206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065272" y="944275"/>
            <a:ext cx="3633052" cy="527914"/>
          </a:xfrm>
          <a:prstGeom prst="rect">
            <a:avLst/>
          </a:prstGeom>
        </p:spPr>
        <p:txBody>
          <a:bodyPr lIns="0" tIns="0" rIns="0" bIns="0" rtlCol="0" anchor="t">
            <a:spAutoFit/>
          </a:bodyPr>
          <a:lstStyle/>
          <a:p>
            <a:pPr algn="l">
              <a:lnSpc>
                <a:spcPts val="3600"/>
              </a:lnSpc>
            </a:pPr>
            <a:r>
              <a:rPr lang="en-US" sz="3000" spc="450">
                <a:solidFill>
                  <a:srgbClr val="404040"/>
                </a:solidFill>
                <a:ea typeface="Arimo"/>
              </a:rPr>
              <a:t>点击此处添加标题</a:t>
            </a:r>
          </a:p>
        </p:txBody>
      </p:sp>
      <p:sp>
        <p:nvSpPr>
          <p:cNvPr id="5" name="TextBox 5"/>
          <p:cNvSpPr txBox="1"/>
          <p:nvPr/>
        </p:nvSpPr>
        <p:spPr>
          <a:xfrm>
            <a:off x="1065272" y="1385442"/>
            <a:ext cx="4572498" cy="316077"/>
          </a:xfrm>
          <a:prstGeom prst="rect">
            <a:avLst/>
          </a:prstGeom>
        </p:spPr>
        <p:txBody>
          <a:bodyPr lIns="0" tIns="0" rIns="0" bIns="0" rtlCol="0" anchor="t">
            <a:spAutoFit/>
          </a:bodyPr>
          <a:lstStyle/>
          <a:p>
            <a:pPr algn="l">
              <a:lnSpc>
                <a:spcPts val="1800"/>
              </a:lnSpc>
            </a:pPr>
            <a:r>
              <a:rPr lang="en-US" sz="1500" spc="89">
                <a:solidFill>
                  <a:srgbClr val="404040"/>
                </a:solidFill>
                <a:latin typeface="Arial"/>
              </a:rPr>
              <a:t>http://www.rapidppt.com</a:t>
            </a:r>
          </a:p>
        </p:txBody>
      </p:sp>
      <p:sp>
        <p:nvSpPr>
          <p:cNvPr id="6" name="Freeform 6"/>
          <p:cNvSpPr/>
          <p:nvPr/>
        </p:nvSpPr>
        <p:spPr>
          <a:xfrm>
            <a:off x="-7986" y="47726"/>
            <a:ext cx="1095232" cy="1114683"/>
          </a:xfrm>
          <a:custGeom>
            <a:avLst/>
            <a:gdLst/>
            <a:ahLst/>
            <a:cxnLst/>
            <a:rect l="l" t="t" r="r" b="b"/>
            <a:pathLst>
              <a:path w="1095232" h="1114683">
                <a:moveTo>
                  <a:pt x="0" y="0"/>
                </a:moveTo>
                <a:lnTo>
                  <a:pt x="1095232" y="0"/>
                </a:lnTo>
                <a:lnTo>
                  <a:pt x="1095232" y="1114682"/>
                </a:lnTo>
                <a:lnTo>
                  <a:pt x="0" y="11146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7986" y="276381"/>
            <a:ext cx="1985704" cy="1114684"/>
          </a:xfrm>
          <a:custGeom>
            <a:avLst/>
            <a:gdLst/>
            <a:ahLst/>
            <a:cxnLst/>
            <a:rect l="l" t="t" r="r" b="b"/>
            <a:pathLst>
              <a:path w="1985704" h="1114684">
                <a:moveTo>
                  <a:pt x="0" y="0"/>
                </a:moveTo>
                <a:lnTo>
                  <a:pt x="1985704" y="0"/>
                </a:lnTo>
                <a:lnTo>
                  <a:pt x="1985704" y="1114684"/>
                </a:lnTo>
                <a:lnTo>
                  <a:pt x="0" y="11146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7986" y="557433"/>
            <a:ext cx="4749976" cy="1100392"/>
          </a:xfrm>
          <a:custGeom>
            <a:avLst/>
            <a:gdLst/>
            <a:ahLst/>
            <a:cxnLst/>
            <a:rect l="l" t="t" r="r" b="b"/>
            <a:pathLst>
              <a:path w="4749976" h="1100392">
                <a:moveTo>
                  <a:pt x="0" y="0"/>
                </a:moveTo>
                <a:lnTo>
                  <a:pt x="4749976" y="0"/>
                </a:lnTo>
                <a:lnTo>
                  <a:pt x="4749976" y="1100393"/>
                </a:lnTo>
                <a:lnTo>
                  <a:pt x="0" y="11003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7986" y="724158"/>
            <a:ext cx="2519036" cy="1214718"/>
          </a:xfrm>
          <a:custGeom>
            <a:avLst/>
            <a:gdLst/>
            <a:ahLst/>
            <a:cxnLst/>
            <a:rect l="l" t="t" r="r" b="b"/>
            <a:pathLst>
              <a:path w="2519036" h="1214718">
                <a:moveTo>
                  <a:pt x="0" y="0"/>
                </a:moveTo>
                <a:lnTo>
                  <a:pt x="2519036" y="0"/>
                </a:lnTo>
                <a:lnTo>
                  <a:pt x="2519036" y="1214718"/>
                </a:lnTo>
                <a:lnTo>
                  <a:pt x="0" y="12147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a:off x="-7986" y="1233866"/>
            <a:ext cx="969044" cy="990831"/>
          </a:xfrm>
          <a:custGeom>
            <a:avLst/>
            <a:gdLst/>
            <a:ahLst/>
            <a:cxnLst/>
            <a:rect l="l" t="t" r="r" b="b"/>
            <a:pathLst>
              <a:path w="969044" h="990831">
                <a:moveTo>
                  <a:pt x="0" y="0"/>
                </a:moveTo>
                <a:lnTo>
                  <a:pt x="969043" y="0"/>
                </a:lnTo>
                <a:lnTo>
                  <a:pt x="969043" y="990830"/>
                </a:lnTo>
                <a:lnTo>
                  <a:pt x="0" y="99083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Freeform 11"/>
          <p:cNvSpPr/>
          <p:nvPr/>
        </p:nvSpPr>
        <p:spPr>
          <a:xfrm>
            <a:off x="3306" y="0"/>
            <a:ext cx="18281390" cy="10287000"/>
          </a:xfrm>
          <a:custGeom>
            <a:avLst/>
            <a:gdLst/>
            <a:ahLst/>
            <a:cxnLst/>
            <a:rect l="l" t="t" r="r" b="b"/>
            <a:pathLst>
              <a:path w="18281390" h="10287000">
                <a:moveTo>
                  <a:pt x="0" y="0"/>
                </a:moveTo>
                <a:lnTo>
                  <a:pt x="18281390" y="0"/>
                </a:lnTo>
                <a:lnTo>
                  <a:pt x="18281390" y="10287000"/>
                </a:lnTo>
                <a:lnTo>
                  <a:pt x="0" y="102870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2" name="Freeform 12"/>
          <p:cNvSpPr/>
          <p:nvPr/>
        </p:nvSpPr>
        <p:spPr>
          <a:xfrm>
            <a:off x="-37161" y="-22374"/>
            <a:ext cx="18347886" cy="6897044"/>
          </a:xfrm>
          <a:custGeom>
            <a:avLst/>
            <a:gdLst/>
            <a:ahLst/>
            <a:cxnLst/>
            <a:rect l="l" t="t" r="r" b="b"/>
            <a:pathLst>
              <a:path w="18347886" h="6897044">
                <a:moveTo>
                  <a:pt x="0" y="0"/>
                </a:moveTo>
                <a:lnTo>
                  <a:pt x="18347886" y="0"/>
                </a:lnTo>
                <a:lnTo>
                  <a:pt x="18347886" y="6897044"/>
                </a:lnTo>
                <a:lnTo>
                  <a:pt x="0" y="6897044"/>
                </a:lnTo>
                <a:lnTo>
                  <a:pt x="0" y="0"/>
                </a:lnTo>
                <a:close/>
              </a:path>
            </a:pathLst>
          </a:custGeom>
          <a:blipFill>
            <a:blip r:embed="rId18"/>
            <a:stretch>
              <a:fillRect t="-42400" r="-1" b="-32181"/>
            </a:stretch>
          </a:blipFill>
        </p:spPr>
      </p:sp>
      <p:sp>
        <p:nvSpPr>
          <p:cNvPr id="13" name="TextBox 13"/>
          <p:cNvSpPr txBox="1"/>
          <p:nvPr/>
        </p:nvSpPr>
        <p:spPr>
          <a:xfrm>
            <a:off x="759014" y="8484395"/>
            <a:ext cx="5254370" cy="571500"/>
          </a:xfrm>
          <a:prstGeom prst="rect">
            <a:avLst/>
          </a:prstGeom>
        </p:spPr>
        <p:txBody>
          <a:bodyPr lIns="0" tIns="0" rIns="0" bIns="0" rtlCol="0" anchor="t">
            <a:spAutoFit/>
          </a:bodyPr>
          <a:lstStyle/>
          <a:p>
            <a:pPr marL="651510" lvl="1" indent="-325755" algn="ctr">
              <a:lnSpc>
                <a:spcPts val="4320"/>
              </a:lnSpc>
              <a:buFont typeface="Arial"/>
              <a:buChar char="•"/>
            </a:pPr>
            <a:r>
              <a:rPr lang="en-US" sz="3600" dirty="0" err="1">
                <a:ea typeface="Arimo"/>
              </a:rPr>
              <a:t>扫地机器人发展历程</a:t>
            </a:r>
            <a:endParaRPr lang="en-US" sz="3600" dirty="0">
              <a:ea typeface="Arimo"/>
            </a:endParaRPr>
          </a:p>
        </p:txBody>
      </p:sp>
      <p:sp>
        <p:nvSpPr>
          <p:cNvPr id="14" name="TextBox 14"/>
          <p:cNvSpPr txBox="1"/>
          <p:nvPr/>
        </p:nvSpPr>
        <p:spPr>
          <a:xfrm>
            <a:off x="8080903" y="7139888"/>
            <a:ext cx="11525517" cy="2514278"/>
          </a:xfrm>
          <a:prstGeom prst="rect">
            <a:avLst/>
          </a:prstGeom>
        </p:spPr>
        <p:txBody>
          <a:bodyPr lIns="0" tIns="0" rIns="0" bIns="0" rtlCol="0" anchor="t">
            <a:spAutoFit/>
          </a:bodyPr>
          <a:lstStyle/>
          <a:p>
            <a:pPr algn="l">
              <a:lnSpc>
                <a:spcPts val="4035"/>
              </a:lnSpc>
            </a:pPr>
            <a:r>
              <a:rPr lang="en-US" sz="2567" dirty="0" err="1">
                <a:ea typeface="Arimo"/>
              </a:rPr>
              <a:t>第一代：扫地机器人诞生</a:t>
            </a:r>
            <a:endParaRPr lang="en-US" sz="2567" dirty="0">
              <a:ea typeface="Arimo"/>
            </a:endParaRPr>
          </a:p>
          <a:p>
            <a:pPr algn="l">
              <a:lnSpc>
                <a:spcPts val="4035"/>
              </a:lnSpc>
            </a:pPr>
            <a:r>
              <a:rPr lang="en-US" sz="2567" dirty="0" err="1">
                <a:ea typeface="Arimo"/>
              </a:rPr>
              <a:t>第二代：随机式清扫时代</a:t>
            </a:r>
            <a:endParaRPr lang="en-US" sz="2567" dirty="0">
              <a:ea typeface="Arimo"/>
            </a:endParaRPr>
          </a:p>
          <a:p>
            <a:pPr algn="l">
              <a:lnSpc>
                <a:spcPts val="4035"/>
              </a:lnSpc>
            </a:pPr>
            <a:r>
              <a:rPr lang="en-US" sz="2567" dirty="0" err="1">
                <a:latin typeface="Arimo"/>
                <a:ea typeface="Arimo"/>
              </a:rPr>
              <a:t>第三代：随机式清扫时代</a:t>
            </a:r>
            <a:r>
              <a:rPr lang="en-US" sz="2567" dirty="0">
                <a:latin typeface="Arimo"/>
                <a:ea typeface="Arimo"/>
              </a:rPr>
              <a:t>——</a:t>
            </a:r>
            <a:r>
              <a:rPr lang="en-US" sz="2567" dirty="0" err="1">
                <a:latin typeface="Arimo"/>
                <a:ea typeface="Arimo"/>
              </a:rPr>
              <a:t>灯塔定位</a:t>
            </a:r>
            <a:endParaRPr lang="en-US" sz="2567" dirty="0">
              <a:latin typeface="Arimo"/>
              <a:ea typeface="Arimo"/>
            </a:endParaRPr>
          </a:p>
          <a:p>
            <a:pPr algn="l">
              <a:lnSpc>
                <a:spcPts val="4035"/>
              </a:lnSpc>
            </a:pPr>
            <a:r>
              <a:rPr lang="en-US" sz="2567" dirty="0" err="1">
                <a:latin typeface="Arimo"/>
                <a:ea typeface="Arimo"/>
              </a:rPr>
              <a:t>第四代：规划式清扫</a:t>
            </a:r>
            <a:r>
              <a:rPr lang="en-US" sz="2567" dirty="0">
                <a:latin typeface="Arimo"/>
                <a:ea typeface="Arimo"/>
              </a:rPr>
              <a:t>——</a:t>
            </a:r>
            <a:r>
              <a:rPr lang="en-US" sz="2567" dirty="0" err="1">
                <a:latin typeface="Arimo"/>
                <a:ea typeface="Arimo"/>
              </a:rPr>
              <a:t>摄像头定位</a:t>
            </a:r>
            <a:endParaRPr lang="en-US" sz="2567" dirty="0">
              <a:latin typeface="Arimo"/>
              <a:ea typeface="Arimo"/>
            </a:endParaRPr>
          </a:p>
          <a:p>
            <a:pPr algn="l">
              <a:lnSpc>
                <a:spcPts val="4035"/>
              </a:lnSpc>
            </a:pPr>
            <a:r>
              <a:rPr lang="en-US" sz="2567" dirty="0" err="1">
                <a:latin typeface="Arimo"/>
                <a:ea typeface="Arimo"/>
              </a:rPr>
              <a:t>第五代：规划式清扫</a:t>
            </a:r>
            <a:r>
              <a:rPr lang="en-US" sz="2567" dirty="0">
                <a:latin typeface="Arimo"/>
                <a:ea typeface="Arimo"/>
              </a:rPr>
              <a:t>——</a:t>
            </a:r>
            <a:r>
              <a:rPr lang="en-US" sz="2567" dirty="0" err="1">
                <a:latin typeface="Arimo"/>
                <a:ea typeface="Arimo"/>
              </a:rPr>
              <a:t>激光扫描定位</a:t>
            </a:r>
            <a:endParaRPr lang="en-US" sz="2567" dirty="0">
              <a:latin typeface="Arimo"/>
              <a:ea typeface="Arimo"/>
            </a:endParaRPr>
          </a:p>
        </p:txBody>
      </p:sp>
      <p:sp>
        <p:nvSpPr>
          <p:cNvPr id="15" name="Freeform 15"/>
          <p:cNvSpPr/>
          <p:nvPr/>
        </p:nvSpPr>
        <p:spPr>
          <a:xfrm>
            <a:off x="-335966" y="6365079"/>
            <a:ext cx="1094979" cy="1114425"/>
          </a:xfrm>
          <a:custGeom>
            <a:avLst/>
            <a:gdLst/>
            <a:ahLst/>
            <a:cxnLst/>
            <a:rect l="l" t="t" r="r" b="b"/>
            <a:pathLst>
              <a:path w="1094979" h="1114425">
                <a:moveTo>
                  <a:pt x="0" y="0"/>
                </a:moveTo>
                <a:lnTo>
                  <a:pt x="1094979" y="0"/>
                </a:lnTo>
                <a:lnTo>
                  <a:pt x="1094979" y="1114425"/>
                </a:lnTo>
                <a:lnTo>
                  <a:pt x="0" y="1114425"/>
                </a:lnTo>
                <a:lnTo>
                  <a:pt x="0" y="0"/>
                </a:lnTo>
                <a:close/>
              </a:path>
            </a:pathLst>
          </a:custGeom>
          <a:blipFill>
            <a:blip r:embed="rId6">
              <a:extLst>
                <a:ext uri="{96DAC541-7B7A-43D3-8B79-37D633B846F1}">
                  <asvg:svgBlip xmlns:asvg="http://schemas.microsoft.com/office/drawing/2016/SVG/main" r:embed="rId19"/>
                </a:ext>
              </a:extLst>
            </a:blip>
            <a:stretch>
              <a:fillRect/>
            </a:stretch>
          </a:blipFill>
        </p:spPr>
      </p:sp>
      <p:sp>
        <p:nvSpPr>
          <p:cNvPr id="16" name="Freeform 16"/>
          <p:cNvSpPr/>
          <p:nvPr/>
        </p:nvSpPr>
        <p:spPr>
          <a:xfrm>
            <a:off x="-335963" y="6593682"/>
            <a:ext cx="1985246" cy="1114426"/>
          </a:xfrm>
          <a:custGeom>
            <a:avLst/>
            <a:gdLst/>
            <a:ahLst/>
            <a:cxnLst/>
            <a:rect l="l" t="t" r="r" b="b"/>
            <a:pathLst>
              <a:path w="1985246" h="1114426">
                <a:moveTo>
                  <a:pt x="0" y="0"/>
                </a:moveTo>
                <a:lnTo>
                  <a:pt x="1985246" y="0"/>
                </a:lnTo>
                <a:lnTo>
                  <a:pt x="1985246" y="1114426"/>
                </a:lnTo>
                <a:lnTo>
                  <a:pt x="0" y="1114426"/>
                </a:lnTo>
                <a:lnTo>
                  <a:pt x="0" y="0"/>
                </a:lnTo>
                <a:close/>
              </a:path>
            </a:pathLst>
          </a:custGeom>
          <a:blipFill>
            <a:blip r:embed="rId8">
              <a:extLst>
                <a:ext uri="{96DAC541-7B7A-43D3-8B79-37D633B846F1}">
                  <asvg:svgBlip xmlns:asvg="http://schemas.microsoft.com/office/drawing/2016/SVG/main" r:embed="rId20"/>
                </a:ext>
              </a:extLst>
            </a:blip>
            <a:stretch>
              <a:fillRect/>
            </a:stretch>
          </a:blipFill>
        </p:spPr>
      </p:sp>
      <p:sp>
        <p:nvSpPr>
          <p:cNvPr id="17" name="Freeform 17"/>
          <p:cNvSpPr/>
          <p:nvPr/>
        </p:nvSpPr>
        <p:spPr>
          <a:xfrm>
            <a:off x="-335961" y="6874669"/>
            <a:ext cx="4748877" cy="1100138"/>
          </a:xfrm>
          <a:custGeom>
            <a:avLst/>
            <a:gdLst/>
            <a:ahLst/>
            <a:cxnLst/>
            <a:rect l="l" t="t" r="r" b="b"/>
            <a:pathLst>
              <a:path w="4748877" h="1100138">
                <a:moveTo>
                  <a:pt x="0" y="0"/>
                </a:moveTo>
                <a:lnTo>
                  <a:pt x="4748877" y="0"/>
                </a:lnTo>
                <a:lnTo>
                  <a:pt x="4748877" y="1100138"/>
                </a:lnTo>
                <a:lnTo>
                  <a:pt x="0" y="1100138"/>
                </a:lnTo>
                <a:lnTo>
                  <a:pt x="0" y="0"/>
                </a:lnTo>
                <a:close/>
              </a:path>
            </a:pathLst>
          </a:custGeom>
          <a:blipFill>
            <a:blip r:embed="rId10">
              <a:extLst>
                <a:ext uri="{96DAC541-7B7A-43D3-8B79-37D633B846F1}">
                  <asvg:svgBlip xmlns:asvg="http://schemas.microsoft.com/office/drawing/2016/SVG/main" r:embed="rId21"/>
                </a:ext>
              </a:extLst>
            </a:blip>
            <a:stretch>
              <a:fillRect/>
            </a:stretch>
          </a:blipFill>
        </p:spPr>
      </p:sp>
      <p:sp>
        <p:nvSpPr>
          <p:cNvPr id="18" name="Freeform 18"/>
          <p:cNvSpPr/>
          <p:nvPr/>
        </p:nvSpPr>
        <p:spPr>
          <a:xfrm>
            <a:off x="-335961" y="7041357"/>
            <a:ext cx="2518452" cy="1214438"/>
          </a:xfrm>
          <a:custGeom>
            <a:avLst/>
            <a:gdLst/>
            <a:ahLst/>
            <a:cxnLst/>
            <a:rect l="l" t="t" r="r" b="b"/>
            <a:pathLst>
              <a:path w="2518452" h="1214438">
                <a:moveTo>
                  <a:pt x="0" y="0"/>
                </a:moveTo>
                <a:lnTo>
                  <a:pt x="2518452" y="0"/>
                </a:lnTo>
                <a:lnTo>
                  <a:pt x="2518452" y="1214437"/>
                </a:lnTo>
                <a:lnTo>
                  <a:pt x="0" y="1214437"/>
                </a:lnTo>
                <a:lnTo>
                  <a:pt x="0" y="0"/>
                </a:lnTo>
                <a:close/>
              </a:path>
            </a:pathLst>
          </a:custGeom>
          <a:blipFill>
            <a:blip r:embed="rId12">
              <a:extLst>
                <a:ext uri="{96DAC541-7B7A-43D3-8B79-37D633B846F1}">
                  <asvg:svgBlip xmlns:asvg="http://schemas.microsoft.com/office/drawing/2016/SVG/main" r:embed="rId22"/>
                </a:ext>
              </a:extLst>
            </a:blip>
            <a:stretch>
              <a:fillRect/>
            </a:stretch>
          </a:blipFill>
        </p:spPr>
      </p:sp>
      <p:sp>
        <p:nvSpPr>
          <p:cNvPr id="19" name="Freeform 19"/>
          <p:cNvSpPr/>
          <p:nvPr/>
        </p:nvSpPr>
        <p:spPr>
          <a:xfrm>
            <a:off x="-335961" y="7550943"/>
            <a:ext cx="968818" cy="990602"/>
          </a:xfrm>
          <a:custGeom>
            <a:avLst/>
            <a:gdLst/>
            <a:ahLst/>
            <a:cxnLst/>
            <a:rect l="l" t="t" r="r" b="b"/>
            <a:pathLst>
              <a:path w="968818" h="990602">
                <a:moveTo>
                  <a:pt x="0" y="0"/>
                </a:moveTo>
                <a:lnTo>
                  <a:pt x="968818" y="0"/>
                </a:lnTo>
                <a:lnTo>
                  <a:pt x="968818" y="990602"/>
                </a:lnTo>
                <a:lnTo>
                  <a:pt x="0" y="990602"/>
                </a:lnTo>
                <a:lnTo>
                  <a:pt x="0" y="0"/>
                </a:lnTo>
                <a:close/>
              </a:path>
            </a:pathLst>
          </a:custGeom>
          <a:blipFill>
            <a:blip r:embed="rId14">
              <a:extLst>
                <a:ext uri="{96DAC541-7B7A-43D3-8B79-37D633B846F1}">
                  <asvg:svgBlip xmlns:asvg="http://schemas.microsoft.com/office/drawing/2016/SVG/main" r:embed="rId23"/>
                </a:ext>
              </a:extLst>
            </a:blip>
            <a:stretch>
              <a:fillRect/>
            </a:stretch>
          </a:blipFill>
        </p:spPr>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Freeform 3"/>
          <p:cNvSpPr/>
          <p:nvPr/>
        </p:nvSpPr>
        <p:spPr>
          <a:xfrm>
            <a:off x="14555338" y="7597770"/>
            <a:ext cx="4530174" cy="3220618"/>
          </a:xfrm>
          <a:custGeom>
            <a:avLst/>
            <a:gdLst/>
            <a:ahLst/>
            <a:cxnLst/>
            <a:rect l="l" t="t" r="r" b="b"/>
            <a:pathLst>
              <a:path w="4530174" h="3220618">
                <a:moveTo>
                  <a:pt x="0" y="0"/>
                </a:moveTo>
                <a:lnTo>
                  <a:pt x="4530174" y="0"/>
                </a:lnTo>
                <a:lnTo>
                  <a:pt x="4530174" y="3220619"/>
                </a:lnTo>
                <a:lnTo>
                  <a:pt x="0" y="32206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7986" y="47726"/>
            <a:ext cx="1095232" cy="1114683"/>
          </a:xfrm>
          <a:custGeom>
            <a:avLst/>
            <a:gdLst/>
            <a:ahLst/>
            <a:cxnLst/>
            <a:rect l="l" t="t" r="r" b="b"/>
            <a:pathLst>
              <a:path w="1095232" h="1114683">
                <a:moveTo>
                  <a:pt x="0" y="0"/>
                </a:moveTo>
                <a:lnTo>
                  <a:pt x="1095232" y="0"/>
                </a:lnTo>
                <a:lnTo>
                  <a:pt x="1095232" y="1114682"/>
                </a:lnTo>
                <a:lnTo>
                  <a:pt x="0" y="11146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7986" y="276381"/>
            <a:ext cx="1985704" cy="1114684"/>
          </a:xfrm>
          <a:custGeom>
            <a:avLst/>
            <a:gdLst/>
            <a:ahLst/>
            <a:cxnLst/>
            <a:rect l="l" t="t" r="r" b="b"/>
            <a:pathLst>
              <a:path w="1985704" h="1114684">
                <a:moveTo>
                  <a:pt x="0" y="0"/>
                </a:moveTo>
                <a:lnTo>
                  <a:pt x="1985704" y="0"/>
                </a:lnTo>
                <a:lnTo>
                  <a:pt x="1985704" y="1114684"/>
                </a:lnTo>
                <a:lnTo>
                  <a:pt x="0" y="11146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7986" y="1233866"/>
            <a:ext cx="969044" cy="990831"/>
          </a:xfrm>
          <a:custGeom>
            <a:avLst/>
            <a:gdLst/>
            <a:ahLst/>
            <a:cxnLst/>
            <a:rect l="l" t="t" r="r" b="b"/>
            <a:pathLst>
              <a:path w="969044" h="990831">
                <a:moveTo>
                  <a:pt x="0" y="0"/>
                </a:moveTo>
                <a:lnTo>
                  <a:pt x="969043" y="0"/>
                </a:lnTo>
                <a:lnTo>
                  <a:pt x="969043" y="990830"/>
                </a:lnTo>
                <a:lnTo>
                  <a:pt x="0" y="99083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TextBox 7"/>
          <p:cNvSpPr txBox="1"/>
          <p:nvPr/>
        </p:nvSpPr>
        <p:spPr>
          <a:xfrm>
            <a:off x="1277820" y="1143358"/>
            <a:ext cx="2755850" cy="666750"/>
          </a:xfrm>
          <a:prstGeom prst="rect">
            <a:avLst/>
          </a:prstGeom>
        </p:spPr>
        <p:txBody>
          <a:bodyPr lIns="0" tIns="0" rIns="0" bIns="0" rtlCol="0" anchor="t">
            <a:spAutoFit/>
          </a:bodyPr>
          <a:lstStyle/>
          <a:p>
            <a:pPr algn="just">
              <a:lnSpc>
                <a:spcPts val="5159"/>
              </a:lnSpc>
            </a:pPr>
            <a:r>
              <a:rPr lang="en-US" sz="4299">
                <a:solidFill>
                  <a:srgbClr val="000000"/>
                </a:solidFill>
                <a:ea typeface="Arimo"/>
              </a:rPr>
              <a:t>创意来源</a:t>
            </a:r>
          </a:p>
        </p:txBody>
      </p:sp>
      <p:sp>
        <p:nvSpPr>
          <p:cNvPr id="8" name="Freeform 8"/>
          <p:cNvSpPr/>
          <p:nvPr/>
        </p:nvSpPr>
        <p:spPr>
          <a:xfrm>
            <a:off x="2655746" y="5543388"/>
            <a:ext cx="484791" cy="491041"/>
          </a:xfrm>
          <a:custGeom>
            <a:avLst/>
            <a:gdLst/>
            <a:ahLst/>
            <a:cxnLst/>
            <a:rect l="l" t="t" r="r" b="b"/>
            <a:pathLst>
              <a:path w="484791" h="491041">
                <a:moveTo>
                  <a:pt x="0" y="0"/>
                </a:moveTo>
                <a:lnTo>
                  <a:pt x="484790" y="0"/>
                </a:lnTo>
                <a:lnTo>
                  <a:pt x="484790" y="491041"/>
                </a:lnTo>
                <a:lnTo>
                  <a:pt x="0" y="49104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9" name="Group 9"/>
          <p:cNvGrpSpPr/>
          <p:nvPr/>
        </p:nvGrpSpPr>
        <p:grpSpPr>
          <a:xfrm>
            <a:off x="367090" y="2769162"/>
            <a:ext cx="8204858" cy="6711307"/>
            <a:chOff x="0" y="0"/>
            <a:chExt cx="10939810" cy="8948410"/>
          </a:xfrm>
        </p:grpSpPr>
        <p:sp>
          <p:nvSpPr>
            <p:cNvPr id="10" name="Freeform 10"/>
            <p:cNvSpPr/>
            <p:nvPr/>
          </p:nvSpPr>
          <p:spPr>
            <a:xfrm>
              <a:off x="0" y="0"/>
              <a:ext cx="10939780" cy="8948420"/>
            </a:xfrm>
            <a:custGeom>
              <a:avLst/>
              <a:gdLst/>
              <a:ahLst/>
              <a:cxnLst/>
              <a:rect l="l" t="t" r="r" b="b"/>
              <a:pathLst>
                <a:path w="10939780" h="8948420">
                  <a:moveTo>
                    <a:pt x="10939780" y="0"/>
                  </a:moveTo>
                  <a:lnTo>
                    <a:pt x="0" y="0"/>
                  </a:lnTo>
                  <a:lnTo>
                    <a:pt x="0" y="8948420"/>
                  </a:lnTo>
                  <a:lnTo>
                    <a:pt x="10939780" y="8948420"/>
                  </a:lnTo>
                  <a:close/>
                </a:path>
              </a:pathLst>
            </a:custGeom>
            <a:solidFill>
              <a:srgbClr val="D9D9D9"/>
            </a:solidFill>
          </p:spPr>
        </p:sp>
      </p:grpSp>
      <p:sp>
        <p:nvSpPr>
          <p:cNvPr id="11" name="TextBox 11"/>
          <p:cNvSpPr txBox="1"/>
          <p:nvPr/>
        </p:nvSpPr>
        <p:spPr>
          <a:xfrm>
            <a:off x="1087247" y="3953953"/>
            <a:ext cx="7094401" cy="4445456"/>
          </a:xfrm>
          <a:prstGeom prst="rect">
            <a:avLst/>
          </a:prstGeom>
        </p:spPr>
        <p:txBody>
          <a:bodyPr lIns="0" tIns="0" rIns="0" bIns="0" rtlCol="0" anchor="t">
            <a:spAutoFit/>
          </a:bodyPr>
          <a:lstStyle/>
          <a:p>
            <a:pPr algn="l">
              <a:lnSpc>
                <a:spcPts val="7071"/>
              </a:lnSpc>
            </a:pPr>
            <a:r>
              <a:rPr lang="en-US" sz="4499">
                <a:solidFill>
                  <a:srgbClr val="404040"/>
                </a:solidFill>
                <a:ea typeface="Arimo"/>
              </a:rPr>
              <a:t>由于所有的扫地机器人</a:t>
            </a:r>
            <a:r>
              <a:rPr lang="en-US" sz="4499">
                <a:solidFill>
                  <a:srgbClr val="FF3131"/>
                </a:solidFill>
                <a:ea typeface="Arimo Bold"/>
              </a:rPr>
              <a:t>只能清理地面的灰尘</a:t>
            </a:r>
            <a:r>
              <a:rPr lang="en-US" sz="4499">
                <a:solidFill>
                  <a:srgbClr val="404040"/>
                </a:solidFill>
                <a:ea typeface="Arimo"/>
              </a:rPr>
              <a:t>，而墙壁的清理往往成为清扫中的一大难题，且扫地机器人</a:t>
            </a:r>
            <a:r>
              <a:rPr lang="en-US" sz="4499">
                <a:solidFill>
                  <a:srgbClr val="FF3131"/>
                </a:solidFill>
                <a:ea typeface="Arimo Bold"/>
              </a:rPr>
              <a:t>功能单一，清扫范围有限</a:t>
            </a:r>
          </a:p>
        </p:txBody>
      </p:sp>
      <p:sp>
        <p:nvSpPr>
          <p:cNvPr id="12" name="Freeform 12"/>
          <p:cNvSpPr/>
          <p:nvPr/>
        </p:nvSpPr>
        <p:spPr>
          <a:xfrm>
            <a:off x="9794569" y="2462821"/>
            <a:ext cx="7670636" cy="6795479"/>
          </a:xfrm>
          <a:custGeom>
            <a:avLst/>
            <a:gdLst/>
            <a:ahLst/>
            <a:cxnLst/>
            <a:rect l="l" t="t" r="r" b="b"/>
            <a:pathLst>
              <a:path w="7670636" h="6795479">
                <a:moveTo>
                  <a:pt x="0" y="0"/>
                </a:moveTo>
                <a:lnTo>
                  <a:pt x="7670636" y="0"/>
                </a:lnTo>
                <a:lnTo>
                  <a:pt x="7670636" y="6795479"/>
                </a:lnTo>
                <a:lnTo>
                  <a:pt x="0" y="6795479"/>
                </a:lnTo>
                <a:lnTo>
                  <a:pt x="0" y="0"/>
                </a:lnTo>
                <a:close/>
              </a:path>
            </a:pathLst>
          </a:custGeom>
          <a:blipFill>
            <a:blip r:embed="rId14"/>
            <a:stretch>
              <a:fillRect l="-53" r="-53"/>
            </a:stretch>
          </a:blipFill>
        </p:spPr>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Freeform 3"/>
          <p:cNvSpPr/>
          <p:nvPr/>
        </p:nvSpPr>
        <p:spPr>
          <a:xfrm>
            <a:off x="14555338" y="7597770"/>
            <a:ext cx="4530174" cy="3220618"/>
          </a:xfrm>
          <a:custGeom>
            <a:avLst/>
            <a:gdLst/>
            <a:ahLst/>
            <a:cxnLst/>
            <a:rect l="l" t="t" r="r" b="b"/>
            <a:pathLst>
              <a:path w="4530174" h="3220618">
                <a:moveTo>
                  <a:pt x="0" y="0"/>
                </a:moveTo>
                <a:lnTo>
                  <a:pt x="4530174" y="0"/>
                </a:lnTo>
                <a:lnTo>
                  <a:pt x="4530174" y="3220619"/>
                </a:lnTo>
                <a:lnTo>
                  <a:pt x="0" y="32206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7986" y="47726"/>
            <a:ext cx="1095232" cy="1114683"/>
          </a:xfrm>
          <a:custGeom>
            <a:avLst/>
            <a:gdLst/>
            <a:ahLst/>
            <a:cxnLst/>
            <a:rect l="l" t="t" r="r" b="b"/>
            <a:pathLst>
              <a:path w="1095232" h="1114683">
                <a:moveTo>
                  <a:pt x="0" y="0"/>
                </a:moveTo>
                <a:lnTo>
                  <a:pt x="1095232" y="0"/>
                </a:lnTo>
                <a:lnTo>
                  <a:pt x="1095232" y="1114682"/>
                </a:lnTo>
                <a:lnTo>
                  <a:pt x="0" y="11146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7986" y="276381"/>
            <a:ext cx="1985704" cy="1114684"/>
          </a:xfrm>
          <a:custGeom>
            <a:avLst/>
            <a:gdLst/>
            <a:ahLst/>
            <a:cxnLst/>
            <a:rect l="l" t="t" r="r" b="b"/>
            <a:pathLst>
              <a:path w="1985704" h="1114684">
                <a:moveTo>
                  <a:pt x="0" y="0"/>
                </a:moveTo>
                <a:lnTo>
                  <a:pt x="1985704" y="0"/>
                </a:lnTo>
                <a:lnTo>
                  <a:pt x="1985704" y="1114684"/>
                </a:lnTo>
                <a:lnTo>
                  <a:pt x="0" y="11146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7986" y="1233866"/>
            <a:ext cx="969044" cy="990831"/>
          </a:xfrm>
          <a:custGeom>
            <a:avLst/>
            <a:gdLst/>
            <a:ahLst/>
            <a:cxnLst/>
            <a:rect l="l" t="t" r="r" b="b"/>
            <a:pathLst>
              <a:path w="969044" h="990831">
                <a:moveTo>
                  <a:pt x="0" y="0"/>
                </a:moveTo>
                <a:lnTo>
                  <a:pt x="969043" y="0"/>
                </a:lnTo>
                <a:lnTo>
                  <a:pt x="969043" y="990830"/>
                </a:lnTo>
                <a:lnTo>
                  <a:pt x="0" y="99083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1225157" y="4520868"/>
            <a:ext cx="474505" cy="469897"/>
          </a:xfrm>
          <a:custGeom>
            <a:avLst/>
            <a:gdLst/>
            <a:ahLst/>
            <a:cxnLst/>
            <a:rect l="l" t="t" r="r" b="b"/>
            <a:pathLst>
              <a:path w="474505" h="469897">
                <a:moveTo>
                  <a:pt x="0" y="0"/>
                </a:moveTo>
                <a:lnTo>
                  <a:pt x="474505" y="0"/>
                </a:lnTo>
                <a:lnTo>
                  <a:pt x="474505" y="469897"/>
                </a:lnTo>
                <a:lnTo>
                  <a:pt x="0" y="46989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11225157" y="2224696"/>
            <a:ext cx="474505" cy="469897"/>
          </a:xfrm>
          <a:custGeom>
            <a:avLst/>
            <a:gdLst/>
            <a:ahLst/>
            <a:cxnLst/>
            <a:rect l="l" t="t" r="r" b="b"/>
            <a:pathLst>
              <a:path w="474505" h="469897">
                <a:moveTo>
                  <a:pt x="0" y="0"/>
                </a:moveTo>
                <a:lnTo>
                  <a:pt x="474505" y="0"/>
                </a:lnTo>
                <a:lnTo>
                  <a:pt x="474505" y="469898"/>
                </a:lnTo>
                <a:lnTo>
                  <a:pt x="0" y="4698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a:off x="11225157" y="7127873"/>
            <a:ext cx="474505" cy="469898"/>
          </a:xfrm>
          <a:custGeom>
            <a:avLst/>
            <a:gdLst/>
            <a:ahLst/>
            <a:cxnLst/>
            <a:rect l="l" t="t" r="r" b="b"/>
            <a:pathLst>
              <a:path w="474505" h="469898">
                <a:moveTo>
                  <a:pt x="0" y="0"/>
                </a:moveTo>
                <a:lnTo>
                  <a:pt x="474505" y="0"/>
                </a:lnTo>
                <a:lnTo>
                  <a:pt x="474505" y="469897"/>
                </a:lnTo>
                <a:lnTo>
                  <a:pt x="0" y="46989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TextBox 11"/>
          <p:cNvSpPr txBox="1"/>
          <p:nvPr/>
        </p:nvSpPr>
        <p:spPr>
          <a:xfrm>
            <a:off x="12351401" y="6655114"/>
            <a:ext cx="5466377" cy="1454243"/>
          </a:xfrm>
          <a:prstGeom prst="rect">
            <a:avLst/>
          </a:prstGeom>
        </p:spPr>
        <p:txBody>
          <a:bodyPr lIns="0" tIns="0" rIns="0" bIns="0" rtlCol="0" anchor="t">
            <a:spAutoFit/>
          </a:bodyPr>
          <a:lstStyle/>
          <a:p>
            <a:pPr algn="ctr">
              <a:lnSpc>
                <a:spcPts val="5814"/>
              </a:lnSpc>
            </a:pPr>
            <a:r>
              <a:rPr lang="en-US" sz="3699">
                <a:solidFill>
                  <a:srgbClr val="404040"/>
                </a:solidFill>
                <a:ea typeface="Arimo"/>
              </a:rPr>
              <a:t>降低在打扫墙壁灰尘时粉尘吸入对人体造成的危害</a:t>
            </a:r>
          </a:p>
        </p:txBody>
      </p:sp>
      <p:sp>
        <p:nvSpPr>
          <p:cNvPr id="12" name="TextBox 12"/>
          <p:cNvSpPr txBox="1"/>
          <p:nvPr/>
        </p:nvSpPr>
        <p:spPr>
          <a:xfrm>
            <a:off x="12174168" y="1886510"/>
            <a:ext cx="5231343" cy="1454243"/>
          </a:xfrm>
          <a:prstGeom prst="rect">
            <a:avLst/>
          </a:prstGeom>
        </p:spPr>
        <p:txBody>
          <a:bodyPr lIns="0" tIns="0" rIns="0" bIns="0" rtlCol="0" anchor="t">
            <a:spAutoFit/>
          </a:bodyPr>
          <a:lstStyle/>
          <a:p>
            <a:pPr algn="ctr">
              <a:lnSpc>
                <a:spcPts val="5814"/>
              </a:lnSpc>
            </a:pPr>
            <a:r>
              <a:rPr lang="en-US" sz="3699">
                <a:solidFill>
                  <a:srgbClr val="404040"/>
                </a:solidFill>
                <a:ea typeface="Arimo"/>
              </a:rPr>
              <a:t>解决高层粗糙墙壁人力打扫困难的问题</a:t>
            </a:r>
          </a:p>
        </p:txBody>
      </p:sp>
      <p:sp>
        <p:nvSpPr>
          <p:cNvPr id="13" name="TextBox 13"/>
          <p:cNvSpPr txBox="1"/>
          <p:nvPr/>
        </p:nvSpPr>
        <p:spPr>
          <a:xfrm>
            <a:off x="12174168" y="4182682"/>
            <a:ext cx="5643610" cy="1454241"/>
          </a:xfrm>
          <a:prstGeom prst="rect">
            <a:avLst/>
          </a:prstGeom>
        </p:spPr>
        <p:txBody>
          <a:bodyPr lIns="0" tIns="0" rIns="0" bIns="0" rtlCol="0" anchor="t">
            <a:spAutoFit/>
          </a:bodyPr>
          <a:lstStyle/>
          <a:p>
            <a:pPr algn="ctr">
              <a:lnSpc>
                <a:spcPts val="5814"/>
              </a:lnSpc>
            </a:pPr>
            <a:r>
              <a:rPr lang="en-US" sz="3699">
                <a:solidFill>
                  <a:srgbClr val="404040"/>
                </a:solidFill>
                <a:ea typeface="Arimo"/>
              </a:rPr>
              <a:t>让建筑变得干净整洁，提高生活质量，享受健康生活</a:t>
            </a:r>
          </a:p>
        </p:txBody>
      </p:sp>
      <p:sp>
        <p:nvSpPr>
          <p:cNvPr id="14" name="文本框 13">
            <a:extLst>
              <a:ext uri="{FF2B5EF4-FFF2-40B4-BE49-F238E27FC236}">
                <a16:creationId xmlns:a16="http://schemas.microsoft.com/office/drawing/2014/main" id="{F16A6DEA-E7F3-062E-B8F9-3233361BA5A8}"/>
              </a:ext>
            </a:extLst>
          </p:cNvPr>
          <p:cNvSpPr txBox="1"/>
          <p:nvPr/>
        </p:nvSpPr>
        <p:spPr>
          <a:xfrm>
            <a:off x="882489" y="800100"/>
            <a:ext cx="7651911" cy="1015663"/>
          </a:xfrm>
          <a:prstGeom prst="rect">
            <a:avLst/>
          </a:prstGeom>
          <a:noFill/>
        </p:spPr>
        <p:txBody>
          <a:bodyPr wrap="square" rtlCol="0">
            <a:spAutoFit/>
          </a:bodyPr>
          <a:lstStyle/>
          <a:p>
            <a:r>
              <a:rPr lang="zh-CN" altLang="en-US" sz="6000" dirty="0"/>
              <a:t>创意便利点</a:t>
            </a:r>
          </a:p>
        </p:txBody>
      </p:sp>
      <p:pic>
        <p:nvPicPr>
          <p:cNvPr id="17" name="图片 16">
            <a:extLst>
              <a:ext uri="{FF2B5EF4-FFF2-40B4-BE49-F238E27FC236}">
                <a16:creationId xmlns:a16="http://schemas.microsoft.com/office/drawing/2014/main" id="{D2FD885F-0DDD-3D4A-AF49-06953A894138}"/>
              </a:ext>
            </a:extLst>
          </p:cNvPr>
          <p:cNvPicPr>
            <a:picLocks noChangeAspect="1"/>
          </p:cNvPicPr>
          <p:nvPr/>
        </p:nvPicPr>
        <p:blipFill>
          <a:blip r:embed="rId18"/>
          <a:stretch>
            <a:fillRect/>
          </a:stretch>
        </p:blipFill>
        <p:spPr>
          <a:xfrm>
            <a:off x="663286" y="2191165"/>
            <a:ext cx="8090316" cy="6299524"/>
          </a:xfrm>
          <a:prstGeom prst="rect">
            <a:avLst/>
          </a:prstGeom>
        </p:spPr>
      </p:pic>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327</Words>
  <Application>Microsoft Office PowerPoint</Application>
  <PresentationFormat>自定义</PresentationFormat>
  <Paragraphs>148</Paragraphs>
  <Slides>19</Slides>
  <Notes>18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19</vt:i4>
      </vt:variant>
    </vt:vector>
  </HeadingPairs>
  <TitlesOfParts>
    <vt:vector size="25" baseType="lpstr">
      <vt:lpstr>Arimo Bold</vt:lpstr>
      <vt:lpstr>Impact</vt:lpstr>
      <vt:lpstr>Arimo</vt:lpstr>
      <vt:lpstr>Calibri</vt:lpstr>
      <vt:lpstr>Arial</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扫墙机器人.pptx</dc:title>
  <dc:creator>冯浩</dc:creator>
  <cp:lastModifiedBy>浩 冯</cp:lastModifiedBy>
  <cp:revision>13</cp:revision>
  <dcterms:created xsi:type="dcterms:W3CDTF">2006-08-16T00:00:00Z</dcterms:created>
  <dcterms:modified xsi:type="dcterms:W3CDTF">2023-11-11T13:49:59Z</dcterms:modified>
  <dc:identifier>DAFz1hyfsSQ</dc:identifier>
</cp:coreProperties>
</file>