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2"/>
  </p:notesMasterIdLst>
  <p:handoutMasterIdLst>
    <p:handoutMasterId r:id="rId33"/>
  </p:handoutMasterIdLst>
  <p:sldIdLst>
    <p:sldId id="256" r:id="rId3"/>
    <p:sldId id="266" r:id="rId4"/>
    <p:sldId id="267" r:id="rId5"/>
    <p:sldId id="263" r:id="rId6"/>
    <p:sldId id="284" r:id="rId7"/>
    <p:sldId id="268" r:id="rId8"/>
    <p:sldId id="259" r:id="rId9"/>
    <p:sldId id="273" r:id="rId10"/>
    <p:sldId id="269" r:id="rId11"/>
    <p:sldId id="258" r:id="rId12"/>
    <p:sldId id="272" r:id="rId13"/>
    <p:sldId id="265" r:id="rId14"/>
    <p:sldId id="270" r:id="rId15"/>
    <p:sldId id="261" r:id="rId16"/>
    <p:sldId id="285" r:id="rId17"/>
    <p:sldId id="286" r:id="rId18"/>
    <p:sldId id="287" r:id="rId19"/>
    <p:sldId id="288" r:id="rId20"/>
    <p:sldId id="289" r:id="rId21"/>
    <p:sldId id="290" r:id="rId22"/>
    <p:sldId id="291" r:id="rId23"/>
    <p:sldId id="292" r:id="rId24"/>
    <p:sldId id="293" r:id="rId25"/>
    <p:sldId id="294" r:id="rId26"/>
    <p:sldId id="295" r:id="rId27"/>
    <p:sldId id="296" r:id="rId28"/>
    <p:sldId id="297" r:id="rId29"/>
    <p:sldId id="298" r:id="rId30"/>
    <p:sldId id="271" r:id="rId31"/>
  </p:sldIdLst>
  <p:sldSz cx="12192000" cy="6858000" type="screen4x3"/>
  <p:notesSz cx="6858000" cy="9144000"/>
  <p:embeddedFontLst>
    <p:embeddedFont>
      <p:font typeface="MiSans Normal" panose="00000500000000000000" pitchFamily="2" charset="-122"/>
      <p:regular r:id="rId37"/>
    </p:embeddedFont>
    <p:embeddedFont>
      <p:font typeface="汉仪星球体简" panose="00020600040101010101" charset="-122"/>
      <p:regular r:id="rId38"/>
    </p:embeddedFont>
  </p:embeddedFontLst>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5" userDrawn="1">
          <p15:clr>
            <a:srgbClr val="A4A3A4"/>
          </p15:clr>
        </p15:guide>
        <p15:guide id="2" pos="3870" userDrawn="1">
          <p15:clr>
            <a:srgbClr val="A4A3A4"/>
          </p15:clr>
        </p15:guide>
        <p15:guide id="3" orient="horz" pos="3935" userDrawn="1">
          <p15:clr>
            <a:srgbClr val="A4A3A4"/>
          </p15:clr>
        </p15:guide>
        <p15:guide id="4" orient="horz" pos="360" userDrawn="1">
          <p15:clr>
            <a:srgbClr val="A4A3A4"/>
          </p15:clr>
        </p15:guide>
        <p15:guide id="5" orient="horz" pos="815" userDrawn="1">
          <p15:clr>
            <a:srgbClr val="A4A3A4"/>
          </p15:clr>
        </p15:guide>
        <p15:guide id="6" pos="7478" userDrawn="1">
          <p15:clr>
            <a:srgbClr val="A4A3A4"/>
          </p15:clr>
        </p15:guide>
        <p15:guide id="7"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978E"/>
    <a:srgbClr val="BEDAD7"/>
    <a:srgbClr val="E6E6E6"/>
    <a:srgbClr val="F9FBFB"/>
    <a:srgbClr val="C2DD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80" d="100"/>
          <a:sy n="80" d="100"/>
        </p:scale>
        <p:origin x="739" y="634"/>
      </p:cViewPr>
      <p:guideLst>
        <p:guide orient="horz" pos="2195"/>
        <p:guide pos="3870"/>
        <p:guide orient="horz" pos="3935"/>
        <p:guide orient="horz" pos="360"/>
        <p:guide orient="horz" pos="815"/>
        <p:guide pos="7478"/>
        <p:guide pos="211"/>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gs" Target="tags/tag19.xml"/><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notesMaster" Target="notesMasters/notesMaster1.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4" Type="http://schemas.openxmlformats.org/officeDocument/2006/relationships/image" Target="../media/image8.emf"/><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MiSans Normal" panose="00000500000000000000" pitchFamily="2" charset="-122"/>
              <a:ea typeface="MiSans Normal" panose="00000500000000000000" pitchFamily="2" charset="-122"/>
            </a:endParaRPr>
          </a:p>
        </p:txBody>
      </p:sp>
      <p:sp>
        <p:nvSpPr>
          <p:cNvPr id="3" name="日期占位符 2"/>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MiSans Normal" panose="00000500000000000000" pitchFamily="2" charset="-122"/>
              </a:rPr>
            </a:fld>
            <a:endParaRPr lang="zh-CN" altLang="en-US">
              <a:ea typeface="MiSans Normal" panose="00000500000000000000" pitchFamily="2" charset="-122"/>
            </a:endParaRPr>
          </a:p>
        </p:txBody>
      </p:sp>
      <p:sp>
        <p:nvSpPr>
          <p:cNvPr id="4" name="页脚占位符 3"/>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MiSans Normal" panose="00000500000000000000" pitchFamily="2" charset="-122"/>
              <a:ea typeface="MiSans Normal" panose="00000500000000000000" pitchFamily="2" charset="-122"/>
            </a:endParaRPr>
          </a:p>
        </p:txBody>
      </p:sp>
      <p:sp>
        <p:nvSpPr>
          <p:cNvPr id="5" name="灯片编号占位符 4"/>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MiSans Normal" panose="00000500000000000000" pitchFamily="2" charset="-122"/>
              </a:rPr>
            </a:fld>
            <a:endParaRPr lang="zh-CN" altLang="en-US">
              <a:ea typeface="MiSans Normal" panose="00000500000000000000"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p:nvPr>
            <p:ph type="hdr" sz="quarter"/>
          </p:nvPr>
        </p:nvSpPr>
        <p:spPr>
          <a:xfrm>
            <a:off x="0" y="0"/>
            <a:ext cx="2971800" cy="458788"/>
          </a:xfrm>
          <a:prstGeom prst="rect">
            <a:avLst/>
          </a:prstGeom>
        </p:spPr>
        <p:txBody>
          <a:bodyPr vert="horz" lIns="91440" tIns="45720" rIns="91440" bIns="45720" rtlCol="0"/>
          <a:lstStyle>
            <a:lvl1pPr algn="l">
              <a:defRPr sz="1200">
                <a:latin typeface="MiSans Normal" panose="00000500000000000000" pitchFamily="2" charset="-122"/>
                <a:ea typeface="MiSans Normal" panose="00000500000000000000" pitchFamily="2" charset="-122"/>
              </a:defRPr>
            </a:lvl1pPr>
          </a:lstStyle>
          <a:p>
            <a:endParaRPr lang="zh-CN" altLang="en-US"/>
          </a:p>
        </p:txBody>
      </p:sp>
      <p:sp>
        <p:nvSpPr>
          <p:cNvPr id="3" name="日期占位符 2"/>
          <p:cNvSpPr/>
          <p:nvPr>
            <p:ph type="dt" idx="1"/>
          </p:nvPr>
        </p:nvSpPr>
        <p:spPr>
          <a:xfrm>
            <a:off x="3884613" y="0"/>
            <a:ext cx="2971800" cy="458788"/>
          </a:xfrm>
          <a:prstGeom prst="rect">
            <a:avLst/>
          </a:prstGeom>
        </p:spPr>
        <p:txBody>
          <a:bodyPr vert="horz" lIns="91440" tIns="45720" rIns="91440" bIns="45720" rtlCol="0"/>
          <a:lstStyle>
            <a:lvl1pPr algn="r">
              <a:defRPr sz="1200">
                <a:latin typeface="MiSans Normal" panose="00000500000000000000" pitchFamily="2" charset="-122"/>
                <a:ea typeface="MiSans Normal" panose="00000500000000000000" pitchFamily="2" charset="-122"/>
              </a:defRPr>
            </a:lvl1pPr>
          </a:lstStyle>
          <a:p>
            <a:fld id="{D2A48B96-639E-45A3-A0BA-2464DFDB1FAA}" type="datetimeFigureOut">
              <a:rPr lang="zh-CN" altLang="en-US" smtClean="0"/>
            </a:fld>
            <a:endParaRPr lang="zh-CN" altLang="en-US"/>
          </a:p>
        </p:txBody>
      </p:sp>
      <p:sp>
        <p:nvSpPr>
          <p:cNvPr id="4" name="幻灯片图像占位符 3"/>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Sans Normal" panose="00000500000000000000" pitchFamily="2" charset="-122"/>
                <a:ea typeface="MiSans Normal" panose="00000500000000000000" pitchFamily="2" charset="-122"/>
              </a:defRPr>
            </a:lvl1pPr>
          </a:lstStyle>
          <a:p>
            <a:endParaRPr lang="zh-CN" altLang="en-US"/>
          </a:p>
        </p:txBody>
      </p:sp>
      <p:sp>
        <p:nvSpPr>
          <p:cNvPr id="7" name="灯片编号占位符 6"/>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Sans Normal" panose="00000500000000000000" pitchFamily="2" charset="-122"/>
                <a:ea typeface="MiSans Normal" panose="00000500000000000000" pitchFamily="2"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Sans Normal" panose="00000500000000000000" pitchFamily="2" charset="-122"/>
        <a:ea typeface="MiSans Normal" panose="00000500000000000000" pitchFamily="2" charset="-122"/>
        <a:cs typeface="+mn-cs"/>
      </a:defRPr>
    </a:lvl1pPr>
    <a:lvl2pPr marL="457200" algn="l" defTabSz="914400" rtl="0" eaLnBrk="1" latinLnBrk="0" hangingPunct="1">
      <a:defRPr sz="1200" kern="1200">
        <a:solidFill>
          <a:schemeClr val="tx1"/>
        </a:solidFill>
        <a:latin typeface="MiSans Normal" panose="00000500000000000000" pitchFamily="2" charset="-122"/>
        <a:ea typeface="MiSans Normal" panose="00000500000000000000" pitchFamily="2" charset="-122"/>
        <a:cs typeface="+mn-cs"/>
      </a:defRPr>
    </a:lvl2pPr>
    <a:lvl3pPr marL="914400" algn="l" defTabSz="914400" rtl="0" eaLnBrk="1" latinLnBrk="0" hangingPunct="1">
      <a:defRPr sz="1200" kern="1200">
        <a:solidFill>
          <a:schemeClr val="tx1"/>
        </a:solidFill>
        <a:latin typeface="MiSans Normal" panose="00000500000000000000" pitchFamily="2" charset="-122"/>
        <a:ea typeface="MiSans Normal" panose="00000500000000000000" pitchFamily="2" charset="-122"/>
        <a:cs typeface="+mn-cs"/>
      </a:defRPr>
    </a:lvl3pPr>
    <a:lvl4pPr marL="1371600" algn="l" defTabSz="914400" rtl="0" eaLnBrk="1" latinLnBrk="0" hangingPunct="1">
      <a:defRPr sz="1200" kern="1200">
        <a:solidFill>
          <a:schemeClr val="tx1"/>
        </a:solidFill>
        <a:latin typeface="MiSans Normal" panose="00000500000000000000" pitchFamily="2" charset="-122"/>
        <a:ea typeface="MiSans Normal" panose="00000500000000000000" pitchFamily="2" charset="-122"/>
        <a:cs typeface="+mn-cs"/>
      </a:defRPr>
    </a:lvl4pPr>
    <a:lvl5pPr marL="1828800" algn="l" defTabSz="914400" rtl="0" eaLnBrk="1" latinLnBrk="0" hangingPunct="1">
      <a:defRPr sz="1200" kern="1200">
        <a:solidFill>
          <a:schemeClr val="tx1"/>
        </a:solidFill>
        <a:latin typeface="MiSans Normal" panose="00000500000000000000" pitchFamily="2" charset="-122"/>
        <a:ea typeface="MiSans Normal"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BEDAD7">
            <a:alpha val="10000"/>
          </a:srgbClr>
        </a:solidFill>
        <a:effectLst/>
      </p:bgPr>
    </p:bg>
    <p:spTree>
      <p:nvGrpSpPr>
        <p:cNvPr id="1" name=""/>
        <p:cNvGrpSpPr/>
        <p:nvPr/>
      </p:nvGrpSpPr>
      <p:grpSpPr>
        <a:xfrm>
          <a:off x="0" y="0"/>
          <a:ext cx="0" cy="0"/>
          <a:chOff x="0" y="0"/>
          <a:chExt cx="0" cy="0"/>
        </a:xfrm>
      </p:grpSpPr>
      <p:grpSp>
        <p:nvGrpSpPr>
          <p:cNvPr id="27" name="组合 26"/>
          <p:cNvGrpSpPr/>
          <p:nvPr userDrawn="1"/>
        </p:nvGrpSpPr>
        <p:grpSpPr>
          <a:xfrm>
            <a:off x="-1348529" y="-1557479"/>
            <a:ext cx="5155562" cy="3530709"/>
            <a:chOff x="-1348529" y="-1557479"/>
            <a:chExt cx="5155562" cy="3530709"/>
          </a:xfrm>
        </p:grpSpPr>
        <p:sp>
          <p:nvSpPr>
            <p:cNvPr id="10" name="任意多边形: 形状 9"/>
            <p:cNvSpPr/>
            <p:nvPr userDrawn="1"/>
          </p:nvSpPr>
          <p:spPr>
            <a:xfrm rot="13459764">
              <a:off x="414588" y="-1187264"/>
              <a:ext cx="1974991" cy="2349028"/>
            </a:xfrm>
            <a:custGeom>
              <a:avLst/>
              <a:gdLst>
                <a:gd name="connsiteX0" fmla="*/ 1792166 w 1982554"/>
                <a:gd name="connsiteY0" fmla="*/ 0 h 2131578"/>
                <a:gd name="connsiteX1" fmla="*/ 1982554 w 1982554"/>
                <a:gd name="connsiteY1" fmla="*/ 194898 h 2131578"/>
                <a:gd name="connsiteX2" fmla="*/ 0 w 1982554"/>
                <a:gd name="connsiteY2" fmla="*/ 2131578 h 2131578"/>
                <a:gd name="connsiteX3" fmla="*/ 0 w 1982554"/>
                <a:gd name="connsiteY3" fmla="*/ 471493 h 2131578"/>
                <a:gd name="connsiteX4" fmla="*/ 471493 w 1982554"/>
                <a:gd name="connsiteY4" fmla="*/ 0 h 2131578"/>
                <a:gd name="connsiteX0-1" fmla="*/ 0 w 1982554"/>
                <a:gd name="connsiteY0-2" fmla="*/ 2131578 h 2223018"/>
                <a:gd name="connsiteX1-3" fmla="*/ 0 w 1982554"/>
                <a:gd name="connsiteY1-4" fmla="*/ 471493 h 2223018"/>
                <a:gd name="connsiteX2-5" fmla="*/ 471493 w 1982554"/>
                <a:gd name="connsiteY2-6" fmla="*/ 0 h 2223018"/>
                <a:gd name="connsiteX3-7" fmla="*/ 1792166 w 1982554"/>
                <a:gd name="connsiteY3-8" fmla="*/ 0 h 2223018"/>
                <a:gd name="connsiteX4-9" fmla="*/ 1982554 w 1982554"/>
                <a:gd name="connsiteY4-10" fmla="*/ 194898 h 2223018"/>
                <a:gd name="connsiteX5" fmla="*/ 91440 w 1982554"/>
                <a:gd name="connsiteY5" fmla="*/ 2223018 h 2223018"/>
                <a:gd name="connsiteX0-11" fmla="*/ 0 w 1982554"/>
                <a:gd name="connsiteY0-12" fmla="*/ 2131578 h 2131578"/>
                <a:gd name="connsiteX1-13" fmla="*/ 0 w 1982554"/>
                <a:gd name="connsiteY1-14" fmla="*/ 471493 h 2131578"/>
                <a:gd name="connsiteX2-15" fmla="*/ 471493 w 1982554"/>
                <a:gd name="connsiteY2-16" fmla="*/ 0 h 2131578"/>
                <a:gd name="connsiteX3-17" fmla="*/ 1792166 w 1982554"/>
                <a:gd name="connsiteY3-18" fmla="*/ 0 h 2131578"/>
                <a:gd name="connsiteX4-19" fmla="*/ 1982554 w 1982554"/>
                <a:gd name="connsiteY4-20" fmla="*/ 194898 h 2131578"/>
                <a:gd name="connsiteX0-21" fmla="*/ 0 w 1792166"/>
                <a:gd name="connsiteY0-22" fmla="*/ 2131578 h 2131578"/>
                <a:gd name="connsiteX1-23" fmla="*/ 0 w 1792166"/>
                <a:gd name="connsiteY1-24" fmla="*/ 471493 h 2131578"/>
                <a:gd name="connsiteX2-25" fmla="*/ 471493 w 1792166"/>
                <a:gd name="connsiteY2-26" fmla="*/ 0 h 2131578"/>
                <a:gd name="connsiteX3-27" fmla="*/ 1792166 w 1792166"/>
                <a:gd name="connsiteY3-28" fmla="*/ 0 h 2131578"/>
              </a:gdLst>
              <a:ahLst/>
              <a:cxnLst>
                <a:cxn ang="0">
                  <a:pos x="connsiteX0-1" y="connsiteY0-2"/>
                </a:cxn>
                <a:cxn ang="0">
                  <a:pos x="connsiteX1-3" y="connsiteY1-4"/>
                </a:cxn>
                <a:cxn ang="0">
                  <a:pos x="connsiteX2-5" y="connsiteY2-6"/>
                </a:cxn>
                <a:cxn ang="0">
                  <a:pos x="connsiteX3-7" y="connsiteY3-8"/>
                </a:cxn>
              </a:cxnLst>
              <a:rect l="l" t="t" r="r" b="b"/>
              <a:pathLst>
                <a:path w="1792166" h="2131578">
                  <a:moveTo>
                    <a:pt x="0" y="2131578"/>
                  </a:moveTo>
                  <a:lnTo>
                    <a:pt x="0" y="471493"/>
                  </a:lnTo>
                  <a:cubicBezTo>
                    <a:pt x="0" y="211095"/>
                    <a:pt x="211095" y="0"/>
                    <a:pt x="471493" y="0"/>
                  </a:cubicBezTo>
                  <a:lnTo>
                    <a:pt x="1792166" y="0"/>
                  </a:lnTo>
                </a:path>
              </a:pathLst>
            </a:custGeom>
            <a:noFill/>
            <a:ln w="127000">
              <a:solidFill>
                <a:srgbClr val="46978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矩形 19"/>
            <p:cNvSpPr/>
            <p:nvPr userDrawn="1"/>
          </p:nvSpPr>
          <p:spPr>
            <a:xfrm>
              <a:off x="2467428" y="-1557479"/>
              <a:ext cx="1339605" cy="154296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nvSpPr>
          <p:spPr>
            <a:xfrm rot="13367747">
              <a:off x="1332394" y="-842533"/>
              <a:ext cx="1804150" cy="1670414"/>
            </a:xfrm>
            <a:custGeom>
              <a:avLst/>
              <a:gdLst>
                <a:gd name="connsiteX0" fmla="*/ 1804150 w 1804150"/>
                <a:gd name="connsiteY0" fmla="*/ 0 h 1670414"/>
                <a:gd name="connsiteX1" fmla="*/ 0 w 1804150"/>
                <a:gd name="connsiteY1" fmla="*/ 1670414 h 1670414"/>
                <a:gd name="connsiteX2" fmla="*/ 0 w 1804150"/>
                <a:gd name="connsiteY2" fmla="*/ 459628 h 1670414"/>
                <a:gd name="connsiteX3" fmla="*/ 459628 w 1804150"/>
                <a:gd name="connsiteY3" fmla="*/ 0 h 1670414"/>
              </a:gdLst>
              <a:ahLst/>
              <a:cxnLst>
                <a:cxn ang="0">
                  <a:pos x="connsiteX0" y="connsiteY0"/>
                </a:cxn>
                <a:cxn ang="0">
                  <a:pos x="connsiteX1" y="connsiteY1"/>
                </a:cxn>
                <a:cxn ang="0">
                  <a:pos x="connsiteX2" y="connsiteY2"/>
                </a:cxn>
                <a:cxn ang="0">
                  <a:pos x="connsiteX3" y="connsiteY3"/>
                </a:cxn>
              </a:cxnLst>
              <a:rect l="l" t="t" r="r" b="b"/>
              <a:pathLst>
                <a:path w="1804150" h="1670414">
                  <a:moveTo>
                    <a:pt x="1804150" y="0"/>
                  </a:moveTo>
                  <a:lnTo>
                    <a:pt x="0" y="1670414"/>
                  </a:lnTo>
                  <a:lnTo>
                    <a:pt x="0" y="459628"/>
                  </a:lnTo>
                  <a:cubicBezTo>
                    <a:pt x="0" y="205782"/>
                    <a:pt x="205782" y="0"/>
                    <a:pt x="459628" y="0"/>
                  </a:cubicBezTo>
                  <a:close/>
                </a:path>
              </a:pathLst>
            </a:custGeom>
            <a:solidFill>
              <a:srgbClr val="46978E">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任意多边形: 形状 8"/>
            <p:cNvSpPr/>
            <p:nvPr userDrawn="1"/>
          </p:nvSpPr>
          <p:spPr>
            <a:xfrm rot="13367747">
              <a:off x="-325467" y="-683709"/>
              <a:ext cx="1582399" cy="2656939"/>
            </a:xfrm>
            <a:custGeom>
              <a:avLst/>
              <a:gdLst>
                <a:gd name="connsiteX0" fmla="*/ 207861 w 1582399"/>
                <a:gd name="connsiteY0" fmla="*/ 0 h 2656939"/>
                <a:gd name="connsiteX1" fmla="*/ 1582399 w 1582399"/>
                <a:gd name="connsiteY1" fmla="*/ 1484586 h 2656939"/>
                <a:gd name="connsiteX2" fmla="*/ 316187 w 1582399"/>
                <a:gd name="connsiteY2" fmla="*/ 2656939 h 2656939"/>
                <a:gd name="connsiteX3" fmla="*/ 280720 w 1582399"/>
                <a:gd name="connsiteY3" fmla="*/ 2645929 h 2656939"/>
                <a:gd name="connsiteX4" fmla="*/ 0 w 1582399"/>
                <a:gd name="connsiteY4" fmla="*/ 2222421 h 2656939"/>
                <a:gd name="connsiteX5" fmla="*/ 0 w 1582399"/>
                <a:gd name="connsiteY5" fmla="*/ 383962 h 2656939"/>
                <a:gd name="connsiteX6" fmla="*/ 202645 w 1582399"/>
                <a:gd name="connsiteY6" fmla="*/ 2831 h 265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2399" h="2656939">
                  <a:moveTo>
                    <a:pt x="207861" y="0"/>
                  </a:moveTo>
                  <a:lnTo>
                    <a:pt x="1582399" y="1484586"/>
                  </a:lnTo>
                  <a:lnTo>
                    <a:pt x="316187" y="2656939"/>
                  </a:lnTo>
                  <a:lnTo>
                    <a:pt x="280720" y="2645929"/>
                  </a:lnTo>
                  <a:cubicBezTo>
                    <a:pt x="115752" y="2576154"/>
                    <a:pt x="0" y="2412805"/>
                    <a:pt x="0" y="2222421"/>
                  </a:cubicBezTo>
                  <a:lnTo>
                    <a:pt x="0" y="383962"/>
                  </a:lnTo>
                  <a:cubicBezTo>
                    <a:pt x="0" y="225309"/>
                    <a:pt x="80384" y="85430"/>
                    <a:pt x="202645" y="2831"/>
                  </a:cubicBezTo>
                  <a:close/>
                </a:path>
              </a:pathLst>
            </a:custGeom>
            <a:solidFill>
              <a:srgbClr val="46978E">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矩形 20"/>
            <p:cNvSpPr/>
            <p:nvPr userDrawn="1"/>
          </p:nvSpPr>
          <p:spPr>
            <a:xfrm>
              <a:off x="-1348529" y="-461651"/>
              <a:ext cx="1339605" cy="154296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userDrawn="1"/>
        </p:nvGrpSpPr>
        <p:grpSpPr>
          <a:xfrm rot="10800000">
            <a:off x="8397814" y="4894119"/>
            <a:ext cx="5155562" cy="3530709"/>
            <a:chOff x="-1348529" y="-1557479"/>
            <a:chExt cx="5155562" cy="3530709"/>
          </a:xfrm>
        </p:grpSpPr>
        <p:sp>
          <p:nvSpPr>
            <p:cNvPr id="29" name="任意多边形: 形状 28"/>
            <p:cNvSpPr/>
            <p:nvPr userDrawn="1"/>
          </p:nvSpPr>
          <p:spPr>
            <a:xfrm rot="13459764">
              <a:off x="414588" y="-1187264"/>
              <a:ext cx="1974991" cy="2349028"/>
            </a:xfrm>
            <a:custGeom>
              <a:avLst/>
              <a:gdLst>
                <a:gd name="connsiteX0" fmla="*/ 1792166 w 1982554"/>
                <a:gd name="connsiteY0" fmla="*/ 0 h 2131578"/>
                <a:gd name="connsiteX1" fmla="*/ 1982554 w 1982554"/>
                <a:gd name="connsiteY1" fmla="*/ 194898 h 2131578"/>
                <a:gd name="connsiteX2" fmla="*/ 0 w 1982554"/>
                <a:gd name="connsiteY2" fmla="*/ 2131578 h 2131578"/>
                <a:gd name="connsiteX3" fmla="*/ 0 w 1982554"/>
                <a:gd name="connsiteY3" fmla="*/ 471493 h 2131578"/>
                <a:gd name="connsiteX4" fmla="*/ 471493 w 1982554"/>
                <a:gd name="connsiteY4" fmla="*/ 0 h 2131578"/>
                <a:gd name="connsiteX0-1" fmla="*/ 0 w 1982554"/>
                <a:gd name="connsiteY0-2" fmla="*/ 2131578 h 2223018"/>
                <a:gd name="connsiteX1-3" fmla="*/ 0 w 1982554"/>
                <a:gd name="connsiteY1-4" fmla="*/ 471493 h 2223018"/>
                <a:gd name="connsiteX2-5" fmla="*/ 471493 w 1982554"/>
                <a:gd name="connsiteY2-6" fmla="*/ 0 h 2223018"/>
                <a:gd name="connsiteX3-7" fmla="*/ 1792166 w 1982554"/>
                <a:gd name="connsiteY3-8" fmla="*/ 0 h 2223018"/>
                <a:gd name="connsiteX4-9" fmla="*/ 1982554 w 1982554"/>
                <a:gd name="connsiteY4-10" fmla="*/ 194898 h 2223018"/>
                <a:gd name="connsiteX5" fmla="*/ 91440 w 1982554"/>
                <a:gd name="connsiteY5" fmla="*/ 2223018 h 2223018"/>
                <a:gd name="connsiteX0-11" fmla="*/ 0 w 1982554"/>
                <a:gd name="connsiteY0-12" fmla="*/ 2131578 h 2131578"/>
                <a:gd name="connsiteX1-13" fmla="*/ 0 w 1982554"/>
                <a:gd name="connsiteY1-14" fmla="*/ 471493 h 2131578"/>
                <a:gd name="connsiteX2-15" fmla="*/ 471493 w 1982554"/>
                <a:gd name="connsiteY2-16" fmla="*/ 0 h 2131578"/>
                <a:gd name="connsiteX3-17" fmla="*/ 1792166 w 1982554"/>
                <a:gd name="connsiteY3-18" fmla="*/ 0 h 2131578"/>
                <a:gd name="connsiteX4-19" fmla="*/ 1982554 w 1982554"/>
                <a:gd name="connsiteY4-20" fmla="*/ 194898 h 2131578"/>
                <a:gd name="connsiteX0-21" fmla="*/ 0 w 1792166"/>
                <a:gd name="connsiteY0-22" fmla="*/ 2131578 h 2131578"/>
                <a:gd name="connsiteX1-23" fmla="*/ 0 w 1792166"/>
                <a:gd name="connsiteY1-24" fmla="*/ 471493 h 2131578"/>
                <a:gd name="connsiteX2-25" fmla="*/ 471493 w 1792166"/>
                <a:gd name="connsiteY2-26" fmla="*/ 0 h 2131578"/>
                <a:gd name="connsiteX3-27" fmla="*/ 1792166 w 1792166"/>
                <a:gd name="connsiteY3-28" fmla="*/ 0 h 2131578"/>
              </a:gdLst>
              <a:ahLst/>
              <a:cxnLst>
                <a:cxn ang="0">
                  <a:pos x="connsiteX0-1" y="connsiteY0-2"/>
                </a:cxn>
                <a:cxn ang="0">
                  <a:pos x="connsiteX1-3" y="connsiteY1-4"/>
                </a:cxn>
                <a:cxn ang="0">
                  <a:pos x="connsiteX2-5" y="connsiteY2-6"/>
                </a:cxn>
                <a:cxn ang="0">
                  <a:pos x="connsiteX3-7" y="connsiteY3-8"/>
                </a:cxn>
              </a:cxnLst>
              <a:rect l="l" t="t" r="r" b="b"/>
              <a:pathLst>
                <a:path w="1792166" h="2131578">
                  <a:moveTo>
                    <a:pt x="0" y="2131578"/>
                  </a:moveTo>
                  <a:lnTo>
                    <a:pt x="0" y="471493"/>
                  </a:lnTo>
                  <a:cubicBezTo>
                    <a:pt x="0" y="211095"/>
                    <a:pt x="211095" y="0"/>
                    <a:pt x="471493" y="0"/>
                  </a:cubicBezTo>
                  <a:lnTo>
                    <a:pt x="1792166" y="0"/>
                  </a:lnTo>
                </a:path>
              </a:pathLst>
            </a:custGeom>
            <a:noFill/>
            <a:ln w="127000">
              <a:solidFill>
                <a:srgbClr val="46978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矩形 29"/>
            <p:cNvSpPr/>
            <p:nvPr userDrawn="1"/>
          </p:nvSpPr>
          <p:spPr>
            <a:xfrm>
              <a:off x="2467428" y="-1557479"/>
              <a:ext cx="1339605" cy="154296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p:cNvSpPr/>
            <p:nvPr userDrawn="1"/>
          </p:nvSpPr>
          <p:spPr>
            <a:xfrm rot="13367747">
              <a:off x="1332394" y="-842533"/>
              <a:ext cx="1804150" cy="1670414"/>
            </a:xfrm>
            <a:custGeom>
              <a:avLst/>
              <a:gdLst>
                <a:gd name="connsiteX0" fmla="*/ 1804150 w 1804150"/>
                <a:gd name="connsiteY0" fmla="*/ 0 h 1670414"/>
                <a:gd name="connsiteX1" fmla="*/ 0 w 1804150"/>
                <a:gd name="connsiteY1" fmla="*/ 1670414 h 1670414"/>
                <a:gd name="connsiteX2" fmla="*/ 0 w 1804150"/>
                <a:gd name="connsiteY2" fmla="*/ 459628 h 1670414"/>
                <a:gd name="connsiteX3" fmla="*/ 459628 w 1804150"/>
                <a:gd name="connsiteY3" fmla="*/ 0 h 1670414"/>
              </a:gdLst>
              <a:ahLst/>
              <a:cxnLst>
                <a:cxn ang="0">
                  <a:pos x="connsiteX0" y="connsiteY0"/>
                </a:cxn>
                <a:cxn ang="0">
                  <a:pos x="connsiteX1" y="connsiteY1"/>
                </a:cxn>
                <a:cxn ang="0">
                  <a:pos x="connsiteX2" y="connsiteY2"/>
                </a:cxn>
                <a:cxn ang="0">
                  <a:pos x="connsiteX3" y="connsiteY3"/>
                </a:cxn>
              </a:cxnLst>
              <a:rect l="l" t="t" r="r" b="b"/>
              <a:pathLst>
                <a:path w="1804150" h="1670414">
                  <a:moveTo>
                    <a:pt x="1804150" y="0"/>
                  </a:moveTo>
                  <a:lnTo>
                    <a:pt x="0" y="1670414"/>
                  </a:lnTo>
                  <a:lnTo>
                    <a:pt x="0" y="459628"/>
                  </a:lnTo>
                  <a:cubicBezTo>
                    <a:pt x="0" y="205782"/>
                    <a:pt x="205782" y="0"/>
                    <a:pt x="459628" y="0"/>
                  </a:cubicBezTo>
                  <a:close/>
                </a:path>
              </a:pathLst>
            </a:custGeom>
            <a:solidFill>
              <a:srgbClr val="46978E">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任意多边形: 形状 31"/>
            <p:cNvSpPr/>
            <p:nvPr userDrawn="1"/>
          </p:nvSpPr>
          <p:spPr>
            <a:xfrm rot="13367747">
              <a:off x="-325467" y="-683709"/>
              <a:ext cx="1582399" cy="2656939"/>
            </a:xfrm>
            <a:custGeom>
              <a:avLst/>
              <a:gdLst>
                <a:gd name="connsiteX0" fmla="*/ 207861 w 1582399"/>
                <a:gd name="connsiteY0" fmla="*/ 0 h 2656939"/>
                <a:gd name="connsiteX1" fmla="*/ 1582399 w 1582399"/>
                <a:gd name="connsiteY1" fmla="*/ 1484586 h 2656939"/>
                <a:gd name="connsiteX2" fmla="*/ 316187 w 1582399"/>
                <a:gd name="connsiteY2" fmla="*/ 2656939 h 2656939"/>
                <a:gd name="connsiteX3" fmla="*/ 280720 w 1582399"/>
                <a:gd name="connsiteY3" fmla="*/ 2645929 h 2656939"/>
                <a:gd name="connsiteX4" fmla="*/ 0 w 1582399"/>
                <a:gd name="connsiteY4" fmla="*/ 2222421 h 2656939"/>
                <a:gd name="connsiteX5" fmla="*/ 0 w 1582399"/>
                <a:gd name="connsiteY5" fmla="*/ 383962 h 2656939"/>
                <a:gd name="connsiteX6" fmla="*/ 202645 w 1582399"/>
                <a:gd name="connsiteY6" fmla="*/ 2831 h 265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2399" h="2656939">
                  <a:moveTo>
                    <a:pt x="207861" y="0"/>
                  </a:moveTo>
                  <a:lnTo>
                    <a:pt x="1582399" y="1484586"/>
                  </a:lnTo>
                  <a:lnTo>
                    <a:pt x="316187" y="2656939"/>
                  </a:lnTo>
                  <a:lnTo>
                    <a:pt x="280720" y="2645929"/>
                  </a:lnTo>
                  <a:cubicBezTo>
                    <a:pt x="115752" y="2576154"/>
                    <a:pt x="0" y="2412805"/>
                    <a:pt x="0" y="2222421"/>
                  </a:cubicBezTo>
                  <a:lnTo>
                    <a:pt x="0" y="383962"/>
                  </a:lnTo>
                  <a:cubicBezTo>
                    <a:pt x="0" y="225309"/>
                    <a:pt x="80384" y="85430"/>
                    <a:pt x="202645" y="2831"/>
                  </a:cubicBezTo>
                  <a:close/>
                </a:path>
              </a:pathLst>
            </a:custGeom>
            <a:solidFill>
              <a:srgbClr val="46978E">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矩形 32"/>
            <p:cNvSpPr/>
            <p:nvPr userDrawn="1"/>
          </p:nvSpPr>
          <p:spPr>
            <a:xfrm>
              <a:off x="-1348529" y="-461651"/>
              <a:ext cx="1339605" cy="154296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BEDAD7">
            <a:alpha val="10000"/>
          </a:srgbClr>
        </a:solidFill>
        <a:effectLst/>
      </p:bgPr>
    </p:bg>
    <p:spTree>
      <p:nvGrpSpPr>
        <p:cNvPr id="1" name=""/>
        <p:cNvGrpSpPr/>
        <p:nvPr/>
      </p:nvGrpSpPr>
      <p:grpSpPr>
        <a:xfrm>
          <a:off x="0" y="0"/>
          <a:ext cx="0" cy="0"/>
          <a:chOff x="0" y="0"/>
          <a:chExt cx="0" cy="0"/>
        </a:xfrm>
      </p:grpSpPr>
      <p:cxnSp>
        <p:nvCxnSpPr>
          <p:cNvPr id="3" name="直接连接符 2"/>
          <p:cNvCxnSpPr/>
          <p:nvPr userDrawn="1"/>
        </p:nvCxnSpPr>
        <p:spPr>
          <a:xfrm>
            <a:off x="334963" y="1192213"/>
            <a:ext cx="11522075" cy="0"/>
          </a:xfrm>
          <a:prstGeom prst="line">
            <a:avLst/>
          </a:prstGeom>
          <a:ln>
            <a:solidFill>
              <a:srgbClr val="46978E">
                <a:alpha val="40000"/>
              </a:srgbClr>
            </a:solidFill>
          </a:ln>
        </p:spPr>
        <p:style>
          <a:lnRef idx="1">
            <a:schemeClr val="accent1"/>
          </a:lnRef>
          <a:fillRef idx="0">
            <a:schemeClr val="accent1"/>
          </a:fillRef>
          <a:effectRef idx="0">
            <a:schemeClr val="accent1"/>
          </a:effectRef>
          <a:fontRef idx="minor">
            <a:schemeClr val="tx1"/>
          </a:fontRef>
        </p:style>
      </p:cxnSp>
      <p:sp>
        <p:nvSpPr>
          <p:cNvPr id="5" name="Shape 13"/>
          <p:cNvSpPr txBox="1"/>
          <p:nvPr userDrawn="1"/>
        </p:nvSpPr>
        <p:spPr>
          <a:xfrm>
            <a:off x="11188700" y="886926"/>
            <a:ext cx="671286" cy="242694"/>
          </a:xfrm>
          <a:prstGeom prst="rect">
            <a:avLst/>
          </a:prstGeom>
          <a:noFill/>
          <a:ln>
            <a:noFill/>
          </a:ln>
        </p:spPr>
        <p:txBody>
          <a:bodyPr lIns="91413" tIns="45700" rIns="91413" bIns="457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rtl="0">
              <a:spcBef>
                <a:spcPts val="0"/>
              </a:spcBef>
              <a:buSzPct val="25000"/>
              <a:buNone/>
            </a:pPr>
            <a:fld id="{00000000-1234-1234-1234-123412341234}" type="slidenum">
              <a:rPr lang="en-US" sz="1200" b="0" i="0" u="none" strike="noStrike" cap="none" spc="100" baseline="0">
                <a:solidFill>
                  <a:srgbClr val="46978E"/>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fld>
            <a:endParaRPr lang="en-US" sz="1200" b="0" i="0" u="none" strike="noStrike" cap="none" spc="100" baseline="0" dirty="0">
              <a:solidFill>
                <a:srgbClr val="46978E"/>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9" Type="http://schemas.openxmlformats.org/officeDocument/2006/relationships/image" Target="../media/image7.emf"/><Relationship Id="rId8" Type="http://schemas.openxmlformats.org/officeDocument/2006/relationships/oleObject" Target="../embeddings/oleObject3.bin"/><Relationship Id="rId7" Type="http://schemas.openxmlformats.org/officeDocument/2006/relationships/tags" Target="../tags/tag3.xml"/><Relationship Id="rId6" Type="http://schemas.openxmlformats.org/officeDocument/2006/relationships/image" Target="../media/image6.emf"/><Relationship Id="rId5" Type="http://schemas.openxmlformats.org/officeDocument/2006/relationships/oleObject" Target="../embeddings/oleObject2.bin"/><Relationship Id="rId4" Type="http://schemas.openxmlformats.org/officeDocument/2006/relationships/tags" Target="../tags/tag2.xml"/><Relationship Id="rId3" Type="http://schemas.openxmlformats.org/officeDocument/2006/relationships/image" Target="../media/image5.emf"/><Relationship Id="rId2" Type="http://schemas.openxmlformats.org/officeDocument/2006/relationships/oleObject" Target="../embeddings/oleObject1.bin"/><Relationship Id="rId14" Type="http://schemas.openxmlformats.org/officeDocument/2006/relationships/vmlDrawing" Target="../drawings/vmlDrawing1.vml"/><Relationship Id="rId13" Type="http://schemas.openxmlformats.org/officeDocument/2006/relationships/slideLayout" Target="../slideLayouts/slideLayout2.xml"/><Relationship Id="rId12" Type="http://schemas.openxmlformats.org/officeDocument/2006/relationships/image" Target="../media/image8.emf"/><Relationship Id="rId11" Type="http://schemas.openxmlformats.org/officeDocument/2006/relationships/oleObject" Target="../embeddings/oleObject4.bin"/><Relationship Id="rId10" Type="http://schemas.openxmlformats.org/officeDocument/2006/relationships/tags" Target="../tags/tag4.xml"/><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tags" Target="../tags/tag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tags" Target="../tags/tag1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tags" Target="../tags/tag1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tags" Target="../tags/tag1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tags" Target="../tags/tag1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tags" Target="../tags/tag1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tags" Target="../tags/tag1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tags" Target="../tags/tag1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tags" Target="../tags/tag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descr="7b0a2020202022776f7264617274223a20227b5c2269645c223a32353030333233332c5c227469645c223a31333538337d220a7d0a"/>
          <p:cNvSpPr txBox="1"/>
          <p:nvPr/>
        </p:nvSpPr>
        <p:spPr>
          <a:xfrm>
            <a:off x="643255" y="2270125"/>
            <a:ext cx="10906760" cy="617855"/>
          </a:xfrm>
          <a:prstGeom prst="rect">
            <a:avLst/>
          </a:prstGeom>
          <a:noFill/>
          <a:ln>
            <a:solidFill>
              <a:schemeClr val="bg1"/>
            </a:solidFill>
          </a:ln>
        </p:spPr>
        <p:txBody>
          <a:bodyPr wrap="square" rtlCol="0" anchor="t" anchorCtr="0">
            <a:noAutofit/>
          </a:bodyPr>
          <a:lstStyle/>
          <a:p>
            <a:pPr algn="ctr"/>
            <a:r>
              <a:rPr sz="4000" b="1" cap="all" dirty="0">
                <a:gradFill>
                  <a:gsLst>
                    <a:gs pos="50000">
                      <a:schemeClr val="accent6"/>
                    </a:gs>
                    <a:gs pos="0">
                      <a:schemeClr val="accent6">
                        <a:lumMod val="25000"/>
                        <a:lumOff val="75000"/>
                      </a:schemeClr>
                    </a:gs>
                    <a:gs pos="100000">
                      <a:schemeClr val="accent6">
                        <a:lumMod val="85000"/>
                      </a:schemeClr>
                    </a:gs>
                  </a:gsLst>
                  <a:lin ang="5400000" scaled="1"/>
                </a:gradFill>
                <a:effectLst>
                  <a:outerShdw blurRad="38100" dist="25400" dir="5400000" algn="ctr" rotWithShape="0">
                    <a:srgbClr val="6E747A">
                      <a:alpha val="43000"/>
                    </a:srgbClr>
                  </a:outerShdw>
                </a:effectLst>
                <a:uFillTx/>
                <a:latin typeface="汉仪星球体简" panose="00020600040101010101" charset="-122"/>
                <a:ea typeface="汉仪星球体简" panose="00020600040101010101" charset="-122"/>
                <a:cs typeface="MiSans Normal" panose="00000500000000000000" pitchFamily="2" charset="-122"/>
              </a:rPr>
              <a:t>基于Python的物业管理系统的设计与实现</a:t>
            </a:r>
            <a:endParaRPr sz="4000" b="1" cap="all" dirty="0">
              <a:gradFill>
                <a:gsLst>
                  <a:gs pos="50000">
                    <a:schemeClr val="accent6"/>
                  </a:gs>
                  <a:gs pos="0">
                    <a:schemeClr val="accent6">
                      <a:lumMod val="25000"/>
                      <a:lumOff val="75000"/>
                    </a:schemeClr>
                  </a:gs>
                  <a:gs pos="100000">
                    <a:schemeClr val="accent6">
                      <a:lumMod val="85000"/>
                    </a:schemeClr>
                  </a:gs>
                </a:gsLst>
                <a:lin ang="5400000" scaled="1"/>
              </a:gradFill>
              <a:effectLst>
                <a:outerShdw blurRad="38100" dist="25400" dir="5400000" algn="ctr" rotWithShape="0">
                  <a:srgbClr val="6E747A">
                    <a:alpha val="43000"/>
                  </a:srgbClr>
                </a:outerShdw>
              </a:effectLst>
              <a:uFillTx/>
              <a:latin typeface="汉仪星球体简" panose="00020600040101010101" charset="-122"/>
              <a:ea typeface="汉仪星球体简" panose="00020600040101010101" charset="-122"/>
              <a:cs typeface="MiSans Normal" panose="00000500000000000000" pitchFamily="2" charset="-122"/>
            </a:endParaRPr>
          </a:p>
        </p:txBody>
      </p:sp>
      <p:cxnSp>
        <p:nvCxnSpPr>
          <p:cNvPr id="7" name="直接连接符 6"/>
          <p:cNvCxnSpPr/>
          <p:nvPr/>
        </p:nvCxnSpPr>
        <p:spPr>
          <a:xfrm>
            <a:off x="2576195" y="3617595"/>
            <a:ext cx="7242175" cy="4445"/>
          </a:xfrm>
          <a:prstGeom prst="line">
            <a:avLst/>
          </a:prstGeom>
          <a:ln w="3175">
            <a:solidFill>
              <a:srgbClr val="46978E"/>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3410584" y="5074920"/>
            <a:ext cx="5573395" cy="458470"/>
            <a:chOff x="4969510" y="5065395"/>
            <a:chExt cx="4650740" cy="458470"/>
          </a:xfrm>
        </p:grpSpPr>
        <p:sp>
          <p:nvSpPr>
            <p:cNvPr id="3" name="圆角矩形 13"/>
            <p:cNvSpPr/>
            <p:nvPr/>
          </p:nvSpPr>
          <p:spPr>
            <a:xfrm>
              <a:off x="4969510" y="5065395"/>
              <a:ext cx="4650740" cy="458470"/>
            </a:xfrm>
            <a:prstGeom prst="roundRect">
              <a:avLst>
                <a:gd name="adj" fmla="val 50000"/>
              </a:avLst>
            </a:prstGeom>
            <a:solidFill>
              <a:srgbClr val="46978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8" name="文本框 7"/>
            <p:cNvSpPr txBox="1"/>
            <p:nvPr/>
          </p:nvSpPr>
          <p:spPr>
            <a:xfrm>
              <a:off x="5022374" y="5109964"/>
              <a:ext cx="4545012" cy="368300"/>
            </a:xfrm>
            <a:prstGeom prst="rect">
              <a:avLst/>
            </a:prstGeom>
            <a:noFill/>
          </p:spPr>
          <p:txBody>
            <a:bodyPr wrap="square" rtlCol="0">
              <a:spAutoFit/>
            </a:bodyPr>
            <a:lstStyle/>
            <a:p>
              <a:pPr algn="ct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学生：魏锦翔</a:t>
              </a:r>
              <a:r>
                <a:rPr lang="en-US" altLang="zh-CN" sz="1800"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徐子尧</a:t>
              </a:r>
              <a:r>
                <a:rPr lang="en-US" altLang="zh-CN" sz="1800"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王伊蕾  指导老师：谢乐</a:t>
              </a:r>
              <a:r>
                <a:rPr lang="en-US" altLang="zh-CN" sz="1800"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张瑜</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 </a:t>
              </a:r>
              <a:endParaRPr lang="zh-CN" altLang="en-US" sz="1800" dirty="0">
                <a:solidFill>
                  <a:schemeClr val="bg1"/>
                </a:solidFill>
                <a:latin typeface="MiSans Normal" panose="00000500000000000000" pitchFamily="2" charset="-122"/>
                <a:ea typeface="MiSans Normal" panose="00000500000000000000" pitchFamily="2" charset="-122"/>
                <a:cs typeface="+mn-ea"/>
                <a:sym typeface="+mn-lt"/>
              </a:endParaRPr>
            </a:p>
          </p:txBody>
        </p:sp>
      </p:grpSp>
      <p:sp>
        <p:nvSpPr>
          <p:cNvPr id="9" name="文本框 8"/>
          <p:cNvSpPr txBox="1"/>
          <p:nvPr/>
        </p:nvSpPr>
        <p:spPr>
          <a:xfrm>
            <a:off x="2287270" y="1366520"/>
            <a:ext cx="7618730" cy="706755"/>
          </a:xfrm>
          <a:prstGeom prst="rect">
            <a:avLst/>
          </a:prstGeom>
          <a:noFill/>
        </p:spPr>
        <p:txBody>
          <a:bodyPr wrap="square" rtlCol="0">
            <a:spAutoFit/>
          </a:bodyPr>
          <a:lstStyle/>
          <a:p>
            <a:pPr algn="ctr"/>
            <a:r>
              <a:rPr lang="en-US" sz="20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Design and implementation of Python-based property management system.</a:t>
            </a:r>
            <a:endParaRPr lang="en-US" sz="20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7"/>
          <p:cNvSpPr txBox="1"/>
          <p:nvPr/>
        </p:nvSpPr>
        <p:spPr>
          <a:xfrm>
            <a:off x="1445260" y="1294130"/>
            <a:ext cx="8529955" cy="1487170"/>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该算法的开发只需在Windows操作系统下进行，利用python进行开发，在计算机上只需安装一般的字处理软件和一些支持软件，不需要大型的系统软件和应用软件来支持。</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cxnSp>
        <p:nvCxnSpPr>
          <p:cNvPr id="7" name="直接连接符 6"/>
          <p:cNvCxnSpPr/>
          <p:nvPr/>
        </p:nvCxnSpPr>
        <p:spPr>
          <a:xfrm flipV="1">
            <a:off x="996138" y="3302891"/>
            <a:ext cx="8978900" cy="27305"/>
          </a:xfrm>
          <a:prstGeom prst="line">
            <a:avLst/>
          </a:prstGeom>
          <a:ln w="9525" cap="rnd">
            <a:solidFill>
              <a:srgbClr val="BEDAD7"/>
            </a:solidFill>
          </a:ln>
        </p:spPr>
        <p:style>
          <a:lnRef idx="1">
            <a:schemeClr val="accent1"/>
          </a:lnRef>
          <a:fillRef idx="0">
            <a:schemeClr val="accent1"/>
          </a:fillRef>
          <a:effectRef idx="0">
            <a:schemeClr val="accent1"/>
          </a:effectRef>
          <a:fontRef idx="minor">
            <a:schemeClr val="tx1"/>
          </a:fontRef>
        </p:style>
      </p:cxnSp>
      <p:sp>
        <p:nvSpPr>
          <p:cNvPr id="24" name="矩形: 圆角 23"/>
          <p:cNvSpPr/>
          <p:nvPr/>
        </p:nvSpPr>
        <p:spPr>
          <a:xfrm>
            <a:off x="767028" y="2585580"/>
            <a:ext cx="1897380" cy="461519"/>
          </a:xfrm>
          <a:prstGeom prst="roundRect">
            <a:avLst>
              <a:gd name="adj" fmla="val 50000"/>
            </a:avLst>
          </a:prstGeom>
          <a:solidFill>
            <a:srgbClr val="46978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a:latin typeface="MiSans Normal" panose="00000500000000000000" pitchFamily="2" charset="-122"/>
                <a:ea typeface="MiSans Normal" panose="00000500000000000000" pitchFamily="2" charset="-122"/>
                <a:cs typeface="MiSans Normal" panose="00000500000000000000" pitchFamily="2" charset="-122"/>
              </a:rPr>
              <a:t>可行性分析</a:t>
            </a:r>
            <a:endParaRPr lang="zh-CN" altLang="en-US" b="1" dirty="0">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25" name="矩形: 圆角 24"/>
          <p:cNvSpPr/>
          <p:nvPr/>
        </p:nvSpPr>
        <p:spPr>
          <a:xfrm>
            <a:off x="4237621" y="2585580"/>
            <a:ext cx="1897380" cy="461519"/>
          </a:xfrm>
          <a:prstGeom prst="roundRect">
            <a:avLst>
              <a:gd name="adj" fmla="val 50000"/>
            </a:avLst>
          </a:prstGeom>
          <a:noFill/>
          <a:ln>
            <a:solidFill>
              <a:srgbClr val="46978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a:solidFill>
                  <a:srgbClr val="46978E"/>
                </a:solidFill>
                <a:latin typeface="MiSans Normal" panose="00000500000000000000" pitchFamily="2" charset="-122"/>
                <a:ea typeface="MiSans Normal" panose="00000500000000000000" pitchFamily="2" charset="-122"/>
                <a:cs typeface="MiSans Normal" panose="00000500000000000000" pitchFamily="2" charset="-122"/>
              </a:rPr>
              <a:t>Django框架</a:t>
            </a:r>
            <a:endParaRPr lang="zh-CN" altLang="en-US" b="1" dirty="0">
              <a:solidFill>
                <a:srgbClr val="46978E"/>
              </a:solidFill>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26" name="矩形: 圆角 25"/>
          <p:cNvSpPr/>
          <p:nvPr/>
        </p:nvSpPr>
        <p:spPr>
          <a:xfrm>
            <a:off x="7707578" y="2640190"/>
            <a:ext cx="1897380" cy="461519"/>
          </a:xfrm>
          <a:prstGeom prst="roundRect">
            <a:avLst>
              <a:gd name="adj" fmla="val 50000"/>
            </a:avLst>
          </a:prstGeom>
          <a:solidFill>
            <a:srgbClr val="46978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a:latin typeface="MiSans Normal" panose="00000500000000000000" pitchFamily="2" charset="-122"/>
                <a:ea typeface="MiSans Normal" panose="00000500000000000000" pitchFamily="2" charset="-122"/>
                <a:cs typeface="MiSans Normal" panose="00000500000000000000" pitchFamily="2" charset="-122"/>
              </a:rPr>
              <a:t>B/S架构</a:t>
            </a:r>
            <a:endParaRPr lang="zh-CN" altLang="en-US" b="1" dirty="0">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9" name="组合 8"/>
          <p:cNvGrpSpPr/>
          <p:nvPr/>
        </p:nvGrpSpPr>
        <p:grpSpPr>
          <a:xfrm>
            <a:off x="1541108" y="3755409"/>
            <a:ext cx="8277225" cy="1494155"/>
            <a:chOff x="5075045" y="4386313"/>
            <a:chExt cx="8277225" cy="1494155"/>
          </a:xfrm>
        </p:grpSpPr>
        <p:sp>
          <p:nvSpPr>
            <p:cNvPr id="17" name="文本框 20"/>
            <p:cNvSpPr txBox="1"/>
            <p:nvPr/>
          </p:nvSpPr>
          <p:spPr>
            <a:xfrm>
              <a:off x="5820535" y="4386313"/>
              <a:ext cx="7531735" cy="149415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Django是一个开放源代码的Web应用框架，由Python写成。采用了MT'V的框架模式，即模型M，模板T和视图V。它最初是被开发来用于管理劳伦斯出版集团旗下的一些以新闻内容为主的网站的，即是CMS（内容管理系统）软件。并于2005年7月在BSD许可证下发布。这套框架是以比利时的吉普赛爵士吉他手DjangoReinhardt来命名的。  </a:t>
              </a:r>
              <a:endParaRPr lang="zh-CN" altLang="en-US" sz="12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sp>
          <p:nvSpPr>
            <p:cNvPr id="18" name="文本框 21"/>
            <p:cNvSpPr txBox="1"/>
            <p:nvPr/>
          </p:nvSpPr>
          <p:spPr>
            <a:xfrm>
              <a:off x="5075045" y="4485790"/>
              <a:ext cx="745385" cy="58477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0" lang="en-US" altLang="zh-CN" sz="3200" b="1" i="0" u="none" strike="noStrike" kern="1200" cap="none" spc="0" normalizeH="0" baseline="0" noProof="0" dirty="0">
                  <a:ln>
                    <a:noFill/>
                  </a:ln>
                  <a:solidFill>
                    <a:schemeClr val="tx1">
                      <a:lumMod val="65000"/>
                      <a:lumOff val="35000"/>
                    </a:schemeClr>
                  </a:solidFill>
                  <a:uLnTx/>
                  <a:uFillTx/>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01</a:t>
              </a:r>
              <a:endParaRPr kumimoji="0" lang="zh-CN" altLang="en-US" sz="3200" b="1" i="0" u="none" strike="noStrike" kern="1200" cap="none" spc="0" normalizeH="0" baseline="0" noProof="0" dirty="0">
                <a:ln>
                  <a:noFill/>
                </a:ln>
                <a:solidFill>
                  <a:schemeClr val="tx1">
                    <a:lumMod val="65000"/>
                    <a:lumOff val="35000"/>
                  </a:schemeClr>
                </a:solidFill>
                <a:uLnTx/>
                <a:uFillTx/>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grpSp>
      <p:grpSp>
        <p:nvGrpSpPr>
          <p:cNvPr id="27" name="组合 26"/>
          <p:cNvGrpSpPr/>
          <p:nvPr/>
        </p:nvGrpSpPr>
        <p:grpSpPr>
          <a:xfrm>
            <a:off x="1445260" y="5149215"/>
            <a:ext cx="8373110" cy="1476374"/>
            <a:chOff x="5054725" y="4386313"/>
            <a:chExt cx="7305645" cy="530953"/>
          </a:xfrm>
        </p:grpSpPr>
        <p:sp>
          <p:nvSpPr>
            <p:cNvPr id="28" name="文本框 20"/>
            <p:cNvSpPr txBox="1"/>
            <p:nvPr/>
          </p:nvSpPr>
          <p:spPr>
            <a:xfrm>
              <a:off x="5820306" y="4386313"/>
              <a:ext cx="6540064" cy="53095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B/S结构就是指系统客户端与服务器分离，客户端通过浏览器访问服务端进行操作。B/S结构目前广泛应用于绝大部分系统搭建中，这种结构摒弃C/S结构客户端服务端不分离的缺点，具有更多的优势：</a:t>
              </a:r>
              <a:endParaRPr lang="zh-CN" altLang="en-US" sz="12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a:p>
              <a:pPr>
                <a:lnSpc>
                  <a:spcPct val="150000"/>
                </a:lnSpc>
              </a:pPr>
              <a:r>
                <a:rPr lang="zh-CN" altLang="en-US" sz="12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（1）跨平台性：B/S的标准由标准化组织确立，适用于绝大多数的系统搭建，通用于应用之间。</a:t>
              </a:r>
              <a:endParaRPr lang="zh-CN" altLang="en-US" sz="12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a:p>
              <a:pPr>
                <a:lnSpc>
                  <a:spcPct val="150000"/>
                </a:lnSpc>
              </a:pPr>
              <a:r>
                <a:rPr lang="zh-CN" altLang="en-US" sz="12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2）低维护成本：客户端和服务器端分离，减轻了两端的压力，尤其是客户端，对客户端设备，硬件、软件要求都比较低，并且系统需要升级或维护时，只需要在服务器端升级或维护就可以，使相应的费用减少。</a:t>
              </a:r>
              <a:endParaRPr lang="zh-CN" altLang="en-US" sz="12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sp>
          <p:nvSpPr>
            <p:cNvPr id="29" name="文本框 21"/>
            <p:cNvSpPr txBox="1"/>
            <p:nvPr/>
          </p:nvSpPr>
          <p:spPr>
            <a:xfrm>
              <a:off x="5054725" y="4445785"/>
              <a:ext cx="745385" cy="20986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0" lang="en-US" altLang="zh-CN" sz="3200" b="1" i="0" u="none" strike="noStrike" kern="1200" cap="none" spc="0" normalizeH="0" baseline="0" noProof="0" dirty="0">
                  <a:ln>
                    <a:noFill/>
                  </a:ln>
                  <a:solidFill>
                    <a:schemeClr val="tx1">
                      <a:lumMod val="65000"/>
                      <a:lumOff val="35000"/>
                    </a:schemeClr>
                  </a:solidFill>
                  <a:uLnTx/>
                  <a:uFillTx/>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02</a:t>
              </a:r>
              <a:endParaRPr kumimoji="0" lang="zh-CN" altLang="en-US" sz="3200" b="1" i="0" u="none" strike="noStrike" kern="1200" cap="none" spc="0" normalizeH="0" baseline="0" noProof="0" dirty="0">
                <a:ln>
                  <a:noFill/>
                </a:ln>
                <a:solidFill>
                  <a:schemeClr val="tx1">
                    <a:lumMod val="65000"/>
                    <a:lumOff val="35000"/>
                  </a:schemeClr>
                </a:solidFill>
                <a:uLnTx/>
                <a:uFillTx/>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grpSp>
      <p:sp>
        <p:nvSpPr>
          <p:cNvPr id="2" name="椭圆 1"/>
          <p:cNvSpPr/>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3</a:t>
            </a:r>
            <a:endParaRPr lang="zh-CN" altLang="en-US" sz="2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3" name="文本框 2"/>
          <p:cNvSpPr txBox="1"/>
          <p:nvPr/>
        </p:nvSpPr>
        <p:spPr>
          <a:xfrm>
            <a:off x="672019" y="688541"/>
            <a:ext cx="2583125" cy="461665"/>
          </a:xfrm>
          <a:prstGeom prst="rect">
            <a:avLst/>
          </a:prstGeom>
          <a:noFill/>
        </p:spPr>
        <p:txBody>
          <a:bodyPr wrap="square">
            <a:spAutoFit/>
          </a:bodyPr>
          <a:lstStyle/>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研究方法及过程</a:t>
            </a:r>
            <a:endParaRPr lang="zh-CN" altLang="en-US" sz="2400" dirty="0">
              <a:solidFill>
                <a:schemeClr val="tx1">
                  <a:lumMod val="65000"/>
                  <a:lumOff val="35000"/>
                </a:scheme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52791" y="1228252"/>
            <a:ext cx="10688959" cy="10858539"/>
            <a:chOff x="752156" y="1666402"/>
            <a:chExt cx="10688959" cy="10858539"/>
          </a:xfrm>
        </p:grpSpPr>
        <p:grpSp>
          <p:nvGrpSpPr>
            <p:cNvPr id="4" name="组合 3"/>
            <p:cNvGrpSpPr/>
            <p:nvPr/>
          </p:nvGrpSpPr>
          <p:grpSpPr>
            <a:xfrm rot="0">
              <a:off x="752156" y="1859442"/>
              <a:ext cx="4587260" cy="10665499"/>
              <a:chOff x="1454354" y="1760002"/>
              <a:chExt cx="4587260" cy="10665499"/>
            </a:xfrm>
          </p:grpSpPr>
          <p:sp>
            <p:nvSpPr>
              <p:cNvPr id="5" name="文本框 4"/>
              <p:cNvSpPr txBox="1"/>
              <p:nvPr/>
            </p:nvSpPr>
            <p:spPr>
              <a:xfrm>
                <a:off x="1468959" y="1760002"/>
                <a:ext cx="1367790" cy="521970"/>
              </a:xfrm>
              <a:prstGeom prst="rect">
                <a:avLst/>
              </a:prstGeom>
              <a:noFill/>
            </p:spPr>
            <p:txBody>
              <a:bodyPr wrap="none" rtlCol="0">
                <a:spAutoFit/>
              </a:bodyPr>
              <a:lstStyle/>
              <a:p>
                <a:pPr algn="l"/>
                <a:r>
                  <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MySQL</a:t>
                </a:r>
                <a:endPar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6" name="文本框 5"/>
              <p:cNvSpPr txBox="1"/>
              <p:nvPr/>
            </p:nvSpPr>
            <p:spPr>
              <a:xfrm>
                <a:off x="1454354" y="2452809"/>
                <a:ext cx="4587260" cy="9972692"/>
              </a:xfrm>
              <a:prstGeom prst="rect">
                <a:avLst/>
              </a:prstGeom>
              <a:noFill/>
            </p:spPr>
            <p:txBody>
              <a:bodyPr wrap="square" rtlCol="0">
                <a:spAutoFit/>
              </a:bodyPr>
              <a:lstStyle/>
              <a:p>
                <a:pPr>
                  <a:lnSpc>
                    <a:spcPct val="150000"/>
                  </a:lnSpc>
                </a:pPr>
                <a:r>
                  <a:rPr lang="zh-CN" altLang="en-US" sz="1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MySQL是一个关系型数据库管理系统，由瑞典MySQL AB 公司开发，属于 Oracle 旗下产品。MySQL 是最流行的关系型数据库管理系统之一，在 WEB 应用方面，MySQL是最好的 RDBMS (Relational Database Management System，关系数据库管理系统) 应用软件之一。MySQL是一种关系型数据库管理系统，关系数据库将数据保存在不同的表中，而不是将所有数据放在一个大仓库内，这样就增加了速度并提高了灵活性。MySQL所使用的 SQL 语言是用于访问数据库的最常用标准化语言。MySQL 软件采用了双授权政策，分为社区版和商业版，由于其体积小、速度快、总体拥有成本低，尤其是开放源码这一特点，一般中小型和大型网站的开发都选择 MySQL 作为网站数据库。</a:t>
                </a:r>
                <a:endParaRPr lang="zh-CN" altLang="en-US" sz="1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11" name="组合 10"/>
            <p:cNvGrpSpPr/>
            <p:nvPr/>
          </p:nvGrpSpPr>
          <p:grpSpPr>
            <a:xfrm rot="0">
              <a:off x="6853855" y="1666402"/>
              <a:ext cx="4587260" cy="5629932"/>
              <a:chOff x="1453084" y="1566962"/>
              <a:chExt cx="4587260" cy="5629932"/>
            </a:xfrm>
          </p:grpSpPr>
          <p:sp>
            <p:nvSpPr>
              <p:cNvPr id="12" name="文本框 11"/>
              <p:cNvSpPr txBox="1"/>
              <p:nvPr/>
            </p:nvSpPr>
            <p:spPr>
              <a:xfrm>
                <a:off x="1460704" y="1566962"/>
                <a:ext cx="1163955" cy="460375"/>
              </a:xfrm>
              <a:prstGeom prst="rect">
                <a:avLst/>
              </a:prstGeom>
              <a:noFill/>
            </p:spPr>
            <p:txBody>
              <a:bodyPr wrap="none" rtlCol="0">
                <a:spAutoFit/>
              </a:bodyPr>
              <a:lstStyle/>
              <a:p>
                <a:pPr algn="l"/>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Python</a:t>
                </a:r>
                <a:endPar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3" name="文本框 12"/>
              <p:cNvSpPr txBox="1"/>
              <p:nvPr/>
            </p:nvSpPr>
            <p:spPr>
              <a:xfrm>
                <a:off x="1453084" y="2027359"/>
                <a:ext cx="4587260" cy="5169535"/>
              </a:xfrm>
              <a:prstGeom prst="rect">
                <a:avLst/>
              </a:prstGeom>
              <a:noFill/>
            </p:spPr>
            <p:txBody>
              <a:bodyPr wrap="square" rtlCol="0">
                <a:spAutoFit/>
              </a:bodyPr>
              <a:lstStyle/>
              <a:p>
                <a:pPr>
                  <a:lnSpc>
                    <a:spcPct val="150000"/>
                  </a:lnSpc>
                </a:pPr>
                <a:r>
                  <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Python是解释型的脚本语言，在运行过程中，把程序转换为字节码和机器语言，说明性语言的程序在运行之前不必进行编译，而是一个专用的解释器，当被执行时，它都会被翻译，与之对应的还有编译性语言[10]。</a:t>
                </a:r>
                <a:endPar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同时，这也是一种用于电脑编程的跨平台语言，这是一门将编译、交互和面向对象相结合的脚本语言（script language）。</a:t>
                </a:r>
                <a:endPar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可以说其优点也是非常的突出，下面就其优点进行具体的说明：</a:t>
                </a:r>
                <a:endPar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（1）首先它是一种比较简单易学的，而且对初学者来说也是非常容易上手的一种语言，与其他的语言相比较在进行编写和阅读的时候，会更加接近人的思维模式，非常的适合用户的阅读性和易于理解的特点。</a:t>
                </a:r>
                <a:endPar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（2）由于其底层的逻辑是用c语言完成的，所以在运行的速度来说也是非常快的，就如许多的开发者所了解的，它的很多的标准库以及第三方的依赖都是由c语言所开发的，所以执行起来比较高效率。</a:t>
                </a:r>
                <a:endPar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并且，它始终是一个面向对象的程序设计，它支持面向过程和面向对象的编写，在以流程为导向的语言里，一个程序是建立在一个过程或者一个简单的可重复使用的代码的功能上，在面向对象中，一个程序是以数据和函数为基础的对象构造的。 </a:t>
                </a:r>
                <a:endPar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（4）如果需要代码的扩充或者是快速查看，在使用它的时候格式也是非常的清晰，还有便于维护的特点，在不同的开发人员共同开发的过程中，都会比较方便的理解所编写的内容。</a:t>
                </a:r>
                <a:endPar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（5）同时也是因为它开源的特点，能够被移植到很多的平台进行使用，并且它也是完全支持重载、派生、继承等有助于增强代码的复用的特点，同时有两个标准库（functools, itertools）提供了开发的支持。</a:t>
                </a:r>
                <a:endPar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sp>
        <p:nvSpPr>
          <p:cNvPr id="17" name="椭圆 16"/>
          <p:cNvSpPr/>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3</a:t>
            </a:r>
            <a:endParaRPr lang="en-US" altLang="zh-CN" sz="2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18" name="文本框 17"/>
          <p:cNvSpPr txBox="1"/>
          <p:nvPr/>
        </p:nvSpPr>
        <p:spPr>
          <a:xfrm>
            <a:off x="672019" y="688541"/>
            <a:ext cx="2583125" cy="460375"/>
          </a:xfrm>
          <a:prstGeom prst="rect">
            <a:avLst/>
          </a:prstGeom>
          <a:noFill/>
        </p:spPr>
        <p:txBody>
          <a:bodyPr wrap="square">
            <a:spAutoFit/>
          </a:bodyPr>
          <a:lstStyle/>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研究方法及过程</a:t>
            </a:r>
            <a:endPar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形5"/>
          <p:cNvSpPr/>
          <p:nvPr/>
        </p:nvSpPr>
        <p:spPr>
          <a:xfrm>
            <a:off x="1260475" y="3836988"/>
            <a:ext cx="1393825" cy="1393825"/>
          </a:xfrm>
          <a:prstGeom prst="ellipse">
            <a:avLst/>
          </a:prstGeom>
          <a:solidFill>
            <a:srgbClr val="46978E"/>
          </a:soli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3" name="椭圆 2"/>
          <p:cNvSpPr/>
          <p:nvPr/>
        </p:nvSpPr>
        <p:spPr>
          <a:xfrm>
            <a:off x="1055688" y="3632200"/>
            <a:ext cx="1803400" cy="1803400"/>
          </a:xfrm>
          <a:prstGeom prst="ellipse">
            <a:avLst/>
          </a:prstGeom>
          <a:noFill/>
          <a:ln w="6350">
            <a:solidFill>
              <a:srgbClr val="46978E">
                <a:alpha val="3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4" name="椭圆 3"/>
          <p:cNvSpPr/>
          <p:nvPr/>
        </p:nvSpPr>
        <p:spPr>
          <a:xfrm>
            <a:off x="9537700" y="2613025"/>
            <a:ext cx="1393825" cy="1393825"/>
          </a:xfrm>
          <a:prstGeom prst="ellipse">
            <a:avLst/>
          </a:prstGeom>
          <a:solidFill>
            <a:srgbClr val="46978E"/>
          </a:soli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5" name="圆形5"/>
          <p:cNvSpPr/>
          <p:nvPr/>
        </p:nvSpPr>
        <p:spPr>
          <a:xfrm>
            <a:off x="9332913" y="2408238"/>
            <a:ext cx="1803400" cy="1803400"/>
          </a:xfrm>
          <a:prstGeom prst="ellipse">
            <a:avLst/>
          </a:prstGeom>
          <a:noFill/>
          <a:ln w="6350">
            <a:solidFill>
              <a:srgbClr val="46978E">
                <a:alpha val="23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6" name="椭圆 5"/>
          <p:cNvSpPr/>
          <p:nvPr/>
        </p:nvSpPr>
        <p:spPr>
          <a:xfrm>
            <a:off x="6819900" y="4168775"/>
            <a:ext cx="1811338" cy="1811338"/>
          </a:xfrm>
          <a:prstGeom prst="ellipse">
            <a:avLst/>
          </a:prstGeom>
          <a:solidFill>
            <a:srgbClr val="46978E"/>
          </a:soli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7" name="椭圆 6"/>
          <p:cNvSpPr/>
          <p:nvPr/>
        </p:nvSpPr>
        <p:spPr>
          <a:xfrm>
            <a:off x="6553200" y="3902075"/>
            <a:ext cx="2344738" cy="2344738"/>
          </a:xfrm>
          <a:prstGeom prst="ellipse">
            <a:avLst/>
          </a:prstGeom>
          <a:noFill/>
          <a:ln w="6350">
            <a:solidFill>
              <a:srgbClr val="46978E">
                <a:alpha val="36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8" name="组合 10"/>
          <p:cNvGrpSpPr/>
          <p:nvPr/>
        </p:nvGrpSpPr>
        <p:grpSpPr>
          <a:xfrm>
            <a:off x="1150938" y="3727450"/>
            <a:ext cx="1612900" cy="1612900"/>
            <a:chOff x="770695" y="2971031"/>
            <a:chExt cx="1736690" cy="1736690"/>
          </a:xfrm>
        </p:grpSpPr>
        <p:sp>
          <p:nvSpPr>
            <p:cNvPr id="9" name="弧形 8"/>
            <p:cNvSpPr/>
            <p:nvPr/>
          </p:nvSpPr>
          <p:spPr>
            <a:xfrm>
              <a:off x="770695" y="2971031"/>
              <a:ext cx="1736690" cy="1736690"/>
            </a:xfrm>
            <a:prstGeom prst="arc">
              <a:avLst>
                <a:gd name="adj1" fmla="val 11217676"/>
                <a:gd name="adj2" fmla="val 21152120"/>
              </a:avLst>
            </a:prstGeom>
            <a:noFill/>
            <a:ln w="19050">
              <a:solidFill>
                <a:srgbClr val="46978E">
                  <a:alpha val="2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10" name="弧形 9"/>
            <p:cNvSpPr/>
            <p:nvPr/>
          </p:nvSpPr>
          <p:spPr>
            <a:xfrm rot="10800000">
              <a:off x="770695" y="2971031"/>
              <a:ext cx="1736690" cy="1736690"/>
            </a:xfrm>
            <a:prstGeom prst="arc">
              <a:avLst>
                <a:gd name="adj1" fmla="val 11217676"/>
                <a:gd name="adj2" fmla="val 21152120"/>
              </a:avLst>
            </a:prstGeom>
            <a:noFill/>
            <a:ln w="19050">
              <a:solidFill>
                <a:srgbClr val="46978E">
                  <a:alpha val="2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grpSp>
      <p:sp>
        <p:nvSpPr>
          <p:cNvPr id="11" name="椭圆 10"/>
          <p:cNvSpPr/>
          <p:nvPr/>
        </p:nvSpPr>
        <p:spPr>
          <a:xfrm>
            <a:off x="3659188" y="2032000"/>
            <a:ext cx="2105025" cy="2105025"/>
          </a:xfrm>
          <a:prstGeom prst="ellipse">
            <a:avLst/>
          </a:prstGeom>
          <a:solidFill>
            <a:srgbClr val="46978E"/>
          </a:solidFill>
          <a:ln w="2222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12" name="椭圆 11"/>
          <p:cNvSpPr/>
          <p:nvPr/>
        </p:nvSpPr>
        <p:spPr>
          <a:xfrm>
            <a:off x="3349625" y="1722438"/>
            <a:ext cx="2724150" cy="2724150"/>
          </a:xfrm>
          <a:prstGeom prst="ellipse">
            <a:avLst/>
          </a:prstGeom>
          <a:noFill/>
          <a:ln w="6350">
            <a:solidFill>
              <a:srgbClr val="46978E">
                <a:alpha val="36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13" name="组合 16"/>
          <p:cNvGrpSpPr/>
          <p:nvPr/>
        </p:nvGrpSpPr>
        <p:grpSpPr>
          <a:xfrm>
            <a:off x="3494088" y="1866900"/>
            <a:ext cx="2435225" cy="2435225"/>
            <a:chOff x="770695" y="2971031"/>
            <a:chExt cx="1736690" cy="1736690"/>
          </a:xfrm>
        </p:grpSpPr>
        <p:sp>
          <p:nvSpPr>
            <p:cNvPr id="14" name="弧形 13"/>
            <p:cNvSpPr/>
            <p:nvPr/>
          </p:nvSpPr>
          <p:spPr>
            <a:xfrm>
              <a:off x="770695" y="2971031"/>
              <a:ext cx="1736690" cy="1736690"/>
            </a:xfrm>
            <a:prstGeom prst="arc">
              <a:avLst>
                <a:gd name="adj1" fmla="val 11217676"/>
                <a:gd name="adj2" fmla="val 21152120"/>
              </a:avLst>
            </a:prstGeom>
            <a:noFill/>
            <a:ln w="19050">
              <a:solidFill>
                <a:srgbClr val="46978E">
                  <a:alpha val="2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15" name="弧形 14"/>
            <p:cNvSpPr/>
            <p:nvPr/>
          </p:nvSpPr>
          <p:spPr>
            <a:xfrm rot="10800000">
              <a:off x="770695" y="2971031"/>
              <a:ext cx="1736690" cy="1736690"/>
            </a:xfrm>
            <a:prstGeom prst="arc">
              <a:avLst>
                <a:gd name="adj1" fmla="val 11217676"/>
                <a:gd name="adj2" fmla="val 21152120"/>
              </a:avLst>
            </a:prstGeom>
            <a:noFill/>
            <a:ln w="19050">
              <a:solidFill>
                <a:srgbClr val="46978E">
                  <a:alpha val="2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grpSp>
      <p:grpSp>
        <p:nvGrpSpPr>
          <p:cNvPr id="16" name="组合 19"/>
          <p:cNvGrpSpPr/>
          <p:nvPr/>
        </p:nvGrpSpPr>
        <p:grpSpPr>
          <a:xfrm>
            <a:off x="9426575" y="2501900"/>
            <a:ext cx="1616075" cy="1616075"/>
            <a:chOff x="770695" y="2971031"/>
            <a:chExt cx="1736690" cy="1736690"/>
          </a:xfrm>
        </p:grpSpPr>
        <p:sp>
          <p:nvSpPr>
            <p:cNvPr id="17" name="弧形 16"/>
            <p:cNvSpPr/>
            <p:nvPr/>
          </p:nvSpPr>
          <p:spPr>
            <a:xfrm>
              <a:off x="770695" y="2971031"/>
              <a:ext cx="1736690" cy="1736690"/>
            </a:xfrm>
            <a:prstGeom prst="arc">
              <a:avLst>
                <a:gd name="adj1" fmla="val 11217676"/>
                <a:gd name="adj2" fmla="val 21152120"/>
              </a:avLst>
            </a:prstGeom>
            <a:noFill/>
            <a:ln w="19050">
              <a:solidFill>
                <a:srgbClr val="46978E">
                  <a:alpha val="2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18" name="弧形 17"/>
            <p:cNvSpPr/>
            <p:nvPr/>
          </p:nvSpPr>
          <p:spPr>
            <a:xfrm rot="10800000">
              <a:off x="770695" y="2971031"/>
              <a:ext cx="1736690" cy="1736690"/>
            </a:xfrm>
            <a:prstGeom prst="arc">
              <a:avLst>
                <a:gd name="adj1" fmla="val 11217676"/>
                <a:gd name="adj2" fmla="val 21152120"/>
              </a:avLst>
            </a:prstGeom>
            <a:noFill/>
            <a:ln w="19050">
              <a:solidFill>
                <a:srgbClr val="46978E">
                  <a:alpha val="2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grpSp>
      <p:grpSp>
        <p:nvGrpSpPr>
          <p:cNvPr id="19" name="组合 22"/>
          <p:cNvGrpSpPr/>
          <p:nvPr/>
        </p:nvGrpSpPr>
        <p:grpSpPr>
          <a:xfrm>
            <a:off x="6678613" y="4025900"/>
            <a:ext cx="2095500" cy="2097088"/>
            <a:chOff x="770695" y="2971031"/>
            <a:chExt cx="1736690" cy="1736690"/>
          </a:xfrm>
        </p:grpSpPr>
        <p:sp>
          <p:nvSpPr>
            <p:cNvPr id="20" name="弧形 19"/>
            <p:cNvSpPr/>
            <p:nvPr/>
          </p:nvSpPr>
          <p:spPr>
            <a:xfrm>
              <a:off x="770695" y="2971031"/>
              <a:ext cx="1736690" cy="1736690"/>
            </a:xfrm>
            <a:prstGeom prst="arc">
              <a:avLst>
                <a:gd name="adj1" fmla="val 11217676"/>
                <a:gd name="adj2" fmla="val 21152120"/>
              </a:avLst>
            </a:prstGeom>
            <a:noFill/>
            <a:ln w="19050">
              <a:solidFill>
                <a:srgbClr val="46978E">
                  <a:alpha val="2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21" name="弧形 20"/>
            <p:cNvSpPr/>
            <p:nvPr/>
          </p:nvSpPr>
          <p:spPr>
            <a:xfrm rot="10800000">
              <a:off x="770695" y="2971031"/>
              <a:ext cx="1736690" cy="1736690"/>
            </a:xfrm>
            <a:prstGeom prst="arc">
              <a:avLst>
                <a:gd name="adj1" fmla="val 11217676"/>
                <a:gd name="adj2" fmla="val 21152120"/>
              </a:avLst>
            </a:prstGeom>
            <a:noFill/>
            <a:ln w="19050">
              <a:solidFill>
                <a:srgbClr val="46978E">
                  <a:alpha val="2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grpSp>
      <p:cxnSp>
        <p:nvCxnSpPr>
          <p:cNvPr id="22" name="直接连接符 21"/>
          <p:cNvCxnSpPr/>
          <p:nvPr/>
        </p:nvCxnSpPr>
        <p:spPr>
          <a:xfrm flipV="1">
            <a:off x="2759075" y="3702050"/>
            <a:ext cx="735013" cy="422275"/>
          </a:xfrm>
          <a:prstGeom prst="line">
            <a:avLst/>
          </a:prstGeom>
          <a:ln w="15875">
            <a:solidFill>
              <a:srgbClr val="46978E"/>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870575" y="3802063"/>
            <a:ext cx="882650" cy="619125"/>
          </a:xfrm>
          <a:prstGeom prst="line">
            <a:avLst/>
          </a:prstGeom>
          <a:ln w="15875">
            <a:solidFill>
              <a:srgbClr val="46978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8674100" y="3790950"/>
            <a:ext cx="800100" cy="600075"/>
          </a:xfrm>
          <a:prstGeom prst="line">
            <a:avLst/>
          </a:prstGeom>
          <a:ln w="15875">
            <a:solidFill>
              <a:srgbClr val="46978E"/>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1135290" y="4511173"/>
            <a:ext cx="1641094" cy="45720"/>
            <a:chOff x="1135293" y="3576422"/>
            <a:chExt cx="1641094" cy="45720"/>
          </a:xfrm>
          <a:solidFill>
            <a:srgbClr val="46978E"/>
          </a:solidFill>
        </p:grpSpPr>
        <p:sp>
          <p:nvSpPr>
            <p:cNvPr id="26" name="矩形 25"/>
            <p:cNvSpPr/>
            <p:nvPr/>
          </p:nvSpPr>
          <p:spPr>
            <a:xfrm rot="2700000" flipH="1">
              <a:off x="1135293" y="3576422"/>
              <a:ext cx="45720" cy="457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27" name="矩形 26"/>
            <p:cNvSpPr/>
            <p:nvPr/>
          </p:nvSpPr>
          <p:spPr>
            <a:xfrm rot="2700000" flipH="1">
              <a:off x="2730667" y="3576422"/>
              <a:ext cx="45720" cy="457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grpSp>
      <p:sp>
        <p:nvSpPr>
          <p:cNvPr id="28" name="矩形 27"/>
          <p:cNvSpPr/>
          <p:nvPr/>
        </p:nvSpPr>
        <p:spPr>
          <a:xfrm rot="2700000" flipH="1">
            <a:off x="9410700" y="3287713"/>
            <a:ext cx="46038" cy="44450"/>
          </a:xfrm>
          <a:prstGeom prst="rect">
            <a:avLst/>
          </a:prstGeom>
          <a:solidFill>
            <a:srgbClr val="46978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29" name="矩形 28"/>
          <p:cNvSpPr/>
          <p:nvPr/>
        </p:nvSpPr>
        <p:spPr>
          <a:xfrm rot="2700000" flipH="1">
            <a:off x="11015663" y="3287713"/>
            <a:ext cx="46038" cy="44450"/>
          </a:xfrm>
          <a:prstGeom prst="rect">
            <a:avLst/>
          </a:prstGeom>
          <a:solidFill>
            <a:srgbClr val="46978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0" name="组合 29"/>
          <p:cNvGrpSpPr/>
          <p:nvPr/>
        </p:nvGrpSpPr>
        <p:grpSpPr>
          <a:xfrm>
            <a:off x="6661669" y="5051588"/>
            <a:ext cx="2128427" cy="45720"/>
            <a:chOff x="6664034" y="4116838"/>
            <a:chExt cx="2128427" cy="45720"/>
          </a:xfrm>
          <a:solidFill>
            <a:srgbClr val="46978E">
              <a:alpha val="32000"/>
            </a:srgbClr>
          </a:solidFill>
        </p:grpSpPr>
        <p:sp>
          <p:nvSpPr>
            <p:cNvPr id="31" name="矩形 30"/>
            <p:cNvSpPr/>
            <p:nvPr/>
          </p:nvSpPr>
          <p:spPr>
            <a:xfrm rot="2700000" flipH="1">
              <a:off x="8746741" y="4116838"/>
              <a:ext cx="45720" cy="457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32" name="矩形 31"/>
            <p:cNvSpPr/>
            <p:nvPr/>
          </p:nvSpPr>
          <p:spPr>
            <a:xfrm rot="2700000" flipH="1">
              <a:off x="6664034" y="4116838"/>
              <a:ext cx="45720" cy="457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grpSp>
      <p:sp>
        <p:nvSpPr>
          <p:cNvPr id="33" name="矩形 32"/>
          <p:cNvSpPr/>
          <p:nvPr/>
        </p:nvSpPr>
        <p:spPr>
          <a:xfrm rot="2700000" flipH="1">
            <a:off x="3473450" y="3060700"/>
            <a:ext cx="44450" cy="46038"/>
          </a:xfrm>
          <a:prstGeom prst="rect">
            <a:avLst/>
          </a:prstGeom>
          <a:solidFill>
            <a:srgbClr val="46978E">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34" name="圆形5"/>
          <p:cNvSpPr/>
          <p:nvPr/>
        </p:nvSpPr>
        <p:spPr>
          <a:xfrm rot="2700000" flipH="1">
            <a:off x="5905500" y="3060700"/>
            <a:ext cx="46038" cy="46038"/>
          </a:xfrm>
          <a:prstGeom prst="rect">
            <a:avLst/>
          </a:prstGeom>
          <a:solidFill>
            <a:srgbClr val="46978E">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39" name="文本框 38"/>
          <p:cNvSpPr txBox="1"/>
          <p:nvPr/>
        </p:nvSpPr>
        <p:spPr>
          <a:xfrm>
            <a:off x="3867150" y="2507615"/>
            <a:ext cx="1604645" cy="977265"/>
          </a:xfrm>
          <a:prstGeom prst="rect">
            <a:avLst/>
          </a:prstGeom>
          <a:noFill/>
        </p:spPr>
        <p:txBody>
          <a:bodyPr wrap="square" rtlCol="0">
            <a:spAutoFit/>
          </a:bodyPr>
          <a:lstStyle/>
          <a:p>
            <a:pPr algn="ctr">
              <a:lnSpc>
                <a:spcPct val="120000"/>
              </a:lnSpc>
              <a:buClrTx/>
              <a:buSzTx/>
              <a:buFontTx/>
            </a:pPr>
            <a:r>
              <a:rPr lang="zh-CN" altLang="en-US" sz="2400" b="1"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业主信息实体</a:t>
            </a:r>
            <a:endParaRPr lang="zh-CN" altLang="en-US" sz="2400" b="1"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40" name="文本框 39"/>
          <p:cNvSpPr txBox="1"/>
          <p:nvPr/>
        </p:nvSpPr>
        <p:spPr>
          <a:xfrm>
            <a:off x="1139825" y="4064635"/>
            <a:ext cx="1604645" cy="977265"/>
          </a:xfrm>
          <a:prstGeom prst="rect">
            <a:avLst/>
          </a:prstGeom>
          <a:noFill/>
        </p:spPr>
        <p:txBody>
          <a:bodyPr wrap="square" rtlCol="0">
            <a:spAutoFit/>
          </a:bodyPr>
          <a:lstStyle/>
          <a:p>
            <a:pPr algn="ctr">
              <a:lnSpc>
                <a:spcPct val="120000"/>
              </a:lnSpc>
            </a:pPr>
            <a:r>
              <a:rPr lang="zh-CN" altLang="en-US" sz="2400" b="1">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系统结构图</a:t>
            </a:r>
            <a:endParaRPr lang="zh-CN" altLang="en-US" sz="2400" b="1">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41" name="文本框 40"/>
          <p:cNvSpPr txBox="1"/>
          <p:nvPr/>
        </p:nvSpPr>
        <p:spPr>
          <a:xfrm>
            <a:off x="6923405" y="4501515"/>
            <a:ext cx="1604645" cy="977265"/>
          </a:xfrm>
          <a:prstGeom prst="rect">
            <a:avLst/>
          </a:prstGeom>
          <a:noFill/>
        </p:spPr>
        <p:txBody>
          <a:bodyPr wrap="square" rtlCol="0">
            <a:spAutoFit/>
          </a:bodyPr>
          <a:lstStyle/>
          <a:p>
            <a:pPr algn="ctr">
              <a:lnSpc>
                <a:spcPct val="120000"/>
              </a:lnSpc>
            </a:pPr>
            <a:r>
              <a:rPr lang="zh-CN" altLang="en-US" sz="2400" b="1">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车位信息实体</a:t>
            </a:r>
            <a:endParaRPr lang="zh-CN" altLang="en-US" sz="2400" b="1">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42" name="文本框 41"/>
          <p:cNvSpPr txBox="1"/>
          <p:nvPr/>
        </p:nvSpPr>
        <p:spPr>
          <a:xfrm>
            <a:off x="9434195" y="2813685"/>
            <a:ext cx="1604645" cy="977265"/>
          </a:xfrm>
          <a:prstGeom prst="rect">
            <a:avLst/>
          </a:prstGeom>
          <a:noFill/>
        </p:spPr>
        <p:txBody>
          <a:bodyPr wrap="square" rtlCol="0">
            <a:spAutoFit/>
          </a:bodyPr>
          <a:lstStyle/>
          <a:p>
            <a:pPr algn="ctr">
              <a:lnSpc>
                <a:spcPct val="120000"/>
              </a:lnSpc>
            </a:pPr>
            <a:r>
              <a:rPr lang="zh-CN" altLang="en-US" sz="2400" b="1">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缴费信息实体</a:t>
            </a:r>
            <a:endParaRPr lang="zh-CN" altLang="en-US" sz="2400" b="1">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43" name="椭圆 42"/>
          <p:cNvSpPr/>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3</a:t>
            </a:r>
            <a:endParaRPr lang="zh-CN" altLang="en-US" sz="2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44" name="文本框 43"/>
          <p:cNvSpPr txBox="1"/>
          <p:nvPr/>
        </p:nvSpPr>
        <p:spPr>
          <a:xfrm>
            <a:off x="672019" y="688541"/>
            <a:ext cx="2583125" cy="461665"/>
          </a:xfrm>
          <a:prstGeom prst="rect">
            <a:avLst/>
          </a:prstGeom>
          <a:noFill/>
        </p:spPr>
        <p:txBody>
          <a:bodyPr wrap="square">
            <a:spAutoFit/>
          </a:bodyPr>
          <a:lstStyle/>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研究方法及过程</a:t>
            </a:r>
            <a:endParaRPr lang="zh-CN" altLang="en-US" sz="2400" dirty="0">
              <a:solidFill>
                <a:schemeClr val="tx1">
                  <a:lumMod val="65000"/>
                  <a:lumOff val="35000"/>
                </a:schemeClr>
              </a:solidFill>
            </a:endParaRPr>
          </a:p>
        </p:txBody>
      </p:sp>
      <p:graphicFrame>
        <p:nvGraphicFramePr>
          <p:cNvPr id="-2147482623" name="对象 -2147482624"/>
          <p:cNvGraphicFramePr/>
          <p:nvPr>
            <p:custDataLst>
              <p:tags r:id="rId1"/>
            </p:custDataLst>
          </p:nvPr>
        </p:nvGraphicFramePr>
        <p:xfrm>
          <a:off x="80645" y="1227455"/>
          <a:ext cx="3251200" cy="2392680"/>
        </p:xfrm>
        <a:graphic>
          <a:graphicData uri="http://schemas.openxmlformats.org/presentationml/2006/ole">
            <mc:AlternateContent xmlns:mc="http://schemas.openxmlformats.org/markup-compatibility/2006">
              <mc:Choice xmlns:v="urn:schemas-microsoft-com:vml" Requires="v">
                <p:oleObj spid="_x0000_s3076" name="" r:id="rId2" imgW="23971250" imgH="16055975" progId="Visio.Drawing.15">
                  <p:embed/>
                </p:oleObj>
              </mc:Choice>
              <mc:Fallback>
                <p:oleObj name="" r:id="rId2" imgW="23971250" imgH="16055975" progId="Visio.Drawing.15">
                  <p:embed/>
                  <p:pic>
                    <p:nvPicPr>
                      <p:cNvPr id="0" name="图片 3075"/>
                      <p:cNvPicPr/>
                      <p:nvPr/>
                    </p:nvPicPr>
                    <p:blipFill>
                      <a:blip r:embed="rId3"/>
                      <a:stretch>
                        <a:fillRect/>
                      </a:stretch>
                    </p:blipFill>
                    <p:spPr>
                      <a:xfrm>
                        <a:off x="80645" y="1227455"/>
                        <a:ext cx="3251200" cy="2392680"/>
                      </a:xfrm>
                      <a:prstGeom prst="rect">
                        <a:avLst/>
                      </a:prstGeom>
                      <a:noFill/>
                      <a:ln w="38100">
                        <a:noFill/>
                        <a:miter/>
                      </a:ln>
                    </p:spPr>
                  </p:pic>
                </p:oleObj>
              </mc:Fallback>
            </mc:AlternateContent>
          </a:graphicData>
        </a:graphic>
      </p:graphicFrame>
      <p:graphicFrame>
        <p:nvGraphicFramePr>
          <p:cNvPr id="-2147482622" name="对象 -2147482623"/>
          <p:cNvGraphicFramePr/>
          <p:nvPr>
            <p:custDataLst>
              <p:tags r:id="rId4"/>
            </p:custDataLst>
          </p:nvPr>
        </p:nvGraphicFramePr>
        <p:xfrm>
          <a:off x="2894965" y="4500880"/>
          <a:ext cx="3654425" cy="2406015"/>
        </p:xfrm>
        <a:graphic>
          <a:graphicData uri="http://schemas.openxmlformats.org/presentationml/2006/ole">
            <mc:AlternateContent xmlns:mc="http://schemas.openxmlformats.org/markup-compatibility/2006">
              <mc:Choice xmlns:v="urn:schemas-microsoft-com:vml" Requires="v">
                <p:oleObj spid="_x0000_s37" name="" r:id="rId5" imgW="6322060" imgH="4050665" progId="Visio.Drawing.15">
                  <p:embed/>
                </p:oleObj>
              </mc:Choice>
              <mc:Fallback>
                <p:oleObj name="" r:id="rId5" imgW="6322060" imgH="4050665" progId="Visio.Drawing.15">
                  <p:embed/>
                  <p:pic>
                    <p:nvPicPr>
                      <p:cNvPr id="0" name="图片 36"/>
                      <p:cNvPicPr/>
                      <p:nvPr/>
                    </p:nvPicPr>
                    <p:blipFill>
                      <a:blip r:embed="rId6"/>
                      <a:stretch>
                        <a:fillRect/>
                      </a:stretch>
                    </p:blipFill>
                    <p:spPr>
                      <a:xfrm>
                        <a:off x="2894965" y="4500880"/>
                        <a:ext cx="3654425" cy="2406015"/>
                      </a:xfrm>
                      <a:prstGeom prst="rect">
                        <a:avLst/>
                      </a:prstGeom>
                      <a:noFill/>
                      <a:ln w="38100">
                        <a:noFill/>
                        <a:miter/>
                      </a:ln>
                    </p:spPr>
                  </p:pic>
                </p:oleObj>
              </mc:Fallback>
            </mc:AlternateContent>
          </a:graphicData>
        </a:graphic>
      </p:graphicFrame>
      <p:graphicFrame>
        <p:nvGraphicFramePr>
          <p:cNvPr id="-2147482620" name="对象 -2147482621"/>
          <p:cNvGraphicFramePr/>
          <p:nvPr>
            <p:custDataLst>
              <p:tags r:id="rId7"/>
            </p:custDataLst>
          </p:nvPr>
        </p:nvGraphicFramePr>
        <p:xfrm>
          <a:off x="8903970" y="4211955"/>
          <a:ext cx="3271520" cy="2646680"/>
        </p:xfrm>
        <a:graphic>
          <a:graphicData uri="http://schemas.openxmlformats.org/presentationml/2006/ole">
            <mc:AlternateContent xmlns:mc="http://schemas.openxmlformats.org/markup-compatibility/2006">
              <mc:Choice xmlns:v="urn:schemas-microsoft-com:vml" Requires="v">
                <p:oleObj spid="_x0000_s38" name="" r:id="rId8" imgW="6322060" imgH="4050665" progId="Visio.Drawing.15">
                  <p:embed/>
                </p:oleObj>
              </mc:Choice>
              <mc:Fallback>
                <p:oleObj name="" r:id="rId8" imgW="6322060" imgH="4050665" progId="Visio.Drawing.15">
                  <p:embed/>
                  <p:pic>
                    <p:nvPicPr>
                      <p:cNvPr id="0" name="图片 37"/>
                      <p:cNvPicPr/>
                      <p:nvPr/>
                    </p:nvPicPr>
                    <p:blipFill>
                      <a:blip r:embed="rId9"/>
                      <a:stretch>
                        <a:fillRect/>
                      </a:stretch>
                    </p:blipFill>
                    <p:spPr>
                      <a:xfrm>
                        <a:off x="8903970" y="4211955"/>
                        <a:ext cx="3271520" cy="2646680"/>
                      </a:xfrm>
                      <a:prstGeom prst="rect">
                        <a:avLst/>
                      </a:prstGeom>
                      <a:noFill/>
                      <a:ln w="38100">
                        <a:noFill/>
                        <a:miter/>
                      </a:ln>
                    </p:spPr>
                  </p:pic>
                </p:oleObj>
              </mc:Fallback>
            </mc:AlternateContent>
          </a:graphicData>
        </a:graphic>
      </p:graphicFrame>
      <p:graphicFrame>
        <p:nvGraphicFramePr>
          <p:cNvPr id="-2147482621" name="对象 -2147482622"/>
          <p:cNvGraphicFramePr/>
          <p:nvPr>
            <p:custDataLst>
              <p:tags r:id="rId10"/>
            </p:custDataLst>
          </p:nvPr>
        </p:nvGraphicFramePr>
        <p:xfrm>
          <a:off x="6067425" y="1227455"/>
          <a:ext cx="3262630" cy="2674620"/>
        </p:xfrm>
        <a:graphic>
          <a:graphicData uri="http://schemas.openxmlformats.org/presentationml/2006/ole">
            <mc:AlternateContent xmlns:mc="http://schemas.openxmlformats.org/markup-compatibility/2006">
              <mc:Choice xmlns:v="urn:schemas-microsoft-com:vml" Requires="v">
                <p:oleObj spid="_x0000_s48" name="" r:id="rId11" imgW="6322060" imgH="4050665" progId="Visio.Drawing.15">
                  <p:embed/>
                </p:oleObj>
              </mc:Choice>
              <mc:Fallback>
                <p:oleObj name="" r:id="rId11" imgW="6322060" imgH="4050665" progId="Visio.Drawing.15">
                  <p:embed/>
                  <p:pic>
                    <p:nvPicPr>
                      <p:cNvPr id="0" name="图片 47"/>
                      <p:cNvPicPr/>
                      <p:nvPr/>
                    </p:nvPicPr>
                    <p:blipFill>
                      <a:blip r:embed="rId12"/>
                      <a:stretch>
                        <a:fillRect/>
                      </a:stretch>
                    </p:blipFill>
                    <p:spPr>
                      <a:xfrm>
                        <a:off x="6067425" y="1227455"/>
                        <a:ext cx="3262630" cy="2674620"/>
                      </a:xfrm>
                      <a:prstGeom prst="rect">
                        <a:avLst/>
                      </a:prstGeom>
                      <a:noFill/>
                      <a:ln w="38100">
                        <a:noFill/>
                        <a:miter/>
                      </a:ln>
                    </p:spPr>
                  </p:pic>
                </p:oleObj>
              </mc:Fallback>
            </mc:AlternateContent>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57435" y="1707075"/>
            <a:ext cx="6625771" cy="3443850"/>
            <a:chOff x="3547291" y="2176807"/>
            <a:chExt cx="6625771" cy="3443850"/>
          </a:xfrm>
        </p:grpSpPr>
        <p:sp>
          <p:nvSpPr>
            <p:cNvPr id="3" name="文本框 2"/>
            <p:cNvSpPr txBox="1"/>
            <p:nvPr/>
          </p:nvSpPr>
          <p:spPr>
            <a:xfrm>
              <a:off x="4816115" y="3561052"/>
              <a:ext cx="3539490" cy="76835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研究成果展示</a:t>
              </a:r>
              <a:endParaRPr lang="zh-CN" altLang="en-US" sz="4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5" name="图形 12"/>
            <p:cNvSpPr/>
            <p:nvPr/>
          </p:nvSpPr>
          <p:spPr>
            <a:xfrm>
              <a:off x="6036845" y="2176807"/>
              <a:ext cx="1098023" cy="1098023"/>
            </a:xfrm>
            <a:prstGeom prst="ellipse">
              <a:avLst/>
            </a:prstGeom>
            <a:solidFill>
              <a:srgbClr val="46978E"/>
            </a:solidFill>
            <a:ln w="23241" cap="flat">
              <a:noFill/>
              <a:prstDash val="solid"/>
              <a:miter/>
            </a:ln>
          </p:spPr>
          <p:txBody>
            <a:bodyPr rtlCol="0" anchor="ctr"/>
            <a:lstStyle/>
            <a:p>
              <a:pPr algn="ctr"/>
              <a:r>
                <a:rPr lang="en-US" altLang="zh-CN" sz="6000" b="1" dirty="0">
                  <a:solidFill>
                    <a:schemeClr val="bg1"/>
                  </a:solidFill>
                  <a:latin typeface="MiSans Normal" panose="00000500000000000000" pitchFamily="2" charset="-122"/>
                  <a:ea typeface="MiSans Normal" panose="00000500000000000000" pitchFamily="2" charset="-122"/>
                  <a:cs typeface="+mn-ea"/>
                  <a:sym typeface="+mn-lt"/>
                </a:rPr>
                <a:t>4</a:t>
              </a:r>
              <a:endParaRPr lang="zh-CN" altLang="en-US" sz="6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6" name="文本框 5"/>
            <p:cNvSpPr txBox="1"/>
            <p:nvPr/>
          </p:nvSpPr>
          <p:spPr>
            <a:xfrm>
              <a:off x="3547291" y="4394563"/>
              <a:ext cx="6625771" cy="368300"/>
            </a:xfrm>
            <a:prstGeom prst="rect">
              <a:avLst/>
            </a:prstGeom>
            <a:noFill/>
          </p:spPr>
          <p:txBody>
            <a:bodyPr wrap="square" rtlCol="0">
              <a:spAutoFit/>
            </a:bodyPr>
            <a:lstStyle/>
            <a:p>
              <a:pPr algn="ctr">
                <a:lnSpc>
                  <a:spcPct val="150000"/>
                </a:lnSpc>
              </a:pPr>
              <a:endParaRPr lang="en-US" altLang="zh-CN" sz="1200" dirty="0">
                <a:solidFill>
                  <a:schemeClr val="tx1">
                    <a:lumMod val="50000"/>
                    <a:lumOff val="50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cxnSp>
          <p:nvCxnSpPr>
            <p:cNvPr id="7" name="直接连接符 6"/>
            <p:cNvCxnSpPr/>
            <p:nvPr/>
          </p:nvCxnSpPr>
          <p:spPr>
            <a:xfrm>
              <a:off x="6284685" y="5620657"/>
              <a:ext cx="602343" cy="0"/>
            </a:xfrm>
            <a:prstGeom prst="line">
              <a:avLst/>
            </a:prstGeom>
            <a:ln>
              <a:solidFill>
                <a:srgbClr val="46978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07060" y="1628775"/>
            <a:ext cx="2439035" cy="489025"/>
            <a:chOff x="6288786" y="2201722"/>
            <a:chExt cx="1548928" cy="600710"/>
          </a:xfrm>
        </p:grpSpPr>
        <p:sp>
          <p:nvSpPr>
            <p:cNvPr id="37" name="文本框 36"/>
            <p:cNvSpPr txBox="1"/>
            <p:nvPr/>
          </p:nvSpPr>
          <p:spPr>
            <a:xfrm>
              <a:off x="6288786" y="2201722"/>
              <a:ext cx="1548928" cy="565517"/>
            </a:xfrm>
            <a:prstGeom prst="rect">
              <a:avLst/>
            </a:prstGeom>
            <a:noFill/>
          </p:spPr>
          <p:txBody>
            <a:bodyPr wrap="square" rtlCol="0">
              <a:spAutoFit/>
            </a:bodyPr>
            <a:lstStyle/>
            <a:p>
              <a:pPr algn="ctr"/>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sym typeface="MiSans Normal" panose="00000500000000000000" pitchFamily="2" charset="-122"/>
                </a:rPr>
                <a:t>登录模块</a:t>
              </a:r>
              <a:endPar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8" name="矩形: 圆角 18"/>
            <p:cNvSpPr/>
            <p:nvPr/>
          </p:nvSpPr>
          <p:spPr>
            <a:xfrm flipV="1">
              <a:off x="6423588" y="2726232"/>
              <a:ext cx="1263650" cy="76200"/>
            </a:xfrm>
            <a:prstGeom prst="roundRect">
              <a:avLst>
                <a:gd name="adj" fmla="val 50000"/>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Sans Normal" panose="00000500000000000000" pitchFamily="2" charset="-122"/>
                <a:ea typeface="MiSans Normal" panose="00000500000000000000" pitchFamily="2" charset="-122"/>
              </a:endParaRPr>
            </a:p>
          </p:txBody>
        </p:sp>
      </p:grpSp>
      <p:sp>
        <p:nvSpPr>
          <p:cNvPr id="2" name="椭圆 1"/>
          <p:cNvSpPr/>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4</a:t>
            </a:r>
            <a:endParaRPr lang="zh-CN" altLang="en-US" sz="2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3" name="文本框 2"/>
          <p:cNvSpPr txBox="1"/>
          <p:nvPr/>
        </p:nvSpPr>
        <p:spPr>
          <a:xfrm>
            <a:off x="672019" y="688541"/>
            <a:ext cx="2583125" cy="460375"/>
          </a:xfrm>
          <a:prstGeom prst="rect">
            <a:avLst/>
          </a:prstGeom>
          <a:noFill/>
        </p:spPr>
        <p:txBody>
          <a:bodyPr wrap="square">
            <a:spAutoFit/>
          </a:bodyPr>
          <a:lstStyle/>
          <a:p>
            <a:pPr algn="ctr"/>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研究成果展示</a:t>
            </a:r>
            <a:endParaRPr lang="zh-CN" altLang="en-US" sz="2400" dirty="0">
              <a:solidFill>
                <a:schemeClr val="tx1">
                  <a:lumMod val="65000"/>
                  <a:lumOff val="35000"/>
                </a:schemeClr>
              </a:solidFill>
            </a:endParaRPr>
          </a:p>
        </p:txBody>
      </p:sp>
      <p:sp>
        <p:nvSpPr>
          <p:cNvPr id="7" name="文本框 6"/>
          <p:cNvSpPr txBox="1"/>
          <p:nvPr/>
        </p:nvSpPr>
        <p:spPr>
          <a:xfrm>
            <a:off x="819785" y="2252345"/>
            <a:ext cx="8294370" cy="3929380"/>
          </a:xfrm>
          <a:prstGeom prst="rect">
            <a:avLst/>
          </a:prstGeom>
          <a:noFill/>
        </p:spPr>
        <p:txBody>
          <a:bodyPr wrap="square" rtlCol="0">
            <a:noAutofit/>
          </a:bodyPr>
          <a:p>
            <a:r>
              <a:rPr lang="zh-CN" altLang="en-US"/>
              <a:t>这个功能模块用来让工作人员进行后端登录。管理人员通过网站。在输入自己的用户名和密码、角色进行登录，登录后管理人员就可以对后台的信息相关的操作。</a:t>
            </a:r>
            <a:endParaRPr lang="zh-CN" altLang="en-US"/>
          </a:p>
          <a:p>
            <a:endParaRPr lang="zh-CN" altLang="en-US"/>
          </a:p>
          <a:p>
            <a:endParaRPr lang="zh-CN" altLang="en-US"/>
          </a:p>
          <a:p>
            <a:r>
              <a:rPr lang="zh-CN" altLang="en-US"/>
              <a:t>首先，设计后端管理的登陆页面。对页面的各个板块进行详细的设计，规划它们的字体大小，背景颜色，字体颜色和板块大小等。还要加上图片，让页面被设计的更加美观。以便让以后需要登陆的管理员可以直观的使用。</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9300" y="1192530"/>
            <a:ext cx="2840355" cy="460375"/>
          </a:xfrm>
          <a:prstGeom prst="rect">
            <a:avLst/>
          </a:prstGeom>
          <a:solidFill>
            <a:srgbClr val="46978E"/>
          </a:solidFill>
        </p:spPr>
        <p:txBody>
          <a:bodyPr wrap="square" rtlCol="0">
            <a:spAutoFit/>
          </a:bodyPr>
          <a:p>
            <a:r>
              <a:rPr lang="zh-CN" altLang="en-US" sz="2400"/>
              <a:t>管理员功能模块</a:t>
            </a:r>
            <a:endParaRPr lang="zh-CN" altLang="en-US" sz="2400"/>
          </a:p>
        </p:txBody>
      </p:sp>
      <p:sp>
        <p:nvSpPr>
          <p:cNvPr id="3" name="文本框 2"/>
          <p:cNvSpPr txBox="1"/>
          <p:nvPr/>
        </p:nvSpPr>
        <p:spPr>
          <a:xfrm>
            <a:off x="749300" y="1783080"/>
            <a:ext cx="9081770" cy="368300"/>
          </a:xfrm>
          <a:prstGeom prst="rect">
            <a:avLst/>
          </a:prstGeom>
          <a:noFill/>
        </p:spPr>
        <p:txBody>
          <a:bodyPr wrap="square" rtlCol="0">
            <a:spAutoFit/>
          </a:bodyPr>
          <a:p>
            <a:r>
              <a:rPr lang="zh-CN" altLang="en-US"/>
              <a:t>管理员通过登录页面填写用户名和密码、角色，完成后进行登录，如图5-1所示。</a:t>
            </a:r>
            <a:endParaRPr lang="zh-CN" altLang="en-US"/>
          </a:p>
        </p:txBody>
      </p:sp>
      <p:pic>
        <p:nvPicPr>
          <p:cNvPr id="6" name="图片 16"/>
          <p:cNvPicPr>
            <a:picLocks noChangeAspect="1"/>
          </p:cNvPicPr>
          <p:nvPr>
            <p:custDataLst>
              <p:tags r:id="rId1"/>
            </p:custDataLst>
          </p:nvPr>
        </p:nvPicPr>
        <p:blipFill>
          <a:blip r:embed="rId2"/>
          <a:stretch>
            <a:fillRect/>
          </a:stretch>
        </p:blipFill>
        <p:spPr>
          <a:xfrm>
            <a:off x="749300" y="2244725"/>
            <a:ext cx="5574030" cy="3268980"/>
          </a:xfrm>
          <a:prstGeom prst="rect">
            <a:avLst/>
          </a:prstGeom>
          <a:noFill/>
          <a:ln>
            <a:noFill/>
          </a:ln>
        </p:spPr>
      </p:pic>
      <p:sp>
        <p:nvSpPr>
          <p:cNvPr id="5" name="文本框 4"/>
          <p:cNvSpPr txBox="1"/>
          <p:nvPr/>
        </p:nvSpPr>
        <p:spPr>
          <a:xfrm>
            <a:off x="749300" y="5560060"/>
            <a:ext cx="7571740" cy="368300"/>
          </a:xfrm>
          <a:prstGeom prst="rect">
            <a:avLst/>
          </a:prstGeom>
          <a:noFill/>
        </p:spPr>
        <p:txBody>
          <a:bodyPr wrap="square" rtlCol="0">
            <a:spAutoFit/>
          </a:bodyPr>
          <a:p>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15"/>
          <p:cNvPicPr>
            <a:picLocks noChangeAspect="1"/>
          </p:cNvPicPr>
          <p:nvPr>
            <p:custDataLst>
              <p:tags r:id="rId1"/>
            </p:custDataLst>
          </p:nvPr>
        </p:nvPicPr>
        <p:blipFill>
          <a:blip r:embed="rId2"/>
          <a:stretch>
            <a:fillRect/>
          </a:stretch>
        </p:blipFill>
        <p:spPr>
          <a:xfrm>
            <a:off x="1409383" y="3025458"/>
            <a:ext cx="5564505" cy="2634615"/>
          </a:xfrm>
          <a:prstGeom prst="rect">
            <a:avLst/>
          </a:prstGeom>
          <a:noFill/>
          <a:ln>
            <a:noFill/>
          </a:ln>
        </p:spPr>
      </p:pic>
      <p:sp>
        <p:nvSpPr>
          <p:cNvPr id="3" name="文本框 2"/>
          <p:cNvSpPr txBox="1"/>
          <p:nvPr/>
        </p:nvSpPr>
        <p:spPr>
          <a:xfrm>
            <a:off x="1409700" y="1648460"/>
            <a:ext cx="7540625" cy="1198880"/>
          </a:xfrm>
          <a:prstGeom prst="rect">
            <a:avLst/>
          </a:prstGeom>
          <a:noFill/>
        </p:spPr>
        <p:txBody>
          <a:bodyPr wrap="square" rtlCol="0">
            <a:spAutoFit/>
          </a:bodyPr>
          <a:p>
            <a:r>
              <a:rPr lang="zh-CN" altLang="en-US">
                <a:sym typeface="+mn-ea"/>
              </a:rPr>
              <a:t>管理员登录进入物业管理系统的实现可以查看系统首页、个人中心、业主管理、服务类型管理、便民服务管理、车位信息管理、缴费信息管理、报修类型管理、报修信息管理、系统管理等信息，如图5-2所示。</a:t>
            </a:r>
            <a:endParaRPr lang="zh-CN" altLang="en-US"/>
          </a:p>
          <a:p>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12825" y="1539875"/>
            <a:ext cx="7804150" cy="922020"/>
          </a:xfrm>
          <a:prstGeom prst="rect">
            <a:avLst/>
          </a:prstGeom>
          <a:noFill/>
        </p:spPr>
        <p:txBody>
          <a:bodyPr wrap="square" rtlCol="0">
            <a:spAutoFit/>
          </a:bodyPr>
          <a:p>
            <a:r>
              <a:rPr lang="zh-CN" altLang="en-US"/>
              <a:t>管理员点击业主管理；在业主管理页面对业主账号、业主姓名、性别、头像、电话号码、单元楼、门牌号等信息，进行查询，新增或删除业主信息等操作；如图5-3所示。</a:t>
            </a:r>
            <a:endParaRPr lang="zh-CN" altLang="en-US"/>
          </a:p>
        </p:txBody>
      </p:sp>
      <p:pic>
        <p:nvPicPr>
          <p:cNvPr id="20" name="图片 17"/>
          <p:cNvPicPr>
            <a:picLocks noChangeAspect="1"/>
          </p:cNvPicPr>
          <p:nvPr>
            <p:custDataLst>
              <p:tags r:id="rId1"/>
            </p:custDataLst>
          </p:nvPr>
        </p:nvPicPr>
        <p:blipFill>
          <a:blip r:embed="rId2"/>
          <a:stretch>
            <a:fillRect/>
          </a:stretch>
        </p:blipFill>
        <p:spPr>
          <a:xfrm>
            <a:off x="1144588" y="2613660"/>
            <a:ext cx="5565775" cy="280797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0600" y="1648460"/>
            <a:ext cx="7292340" cy="645160"/>
          </a:xfrm>
          <a:prstGeom prst="rect">
            <a:avLst/>
          </a:prstGeom>
          <a:noFill/>
        </p:spPr>
        <p:txBody>
          <a:bodyPr wrap="square" rtlCol="0">
            <a:spAutoFit/>
          </a:bodyPr>
          <a:p>
            <a:r>
              <a:rPr lang="zh-CN" altLang="en-US"/>
              <a:t>管理员点击服务类型管理；在服务类型管理页面对服务类型等信息，进行查询，新增或删除服务类型信息等操作；如图5-4所示。</a:t>
            </a:r>
            <a:endParaRPr lang="zh-CN" altLang="en-US"/>
          </a:p>
        </p:txBody>
      </p:sp>
      <p:pic>
        <p:nvPicPr>
          <p:cNvPr id="22" name="图片 18"/>
          <p:cNvPicPr>
            <a:picLocks noChangeAspect="1"/>
          </p:cNvPicPr>
          <p:nvPr>
            <p:custDataLst>
              <p:tags r:id="rId1"/>
            </p:custDataLst>
          </p:nvPr>
        </p:nvPicPr>
        <p:blipFill>
          <a:blip r:embed="rId2"/>
          <a:stretch>
            <a:fillRect/>
          </a:stretch>
        </p:blipFill>
        <p:spPr>
          <a:xfrm>
            <a:off x="1139190" y="2623820"/>
            <a:ext cx="5562600" cy="255524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7585" y="1411605"/>
            <a:ext cx="8051165" cy="645160"/>
          </a:xfrm>
          <a:prstGeom prst="rect">
            <a:avLst/>
          </a:prstGeom>
          <a:noFill/>
        </p:spPr>
        <p:txBody>
          <a:bodyPr wrap="square" rtlCol="0">
            <a:spAutoFit/>
          </a:bodyPr>
          <a:p>
            <a:r>
              <a:rPr lang="zh-CN" altLang="en-US"/>
              <a:t>管理员点击便民服务管理；在便民服务管理页面对服务编号、服务名称、服务类型等信息，进行查询，新增或删除便民服务等操作；如图5-5所示。</a:t>
            </a:r>
            <a:endParaRPr lang="zh-CN" altLang="en-US"/>
          </a:p>
        </p:txBody>
      </p:sp>
      <p:pic>
        <p:nvPicPr>
          <p:cNvPr id="23" name="图片 19"/>
          <p:cNvPicPr>
            <a:picLocks noChangeAspect="1"/>
          </p:cNvPicPr>
          <p:nvPr>
            <p:custDataLst>
              <p:tags r:id="rId1"/>
            </p:custDataLst>
          </p:nvPr>
        </p:nvPicPr>
        <p:blipFill>
          <a:blip r:embed="rId2"/>
          <a:stretch>
            <a:fillRect/>
          </a:stretch>
        </p:blipFill>
        <p:spPr>
          <a:xfrm>
            <a:off x="1078230" y="2492693"/>
            <a:ext cx="5574030" cy="27400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5948089" y="1701917"/>
            <a:ext cx="4449433" cy="4084168"/>
            <a:chOff x="5615317" y="1701917"/>
            <a:chExt cx="4449433" cy="4084168"/>
          </a:xfrm>
        </p:grpSpPr>
        <p:sp>
          <p:nvSpPr>
            <p:cNvPr id="19" name="圆角矩形 51"/>
            <p:cNvSpPr/>
            <p:nvPr/>
          </p:nvSpPr>
          <p:spPr>
            <a:xfrm>
              <a:off x="6514456" y="1701917"/>
              <a:ext cx="3550294" cy="702181"/>
            </a:xfrm>
            <a:prstGeom prst="roundRect">
              <a:avLst>
                <a:gd name="adj" fmla="val 50000"/>
              </a:avLst>
            </a:prstGeom>
            <a:noFill/>
            <a:ln w="12700">
              <a:solidFill>
                <a:srgbClr val="4697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选题背景与意义</a:t>
              </a:r>
              <a:endPar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20" name="圆角矩形 65"/>
            <p:cNvSpPr/>
            <p:nvPr/>
          </p:nvSpPr>
          <p:spPr>
            <a:xfrm>
              <a:off x="6514456" y="2829246"/>
              <a:ext cx="3550294" cy="702181"/>
            </a:xfrm>
            <a:prstGeom prst="roundRect">
              <a:avLst>
                <a:gd name="adj" fmla="val 50000"/>
              </a:avLst>
            </a:prstGeom>
            <a:noFill/>
            <a:ln w="12700">
              <a:solidFill>
                <a:srgbClr val="4697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研究目的与思路</a:t>
              </a:r>
              <a:endPar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21" name="圆角矩形 66"/>
            <p:cNvSpPr/>
            <p:nvPr/>
          </p:nvSpPr>
          <p:spPr>
            <a:xfrm>
              <a:off x="6514456" y="3956574"/>
              <a:ext cx="3550294" cy="702181"/>
            </a:xfrm>
            <a:prstGeom prst="roundRect">
              <a:avLst>
                <a:gd name="adj" fmla="val 50000"/>
              </a:avLst>
            </a:prstGeom>
            <a:noFill/>
            <a:ln w="12700">
              <a:solidFill>
                <a:srgbClr val="4697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研究方法与过程</a:t>
              </a:r>
              <a:endPar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22" name="圆角矩形 67"/>
            <p:cNvSpPr/>
            <p:nvPr/>
          </p:nvSpPr>
          <p:spPr>
            <a:xfrm>
              <a:off x="6514456" y="5083904"/>
              <a:ext cx="3550294" cy="702181"/>
            </a:xfrm>
            <a:prstGeom prst="roundRect">
              <a:avLst>
                <a:gd name="adj" fmla="val 50000"/>
              </a:avLst>
            </a:prstGeom>
            <a:noFill/>
            <a:ln w="12700">
              <a:solidFill>
                <a:srgbClr val="4697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研究成果展示</a:t>
              </a:r>
              <a:endPar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23" name="椭圆 22"/>
            <p:cNvSpPr/>
            <p:nvPr/>
          </p:nvSpPr>
          <p:spPr>
            <a:xfrm>
              <a:off x="5615317" y="1701917"/>
              <a:ext cx="702181" cy="702181"/>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MiSans Normal" panose="00000500000000000000" pitchFamily="2" charset="-122"/>
                  <a:ea typeface="MiSans Normal" panose="00000500000000000000" pitchFamily="2" charset="-122"/>
                  <a:cs typeface="+mn-ea"/>
                  <a:sym typeface="+mn-lt"/>
                </a:rPr>
                <a:t>1</a:t>
              </a:r>
              <a:endParaRPr lang="zh-CN" altLang="en-US" sz="28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24" name="椭圆 23"/>
            <p:cNvSpPr/>
            <p:nvPr/>
          </p:nvSpPr>
          <p:spPr>
            <a:xfrm>
              <a:off x="5615317" y="2829246"/>
              <a:ext cx="702181" cy="702181"/>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MiSans Normal" panose="00000500000000000000" pitchFamily="2" charset="-122"/>
                  <a:ea typeface="MiSans Normal" panose="00000500000000000000" pitchFamily="2" charset="-122"/>
                  <a:cs typeface="+mn-ea"/>
                  <a:sym typeface="+mn-lt"/>
                </a:rPr>
                <a:t>2</a:t>
              </a:r>
              <a:endParaRPr lang="zh-CN" altLang="en-US" sz="28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25" name="椭圆 24"/>
            <p:cNvSpPr/>
            <p:nvPr/>
          </p:nvSpPr>
          <p:spPr>
            <a:xfrm>
              <a:off x="5615317" y="3956574"/>
              <a:ext cx="702181" cy="702181"/>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MiSans Normal" panose="00000500000000000000" pitchFamily="2" charset="-122"/>
                  <a:ea typeface="MiSans Normal" panose="00000500000000000000" pitchFamily="2" charset="-122"/>
                  <a:cs typeface="+mn-ea"/>
                  <a:sym typeface="+mn-lt"/>
                </a:rPr>
                <a:t>3</a:t>
              </a:r>
              <a:endParaRPr lang="zh-CN" altLang="en-US" sz="28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26" name="椭圆 25"/>
            <p:cNvSpPr/>
            <p:nvPr/>
          </p:nvSpPr>
          <p:spPr>
            <a:xfrm>
              <a:off x="5615317" y="5083903"/>
              <a:ext cx="702181" cy="702181"/>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MiSans Normal" panose="00000500000000000000" pitchFamily="2" charset="-122"/>
                  <a:ea typeface="MiSans Normal" panose="00000500000000000000" pitchFamily="2" charset="-122"/>
                  <a:cs typeface="+mn-ea"/>
                  <a:sym typeface="+mn-lt"/>
                </a:rPr>
                <a:t>4</a:t>
              </a:r>
              <a:endParaRPr lang="zh-CN" altLang="en-US" sz="2800" b="1" dirty="0">
                <a:solidFill>
                  <a:schemeClr val="bg1"/>
                </a:solidFill>
                <a:latin typeface="MiSans Normal" panose="00000500000000000000" pitchFamily="2" charset="-122"/>
                <a:ea typeface="MiSans Normal" panose="00000500000000000000" pitchFamily="2" charset="-122"/>
                <a:cs typeface="+mn-ea"/>
                <a:sym typeface="+mn-lt"/>
              </a:endParaRPr>
            </a:p>
          </p:txBody>
        </p:sp>
      </p:grpSp>
      <p:grpSp>
        <p:nvGrpSpPr>
          <p:cNvPr id="27" name="组合 26"/>
          <p:cNvGrpSpPr/>
          <p:nvPr/>
        </p:nvGrpSpPr>
        <p:grpSpPr>
          <a:xfrm>
            <a:off x="1794479" y="2889812"/>
            <a:ext cx="2138444" cy="1708379"/>
            <a:chOff x="2109407" y="2703964"/>
            <a:chExt cx="2138444" cy="1708379"/>
          </a:xfrm>
        </p:grpSpPr>
        <p:grpSp>
          <p:nvGrpSpPr>
            <p:cNvPr id="28" name="组合 27"/>
            <p:cNvGrpSpPr/>
            <p:nvPr/>
          </p:nvGrpSpPr>
          <p:grpSpPr>
            <a:xfrm>
              <a:off x="2109407" y="2703964"/>
              <a:ext cx="2138444" cy="1450072"/>
              <a:chOff x="5026778" y="601728"/>
              <a:chExt cx="2138444" cy="1450072"/>
            </a:xfrm>
          </p:grpSpPr>
          <p:sp>
            <p:nvSpPr>
              <p:cNvPr id="30" name="文本框 29"/>
              <p:cNvSpPr txBox="1"/>
              <p:nvPr/>
            </p:nvSpPr>
            <p:spPr>
              <a:xfrm>
                <a:off x="5213575" y="601728"/>
                <a:ext cx="1764850" cy="923330"/>
              </a:xfrm>
              <a:prstGeom prst="rect">
                <a:avLst/>
              </a:prstGeom>
              <a:noFill/>
            </p:spPr>
            <p:txBody>
              <a:bodyPr wrap="square" rtlCol="0">
                <a:spAutoFit/>
              </a:bodyPr>
              <a:lstStyle/>
              <a:p>
                <a:pPr algn="dist"/>
                <a:r>
                  <a:rPr lang="zh-CN" altLang="en-US" sz="5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目录</a:t>
                </a:r>
                <a:endParaRPr lang="en-US" sz="5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31" name="文本框 30"/>
              <p:cNvSpPr txBox="1"/>
              <p:nvPr/>
            </p:nvSpPr>
            <p:spPr>
              <a:xfrm>
                <a:off x="5026778" y="1590135"/>
                <a:ext cx="2138444"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cs typeface="+mn-ea"/>
                    <a:sym typeface="+mn-lt"/>
                  </a:rPr>
                  <a:t>CONTENTS</a:t>
                </a:r>
                <a:endParaRPr kumimoji="0" lang="zh-CN" altLang="en-US" sz="2400" b="0" i="0" u="none" strike="noStrike" kern="1200" cap="none" spc="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cs typeface="+mn-ea"/>
                  <a:sym typeface="+mn-lt"/>
                </a:endParaRPr>
              </a:p>
            </p:txBody>
          </p:sp>
        </p:grpSp>
        <p:cxnSp>
          <p:nvCxnSpPr>
            <p:cNvPr id="29" name="直接连接符 28"/>
            <p:cNvCxnSpPr/>
            <p:nvPr/>
          </p:nvCxnSpPr>
          <p:spPr>
            <a:xfrm>
              <a:off x="2873829" y="4412343"/>
              <a:ext cx="609600" cy="0"/>
            </a:xfrm>
            <a:prstGeom prst="line">
              <a:avLst/>
            </a:prstGeom>
            <a:ln>
              <a:solidFill>
                <a:srgbClr val="46978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5355" y="1295400"/>
            <a:ext cx="8167370" cy="922020"/>
          </a:xfrm>
          <a:prstGeom prst="rect">
            <a:avLst/>
          </a:prstGeom>
          <a:noFill/>
        </p:spPr>
        <p:txBody>
          <a:bodyPr wrap="square" rtlCol="0">
            <a:spAutoFit/>
          </a:bodyPr>
          <a:p>
            <a:r>
              <a:rPr lang="zh-CN" altLang="en-US"/>
              <a:t>管理员点击车位信息管理；在车位信息管理页面对车位、图片、车位位置、车位数量、单价（小时）、咨询电话、车位状态等信息，进行查询、新增或删除车位信息等操作；如图5-6所示。</a:t>
            </a:r>
            <a:endParaRPr lang="zh-CN" altLang="en-US"/>
          </a:p>
        </p:txBody>
      </p:sp>
      <p:pic>
        <p:nvPicPr>
          <p:cNvPr id="24" name="图片 20"/>
          <p:cNvPicPr>
            <a:picLocks noChangeAspect="1"/>
          </p:cNvPicPr>
          <p:nvPr>
            <p:custDataLst>
              <p:tags r:id="rId1"/>
            </p:custDataLst>
          </p:nvPr>
        </p:nvPicPr>
        <p:blipFill>
          <a:blip r:embed="rId2"/>
          <a:stretch>
            <a:fillRect/>
          </a:stretch>
        </p:blipFill>
        <p:spPr>
          <a:xfrm>
            <a:off x="1028065" y="2518093"/>
            <a:ext cx="5566410" cy="284416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5025" y="1566545"/>
            <a:ext cx="7664450" cy="922020"/>
          </a:xfrm>
          <a:prstGeom prst="rect">
            <a:avLst/>
          </a:prstGeom>
          <a:noFill/>
        </p:spPr>
        <p:txBody>
          <a:bodyPr wrap="square" rtlCol="0">
            <a:spAutoFit/>
          </a:bodyPr>
          <a:p>
            <a:r>
              <a:rPr lang="zh-CN" altLang="en-US"/>
              <a:t>管理员点击缴费信息管理；在缴费信息管理页面对缴费编号、月份、缴费类型、金额（元）、登记时间、业主账号、业主姓名、单元楼、门牌号、是否支付等信息，进行查询、新增或删除缴费信息等操作；如图5-7所示。</a:t>
            </a:r>
            <a:endParaRPr lang="zh-CN" altLang="en-US"/>
          </a:p>
        </p:txBody>
      </p:sp>
      <p:pic>
        <p:nvPicPr>
          <p:cNvPr id="25" name="图片 21"/>
          <p:cNvPicPr>
            <a:picLocks noChangeAspect="1"/>
          </p:cNvPicPr>
          <p:nvPr>
            <p:custDataLst>
              <p:tags r:id="rId1"/>
            </p:custDataLst>
          </p:nvPr>
        </p:nvPicPr>
        <p:blipFill>
          <a:blip r:embed="rId2"/>
          <a:stretch>
            <a:fillRect/>
          </a:stretch>
        </p:blipFill>
        <p:spPr>
          <a:xfrm>
            <a:off x="1044258" y="2781935"/>
            <a:ext cx="5577205" cy="244094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92225" y="1876425"/>
            <a:ext cx="7820025" cy="645160"/>
          </a:xfrm>
          <a:prstGeom prst="rect">
            <a:avLst/>
          </a:prstGeom>
          <a:noFill/>
        </p:spPr>
        <p:txBody>
          <a:bodyPr wrap="square" rtlCol="0">
            <a:spAutoFit/>
          </a:bodyPr>
          <a:p>
            <a:r>
              <a:rPr lang="zh-CN" altLang="en-US"/>
              <a:t>管理员点击报修类型管理；在报修类型管理页面对报修类型等信息，进行查询、新增或删除报修类型等操作；如图5-8所示。</a:t>
            </a:r>
            <a:endParaRPr lang="zh-CN" altLang="en-US"/>
          </a:p>
        </p:txBody>
      </p:sp>
      <p:pic>
        <p:nvPicPr>
          <p:cNvPr id="26" name="图片 22"/>
          <p:cNvPicPr>
            <a:picLocks noChangeAspect="1"/>
          </p:cNvPicPr>
          <p:nvPr>
            <p:custDataLst>
              <p:tags r:id="rId1"/>
            </p:custDataLst>
          </p:nvPr>
        </p:nvPicPr>
        <p:blipFill>
          <a:blip r:embed="rId2"/>
          <a:stretch>
            <a:fillRect/>
          </a:stretch>
        </p:blipFill>
        <p:spPr>
          <a:xfrm>
            <a:off x="1410018" y="2785110"/>
            <a:ext cx="5577205" cy="240284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4875" y="1651635"/>
            <a:ext cx="7935595" cy="922020"/>
          </a:xfrm>
          <a:prstGeom prst="rect">
            <a:avLst/>
          </a:prstGeom>
          <a:noFill/>
        </p:spPr>
        <p:txBody>
          <a:bodyPr wrap="square" rtlCol="0">
            <a:spAutoFit/>
          </a:bodyPr>
          <a:p>
            <a:r>
              <a:rPr lang="zh-CN" altLang="en-US"/>
              <a:t>管理员点击报修信息管理；在报修信息管理页面对报修编号、报修类型、上传图片、报修时间、业主账号、业主姓名、单元楼、门牌号、审核回复、审核状态、审核等信息，进行查询或删除报修信息等操作；如图5-9所示。</a:t>
            </a:r>
            <a:endParaRPr lang="zh-CN" altLang="en-US"/>
          </a:p>
        </p:txBody>
      </p:sp>
      <p:pic>
        <p:nvPicPr>
          <p:cNvPr id="27" name="图片 23"/>
          <p:cNvPicPr>
            <a:picLocks noChangeAspect="1"/>
          </p:cNvPicPr>
          <p:nvPr>
            <p:custDataLst>
              <p:tags r:id="rId1"/>
            </p:custDataLst>
          </p:nvPr>
        </p:nvPicPr>
        <p:blipFill>
          <a:blip r:embed="rId2"/>
          <a:stretch>
            <a:fillRect/>
          </a:stretch>
        </p:blipFill>
        <p:spPr>
          <a:xfrm>
            <a:off x="1032828" y="3003550"/>
            <a:ext cx="5572125" cy="27876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8670" y="1450340"/>
            <a:ext cx="4064000" cy="460375"/>
          </a:xfrm>
          <a:prstGeom prst="rect">
            <a:avLst/>
          </a:prstGeom>
          <a:noFill/>
        </p:spPr>
        <p:txBody>
          <a:bodyPr wrap="square" rtlCol="0">
            <a:spAutoFit/>
          </a:bodyPr>
          <a:p>
            <a:r>
              <a:rPr lang="zh-CN" altLang="en-US" sz="2400"/>
              <a:t>业主功能模块</a:t>
            </a:r>
            <a:endParaRPr lang="zh-CN" altLang="en-US" sz="2400"/>
          </a:p>
        </p:txBody>
      </p:sp>
      <p:sp>
        <p:nvSpPr>
          <p:cNvPr id="3" name="文本框 2"/>
          <p:cNvSpPr txBox="1"/>
          <p:nvPr/>
        </p:nvSpPr>
        <p:spPr>
          <a:xfrm>
            <a:off x="912495" y="2031365"/>
            <a:ext cx="7633970" cy="1198880"/>
          </a:xfrm>
          <a:prstGeom prst="rect">
            <a:avLst/>
          </a:prstGeom>
          <a:noFill/>
        </p:spPr>
        <p:txBody>
          <a:bodyPr wrap="square" rtlCol="0">
            <a:spAutoFit/>
          </a:bodyPr>
          <a:p>
            <a:r>
              <a:rPr lang="zh-CN" altLang="en-US"/>
              <a:t>注册界面，第一次使用本系统的使用者，首先是要进行注册，点击“注册”，然后就会进入到注册的页面里面，将业主信息录入注册表，确认信息正确后，系统才会进入登录界面，业主登录成功后可使用本系统所提供的所有功能，如图5-10所示。</a:t>
            </a:r>
            <a:endParaRPr lang="zh-CN" altLang="en-US"/>
          </a:p>
        </p:txBody>
      </p:sp>
      <p:pic>
        <p:nvPicPr>
          <p:cNvPr id="32" name="图片 24"/>
          <p:cNvPicPr>
            <a:picLocks noChangeAspect="1"/>
          </p:cNvPicPr>
          <p:nvPr>
            <p:custDataLst>
              <p:tags r:id="rId1"/>
            </p:custDataLst>
          </p:nvPr>
        </p:nvPicPr>
        <p:blipFill>
          <a:blip r:embed="rId2"/>
          <a:stretch>
            <a:fillRect/>
          </a:stretch>
        </p:blipFill>
        <p:spPr>
          <a:xfrm>
            <a:off x="1001713" y="3350895"/>
            <a:ext cx="5573395" cy="275463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66140" y="1613535"/>
            <a:ext cx="8260080" cy="922020"/>
          </a:xfrm>
          <a:prstGeom prst="rect">
            <a:avLst/>
          </a:prstGeom>
          <a:noFill/>
        </p:spPr>
        <p:txBody>
          <a:bodyPr wrap="square" rtlCol="0">
            <a:spAutoFit/>
          </a:bodyPr>
          <a:p>
            <a:r>
              <a:rPr lang="zh-CN" altLang="en-US"/>
              <a:t>业主登录界面，首先双击打开系统，连上网络之后会显示出本系统的登录界面，这是进入系统的第初始页面“登录”，能成功进入到该登录界面则代表系统的开启是成功的，接下来就可以操作本系统所带有的其他所有的功能，如图5-11所示。</a:t>
            </a:r>
            <a:endParaRPr lang="zh-CN" altLang="en-US"/>
          </a:p>
        </p:txBody>
      </p:sp>
      <p:pic>
        <p:nvPicPr>
          <p:cNvPr id="33" name="图片 25"/>
          <p:cNvPicPr>
            <a:picLocks noChangeAspect="1"/>
          </p:cNvPicPr>
          <p:nvPr>
            <p:custDataLst>
              <p:tags r:id="rId1"/>
            </p:custDataLst>
          </p:nvPr>
        </p:nvPicPr>
        <p:blipFill>
          <a:blip r:embed="rId2"/>
          <a:stretch>
            <a:fillRect/>
          </a:stretch>
        </p:blipFill>
        <p:spPr>
          <a:xfrm>
            <a:off x="928053" y="2750185"/>
            <a:ext cx="5564505" cy="276606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84605" y="1930400"/>
            <a:ext cx="8462010" cy="645160"/>
          </a:xfrm>
          <a:prstGeom prst="rect">
            <a:avLst/>
          </a:prstGeom>
          <a:noFill/>
        </p:spPr>
        <p:txBody>
          <a:bodyPr wrap="square" rtlCol="0">
            <a:spAutoFit/>
          </a:bodyPr>
          <a:p>
            <a:r>
              <a:rPr lang="zh-CN" altLang="en-US"/>
              <a:t>业主登录系统后，可以对系统首页、个人中心、便民服务管理、车位信息管理、缴费信息管理、报修信息管理、系统管理等功能进行相应操作，如图5-12所示。</a:t>
            </a:r>
            <a:endParaRPr lang="zh-CN" altLang="en-US"/>
          </a:p>
        </p:txBody>
      </p:sp>
      <p:pic>
        <p:nvPicPr>
          <p:cNvPr id="34" name="图片 26"/>
          <p:cNvPicPr>
            <a:picLocks noChangeAspect="1"/>
          </p:cNvPicPr>
          <p:nvPr>
            <p:custDataLst>
              <p:tags r:id="rId1"/>
            </p:custDataLst>
          </p:nvPr>
        </p:nvPicPr>
        <p:blipFill>
          <a:blip r:embed="rId2"/>
          <a:stretch>
            <a:fillRect/>
          </a:stretch>
        </p:blipFill>
        <p:spPr>
          <a:xfrm>
            <a:off x="1408748" y="3016250"/>
            <a:ext cx="5564505" cy="243586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2195" y="1659890"/>
            <a:ext cx="6944360" cy="645160"/>
          </a:xfrm>
          <a:prstGeom prst="rect">
            <a:avLst/>
          </a:prstGeom>
          <a:noFill/>
        </p:spPr>
        <p:txBody>
          <a:bodyPr wrap="square" rtlCol="0">
            <a:spAutoFit/>
          </a:bodyPr>
          <a:p>
            <a:r>
              <a:rPr lang="zh-CN" altLang="en-US"/>
              <a:t>业主点击便民服务管理；在便民服务管理页面对服务编号、服务名称、服务类型等信息，进行查询便民服务等操作；如图5-13所示。</a:t>
            </a:r>
            <a:endParaRPr lang="zh-CN" altLang="en-US"/>
          </a:p>
        </p:txBody>
      </p:sp>
      <p:pic>
        <p:nvPicPr>
          <p:cNvPr id="35" name="图片 27"/>
          <p:cNvPicPr>
            <a:picLocks noChangeAspect="1"/>
          </p:cNvPicPr>
          <p:nvPr>
            <p:custDataLst>
              <p:tags r:id="rId1"/>
            </p:custDataLst>
          </p:nvPr>
        </p:nvPicPr>
        <p:blipFill>
          <a:blip r:embed="rId2"/>
          <a:stretch>
            <a:fillRect/>
          </a:stretch>
        </p:blipFill>
        <p:spPr>
          <a:xfrm>
            <a:off x="1117283" y="2615883"/>
            <a:ext cx="5573395" cy="25558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9000" y="1666875"/>
            <a:ext cx="7425055" cy="922020"/>
          </a:xfrm>
          <a:prstGeom prst="rect">
            <a:avLst/>
          </a:prstGeom>
          <a:noFill/>
        </p:spPr>
        <p:txBody>
          <a:bodyPr wrap="square" rtlCol="0">
            <a:spAutoFit/>
          </a:bodyPr>
          <a:p>
            <a:r>
              <a:rPr lang="zh-CN" altLang="en-US"/>
              <a:t>业主点击车位信息管理；在车位信息管理页面对车位、图片、车位位置、车位数量、单价（小时）、咨询电话、车位状态等信息，进行查询车位信息等操作；如图5-14所示。</a:t>
            </a:r>
            <a:endParaRPr lang="zh-CN" altLang="en-US"/>
          </a:p>
        </p:txBody>
      </p:sp>
      <p:pic>
        <p:nvPicPr>
          <p:cNvPr id="36" name="图片 28"/>
          <p:cNvPicPr>
            <a:picLocks noChangeAspect="1"/>
          </p:cNvPicPr>
          <p:nvPr>
            <p:custDataLst>
              <p:tags r:id="rId1"/>
            </p:custDataLst>
          </p:nvPr>
        </p:nvPicPr>
        <p:blipFill>
          <a:blip r:embed="rId2"/>
          <a:stretch>
            <a:fillRect/>
          </a:stretch>
        </p:blipFill>
        <p:spPr>
          <a:xfrm>
            <a:off x="889000" y="2935605"/>
            <a:ext cx="5566410" cy="261239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3255" y="2270125"/>
            <a:ext cx="10906760" cy="1200329"/>
          </a:xfrm>
          <a:prstGeom prst="rect">
            <a:avLst/>
          </a:prstGeom>
          <a:noFill/>
        </p:spPr>
        <p:txBody>
          <a:bodyPr wrap="square" rtlCol="0">
            <a:spAutoFit/>
          </a:bodyPr>
          <a:lstStyle/>
          <a:p>
            <a:pPr algn="ctr"/>
            <a:r>
              <a:rPr lang="zh-CN" altLang="en-US" sz="7200" b="1" cap="all" dirty="0">
                <a:solidFill>
                  <a:srgbClr val="46978E"/>
                </a:solidFill>
                <a:uFillTx/>
                <a:latin typeface="MiSans Normal" panose="00000500000000000000" pitchFamily="2" charset="-122"/>
                <a:ea typeface="MiSans Normal" panose="00000500000000000000" pitchFamily="2" charset="-122"/>
                <a:cs typeface="MiSans Normal" panose="00000500000000000000" pitchFamily="2" charset="-122"/>
              </a:rPr>
              <a:t>谢谢各位老师指导</a:t>
            </a:r>
            <a:endParaRPr lang="zh-CN" altLang="en-US" sz="7200" b="1" cap="all" dirty="0">
              <a:solidFill>
                <a:srgbClr val="46978E"/>
              </a:solidFill>
              <a:uFillTx/>
              <a:latin typeface="MiSans Normal" panose="00000500000000000000" pitchFamily="2" charset="-122"/>
              <a:ea typeface="MiSans Normal" panose="00000500000000000000" pitchFamily="2" charset="-122"/>
              <a:cs typeface="MiSans Normal" panose="00000500000000000000" pitchFamily="2" charset="-122"/>
            </a:endParaRPr>
          </a:p>
        </p:txBody>
      </p:sp>
      <p:cxnSp>
        <p:nvCxnSpPr>
          <p:cNvPr id="7" name="直接连接符 6"/>
          <p:cNvCxnSpPr/>
          <p:nvPr/>
        </p:nvCxnSpPr>
        <p:spPr>
          <a:xfrm>
            <a:off x="2576195" y="3617595"/>
            <a:ext cx="7242175" cy="4445"/>
          </a:xfrm>
          <a:prstGeom prst="line">
            <a:avLst/>
          </a:prstGeom>
          <a:ln w="3175">
            <a:solidFill>
              <a:srgbClr val="46978E"/>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2842895" y="4578985"/>
            <a:ext cx="6464300" cy="458317"/>
            <a:chOff x="4969510" y="5065395"/>
            <a:chExt cx="4650740" cy="458470"/>
          </a:xfrm>
        </p:grpSpPr>
        <p:sp>
          <p:nvSpPr>
            <p:cNvPr id="3" name="圆角矩形 13"/>
            <p:cNvSpPr/>
            <p:nvPr/>
          </p:nvSpPr>
          <p:spPr>
            <a:xfrm>
              <a:off x="4969510" y="5065395"/>
              <a:ext cx="4650740" cy="458470"/>
            </a:xfrm>
            <a:prstGeom prst="roundRect">
              <a:avLst>
                <a:gd name="adj" fmla="val 50000"/>
              </a:avLst>
            </a:prstGeom>
            <a:solidFill>
              <a:srgbClr val="46978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8" name="文本框 7"/>
            <p:cNvSpPr txBox="1"/>
            <p:nvPr/>
          </p:nvSpPr>
          <p:spPr>
            <a:xfrm>
              <a:off x="5022374" y="5109964"/>
              <a:ext cx="4545012" cy="368423"/>
            </a:xfrm>
            <a:prstGeom prst="rect">
              <a:avLst/>
            </a:prstGeom>
            <a:noFill/>
          </p:spPr>
          <p:txBody>
            <a:bodyPr wrap="square" rtlCol="0">
              <a:spAutoFit/>
            </a:bodyPr>
            <a:lstStyle/>
            <a:p>
              <a:pPr algn="ct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学生：魏锦翔</a:t>
              </a:r>
              <a:r>
                <a:rPr lang="en-US" altLang="zh-CN" sz="1800"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徐子尧</a:t>
              </a:r>
              <a:r>
                <a:rPr lang="en-US" altLang="zh-CN" sz="1800"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王伊蕾</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 </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指导老师：谢乐</a:t>
              </a:r>
              <a:r>
                <a:rPr lang="en-US" altLang="zh-CN" sz="1800"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张</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瑜</a:t>
              </a:r>
              <a:endParaRPr lang="zh-CN" altLang="en-US" sz="1800" dirty="0">
                <a:solidFill>
                  <a:schemeClr val="bg1"/>
                </a:solidFill>
                <a:latin typeface="MiSans Normal" panose="00000500000000000000" pitchFamily="2" charset="-122"/>
                <a:ea typeface="MiSans Normal" panose="00000500000000000000" pitchFamily="2" charset="-122"/>
                <a:cs typeface="+mn-ea"/>
                <a:sym typeface="+mn-lt"/>
              </a:endParaRPr>
            </a:p>
          </p:txBody>
        </p:sp>
      </p:grpSp>
      <p:sp>
        <p:nvSpPr>
          <p:cNvPr id="9" name="文本框 8"/>
          <p:cNvSpPr txBox="1"/>
          <p:nvPr/>
        </p:nvSpPr>
        <p:spPr>
          <a:xfrm>
            <a:off x="2265680" y="1800860"/>
            <a:ext cx="7618730" cy="398780"/>
          </a:xfrm>
          <a:prstGeom prst="rect">
            <a:avLst/>
          </a:prstGeom>
          <a:noFill/>
        </p:spPr>
        <p:txBody>
          <a:bodyPr wrap="square" rtlCol="0">
            <a:spAutoFit/>
          </a:bodyPr>
          <a:lstStyle/>
          <a:p>
            <a:pPr algn="ctr"/>
            <a:r>
              <a:rPr lang="en-US" sz="20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Thank You For Your Guidance</a:t>
            </a:r>
            <a:endParaRPr lang="en-US" sz="20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83115" y="1707075"/>
            <a:ext cx="6625771" cy="3443850"/>
            <a:chOff x="3272971" y="2176807"/>
            <a:chExt cx="6625771" cy="3443850"/>
          </a:xfrm>
        </p:grpSpPr>
        <p:sp>
          <p:nvSpPr>
            <p:cNvPr id="3" name="文本框 2"/>
            <p:cNvSpPr txBox="1"/>
            <p:nvPr/>
          </p:nvSpPr>
          <p:spPr>
            <a:xfrm>
              <a:off x="4518621" y="3561052"/>
              <a:ext cx="4134466" cy="76944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选题背景与意义</a:t>
              </a:r>
              <a:endParaRPr lang="zh-CN" altLang="en-US" sz="4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5" name="图形 12"/>
            <p:cNvSpPr/>
            <p:nvPr/>
          </p:nvSpPr>
          <p:spPr>
            <a:xfrm>
              <a:off x="6036845" y="2176807"/>
              <a:ext cx="1098023" cy="1098023"/>
            </a:xfrm>
            <a:prstGeom prst="ellipse">
              <a:avLst/>
            </a:prstGeom>
            <a:solidFill>
              <a:srgbClr val="46978E"/>
            </a:solidFill>
            <a:ln w="23241" cap="flat">
              <a:noFill/>
              <a:prstDash val="solid"/>
              <a:miter/>
            </a:ln>
          </p:spPr>
          <p:txBody>
            <a:bodyPr rtlCol="0" anchor="ctr"/>
            <a:lstStyle/>
            <a:p>
              <a:pPr algn="ctr"/>
              <a:r>
                <a:rPr lang="en-US" altLang="zh-CN" sz="6000" b="1" dirty="0">
                  <a:solidFill>
                    <a:schemeClr val="bg1"/>
                  </a:solidFill>
                  <a:latin typeface="MiSans Normal" panose="00000500000000000000" pitchFamily="2" charset="-122"/>
                  <a:ea typeface="MiSans Normal" panose="00000500000000000000" pitchFamily="2" charset="-122"/>
                  <a:cs typeface="+mn-ea"/>
                  <a:sym typeface="+mn-lt"/>
                </a:rPr>
                <a:t>1</a:t>
              </a:r>
              <a:endParaRPr lang="zh-CN" altLang="en-US" sz="6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6" name="文本框 5"/>
            <p:cNvSpPr txBox="1"/>
            <p:nvPr/>
          </p:nvSpPr>
          <p:spPr>
            <a:xfrm>
              <a:off x="3272971" y="4475843"/>
              <a:ext cx="6625771" cy="368300"/>
            </a:xfrm>
            <a:prstGeom prst="rect">
              <a:avLst/>
            </a:prstGeom>
            <a:noFill/>
          </p:spPr>
          <p:txBody>
            <a:bodyPr wrap="square" rtlCol="0">
              <a:spAutoFit/>
            </a:bodyPr>
            <a:lstStyle/>
            <a:p>
              <a:pPr algn="ctr">
                <a:lnSpc>
                  <a:spcPct val="150000"/>
                </a:lnSpc>
              </a:pPr>
              <a:endParaRPr lang="en-US" altLang="zh-CN" sz="1200" dirty="0">
                <a:solidFill>
                  <a:schemeClr val="tx1">
                    <a:lumMod val="50000"/>
                    <a:lumOff val="50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cxnSp>
          <p:nvCxnSpPr>
            <p:cNvPr id="7" name="直接连接符 6"/>
            <p:cNvCxnSpPr/>
            <p:nvPr/>
          </p:nvCxnSpPr>
          <p:spPr>
            <a:xfrm>
              <a:off x="6284685" y="5620657"/>
              <a:ext cx="602343" cy="0"/>
            </a:xfrm>
            <a:prstGeom prst="line">
              <a:avLst/>
            </a:prstGeom>
            <a:ln>
              <a:solidFill>
                <a:srgbClr val="46978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flipH="1">
            <a:off x="8359775" y="3987165"/>
            <a:ext cx="3390900" cy="1458595"/>
          </a:xfrm>
          <a:prstGeom prst="rect">
            <a:avLst/>
          </a:prstGeom>
        </p:spPr>
      </p:pic>
      <p:sp>
        <p:nvSpPr>
          <p:cNvPr id="65" name="矩形 64"/>
          <p:cNvSpPr/>
          <p:nvPr/>
        </p:nvSpPr>
        <p:spPr>
          <a:xfrm>
            <a:off x="241300" y="1021715"/>
            <a:ext cx="11509375" cy="5549265"/>
          </a:xfrm>
          <a:prstGeom prst="rect">
            <a:avLst/>
          </a:prstGeom>
        </p:spPr>
        <p:txBody>
          <a:bodyPr wrap="square">
            <a:no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近些年来，随着电子科学技术的高速发展，计算机相关行业的发展创新。衍生出了各种各样方便快捷的电子设备。如手机，电脑等。这些电子设备功能强大，方便所有类型的人们使用。但这些年来，人们对手机，电脑等电子高科技产物的依赖和需求也越来越大。现在的人们已经不再满足于它们各式各样的基础功能，例如与他人通讯，上网了解信息等。人们现在更希望的是随着科技的发展，手机、电脑等高科技产品可以给自己带来更多方便快捷、简单实用的功能。同时也希望自己在使用的时候可以更轻松的掌握使用这些设备的技巧。同时，伴随着这些电子设备的出现，操作系统就显的尤为重要，电子设备各式各样功能的顺利运行都要依靠它的稳定运行。操作系统可以管理、控制计算机的硬件资源和软件资源，也是计算机最为基本的系统软件。人们所有能涉及到和使用到的软件运行几乎都离不开它。它就像人类的大脑一样，控制着计算机的各种设备。但同样，操作系统在发展时自身也会出现很多问题，同样的系统不能应用在所有的硬件设备上。这个问题对于大部分的电子科技受益者来说很陌生，处理起来很有困难。会让使用者不能在第一时间使用，因此会造成很多负面的影响。</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物业管理系统希望只用一整套系统就解决使用的硬件设备需要有不同的系统的繁琐问题。</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它的出现不仅让使用者在使用时更加方便，还可以让使用者在使用选项上有了更多选择</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的余地。物业管理系统十分流畅，可以让使用者在使用时几乎没有任何的延迟和卡顿，</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可以给使用者带来十分轻松的体验。并且可以在几乎我们能看到的所有电子设备上使用，大幅度的增加了物业管理系统的使用范围。同时，物业管理系统可以同步全部的连接对象，对于使用者来说这样的系统更加方便。它可以很精准的将使用者所需的各方面的物业需求通过该系统提供给使用者，并且它的使用普遍性可以让各个年龄段的使用者都能有一个良好的使用体验。</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sp>
        <p:nvSpPr>
          <p:cNvPr id="8" name="椭圆 7"/>
          <p:cNvSpPr/>
          <p:nvPr/>
        </p:nvSpPr>
        <p:spPr>
          <a:xfrm>
            <a:off x="335280" y="438785"/>
            <a:ext cx="431800" cy="419735"/>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1</a:t>
            </a:r>
            <a:endParaRPr lang="zh-CN" altLang="en-US" sz="2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9" name="文本框 8"/>
          <p:cNvSpPr txBox="1"/>
          <p:nvPr/>
        </p:nvSpPr>
        <p:spPr>
          <a:xfrm>
            <a:off x="672019" y="438351"/>
            <a:ext cx="2583125" cy="460375"/>
          </a:xfrm>
          <a:prstGeom prst="rect">
            <a:avLst/>
          </a:prstGeom>
          <a:noFill/>
        </p:spPr>
        <p:txBody>
          <a:bodyPr wrap="square">
            <a:spAutoFit/>
          </a:bodyPr>
          <a:lstStyle/>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选题背景</a:t>
            </a:r>
            <a:endParaRPr lang="zh-CN" altLang="en-US" sz="2400" dirty="0">
              <a:solidFill>
                <a:schemeClr val="tx1">
                  <a:lumMod val="65000"/>
                  <a:lumOff val="35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33070" y="676275"/>
            <a:ext cx="4064000" cy="460375"/>
          </a:xfrm>
          <a:prstGeom prst="rect">
            <a:avLst/>
          </a:prstGeom>
          <a:noFill/>
        </p:spPr>
        <p:txBody>
          <a:bodyPr wrap="square" rtlCol="0">
            <a:spAutoFit/>
          </a:bodyPr>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选题意义：</a:t>
            </a:r>
            <a:endPar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6" name="文本框 5"/>
          <p:cNvSpPr txBox="1"/>
          <p:nvPr/>
        </p:nvSpPr>
        <p:spPr>
          <a:xfrm>
            <a:off x="287020" y="1275715"/>
            <a:ext cx="11214735" cy="5360035"/>
          </a:xfrm>
          <a:prstGeom prst="rect">
            <a:avLst/>
          </a:prstGeom>
          <a:noFill/>
        </p:spPr>
        <p:txBody>
          <a:bodyPr wrap="square" rtlCol="0">
            <a:noAutofit/>
          </a:bodyPr>
          <a:p>
            <a:r>
              <a:rPr lang="zh-CN" altLang="en-US"/>
              <a:t>伴随着科技的进步，时代的发展，越来越多的电子设备也随之出现在人们的眼前，在电子设备，软件技术成熟之前，人们可以选择使用电子设备，通过软件系统的帮助，找到最适合自己，最符合自己的管理方式。而物业管理的普及也伴随着很多问题，有的软件系统不能适应用户使用的电子设备的系统，这会让部分使用者对这款软件彻底否认，会导致该系统失去预想的市场竞争力，面临淘汰。使用者更希望自己使用的物业管理系统可以在完成最基本的功能需求的基础上变的更加稳定，流畅，并且没有任何因兼容性而引发的复杂问题。</a:t>
            </a:r>
            <a:endParaRPr lang="zh-CN" altLang="en-US"/>
          </a:p>
          <a:p>
            <a:r>
              <a:rPr lang="zh-CN" altLang="en-US"/>
              <a:t>而物业管理系统的出现也渐渐让这种类似的问题有了一个相对明确的解决方案，物业管理系统可以使软件的运行速度变的更快，并且可以同步全部的连接对象，可以确保项目的正确运行，同时，在如此信息化的时代里，使用者对软件的各项要求也越来越多，在如此广阔的信息量之下，使用者更希望自己使用的系统可以畅通无阻的浏览每个网页上的信息，可以全方位的了解车位信息、缴费信息、报修信息等的特点，根据自己的需求，选择最适合自己的方案。并且让整个电子信息时代都注入了新鲜的血液，且能更好的流向各个领域，各个行业，为电子信息时代继续发光发热。</a:t>
            </a:r>
            <a:endParaRPr lang="zh-CN" altLang="en-US"/>
          </a:p>
          <a:p>
            <a:r>
              <a:rPr lang="zh-CN" altLang="en-US"/>
              <a:t>为了适应电子信息时代和科技化时代的到来，并且应对今后可能越来越广泛的信息化的发展，需要做出了更加超前时代的功能应对。在这个高速发展的时代里，使用者对信息管理系统的要求也是越来越高，使用者都希望自己可以有拥有一款符合当今科技发展时代，且具有科技感，功能齐全的系统。希望可以只通过一个系统就可以轻松完成自己的需求，而不再因为信息的复杂而不知如何做出最佳选择。科技时代带给了人们轻松，立体的体验，而物业管理系统就符合大家对科技时代的系统所拥有的期待，它可以提升业主的使用体验。</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83115" y="1707075"/>
            <a:ext cx="6625771" cy="3443850"/>
            <a:chOff x="3272971" y="2176807"/>
            <a:chExt cx="6625771" cy="3443850"/>
          </a:xfrm>
        </p:grpSpPr>
        <p:sp>
          <p:nvSpPr>
            <p:cNvPr id="3" name="文本框 2"/>
            <p:cNvSpPr txBox="1"/>
            <p:nvPr/>
          </p:nvSpPr>
          <p:spPr>
            <a:xfrm>
              <a:off x="4518623" y="3561052"/>
              <a:ext cx="4134466" cy="76944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研究目的与思路</a:t>
              </a:r>
              <a:endParaRPr lang="zh-CN" altLang="en-US" sz="4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5" name="图形 12"/>
            <p:cNvSpPr/>
            <p:nvPr/>
          </p:nvSpPr>
          <p:spPr>
            <a:xfrm>
              <a:off x="6036845" y="2176807"/>
              <a:ext cx="1098023" cy="1098023"/>
            </a:xfrm>
            <a:prstGeom prst="ellipse">
              <a:avLst/>
            </a:prstGeom>
            <a:solidFill>
              <a:srgbClr val="46978E"/>
            </a:solidFill>
            <a:ln w="23241" cap="flat">
              <a:noFill/>
              <a:prstDash val="solid"/>
              <a:miter/>
            </a:ln>
          </p:spPr>
          <p:txBody>
            <a:bodyPr rtlCol="0" anchor="ctr"/>
            <a:lstStyle/>
            <a:p>
              <a:pPr algn="ctr"/>
              <a:r>
                <a:rPr lang="en-US" altLang="zh-CN" sz="6000" b="1" dirty="0">
                  <a:solidFill>
                    <a:schemeClr val="bg1"/>
                  </a:solidFill>
                  <a:latin typeface="MiSans Normal" panose="00000500000000000000" pitchFamily="2" charset="-122"/>
                  <a:ea typeface="MiSans Normal" panose="00000500000000000000" pitchFamily="2" charset="-122"/>
                  <a:cs typeface="+mn-ea"/>
                  <a:sym typeface="+mn-lt"/>
                </a:rPr>
                <a:t>2</a:t>
              </a:r>
              <a:endParaRPr lang="zh-CN" altLang="en-US" sz="6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6" name="文本框 5"/>
            <p:cNvSpPr txBox="1"/>
            <p:nvPr/>
          </p:nvSpPr>
          <p:spPr>
            <a:xfrm>
              <a:off x="3272971" y="4475843"/>
              <a:ext cx="6625771" cy="368300"/>
            </a:xfrm>
            <a:prstGeom prst="rect">
              <a:avLst/>
            </a:prstGeom>
            <a:noFill/>
          </p:spPr>
          <p:txBody>
            <a:bodyPr wrap="square" rtlCol="0">
              <a:spAutoFit/>
            </a:bodyPr>
            <a:lstStyle/>
            <a:p>
              <a:pPr algn="ctr">
                <a:lnSpc>
                  <a:spcPct val="150000"/>
                </a:lnSpc>
              </a:pPr>
              <a:endParaRPr lang="en-US" altLang="zh-CN" sz="1200" dirty="0">
                <a:solidFill>
                  <a:schemeClr val="tx1">
                    <a:lumMod val="50000"/>
                    <a:lumOff val="50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cxnSp>
          <p:nvCxnSpPr>
            <p:cNvPr id="7" name="直接连接符 6"/>
            <p:cNvCxnSpPr/>
            <p:nvPr/>
          </p:nvCxnSpPr>
          <p:spPr>
            <a:xfrm>
              <a:off x="6284685" y="5620657"/>
              <a:ext cx="602343" cy="0"/>
            </a:xfrm>
            <a:prstGeom prst="line">
              <a:avLst/>
            </a:prstGeom>
            <a:ln>
              <a:solidFill>
                <a:srgbClr val="46978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766773" y="1705768"/>
            <a:ext cx="2772229" cy="4267200"/>
            <a:chOff x="1233714" y="1964191"/>
            <a:chExt cx="2772229" cy="4267200"/>
          </a:xfrm>
        </p:grpSpPr>
        <p:sp>
          <p:nvSpPr>
            <p:cNvPr id="64" name="矩形: 圆角 63"/>
            <p:cNvSpPr/>
            <p:nvPr/>
          </p:nvSpPr>
          <p:spPr>
            <a:xfrm>
              <a:off x="1233714" y="1964191"/>
              <a:ext cx="2772229" cy="1969180"/>
            </a:xfrm>
            <a:prstGeom prst="roundRect">
              <a:avLst>
                <a:gd name="adj" fmla="val 5672"/>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sp>
          <p:nvSpPr>
            <p:cNvPr id="65" name="矩形: 圆角 64"/>
            <p:cNvSpPr/>
            <p:nvPr/>
          </p:nvSpPr>
          <p:spPr>
            <a:xfrm>
              <a:off x="1233714" y="3715657"/>
              <a:ext cx="2772229" cy="2515734"/>
            </a:xfrm>
            <a:prstGeom prst="roundRect">
              <a:avLst>
                <a:gd name="adj" fmla="val 0"/>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sp>
          <p:nvSpPr>
            <p:cNvPr id="68" name="矩形: 圆角 67"/>
            <p:cNvSpPr/>
            <p:nvPr/>
          </p:nvSpPr>
          <p:spPr>
            <a:xfrm>
              <a:off x="1631859" y="4088901"/>
              <a:ext cx="2089785" cy="178054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cap="all" dirty="0">
                  <a:solidFill>
                    <a:schemeClr val="accent6">
                      <a:lumMod val="40000"/>
                      <a:lumOff val="60000"/>
                    </a:schemeClr>
                  </a:solidFill>
                  <a:effectLst>
                    <a:outerShdw blurRad="38100" dist="25400" dir="5400000" algn="ctr" rotWithShape="0">
                      <a:srgbClr val="6E747A">
                        <a:alpha val="43000"/>
                      </a:srgbClr>
                    </a:outerShdw>
                  </a:effectLst>
                  <a:uFillTx/>
                  <a:latin typeface="汉仪星球体简" panose="00020600040101010101" charset="-122"/>
                  <a:ea typeface="汉仪星球体简" panose="00020600040101010101" charset="-122"/>
                  <a:cs typeface="MiSans Normal" panose="00000500000000000000" pitchFamily="2" charset="-122"/>
                  <a:sym typeface="+mn-ea"/>
                </a:rPr>
                <a:t>Python的物业管理系统</a:t>
              </a:r>
              <a:endParaRPr lang="zh-CN" altLang="en-US" sz="2000" b="1" dirty="0">
                <a:solidFill>
                  <a:srgbClr val="46978E"/>
                </a:solidFill>
                <a:latin typeface="MiSans Normal" panose="00000500000000000000" pitchFamily="2" charset="-122"/>
                <a:ea typeface="MiSans Normal" panose="00000500000000000000" pitchFamily="2" charset="-122"/>
              </a:endParaRPr>
            </a:p>
          </p:txBody>
        </p:sp>
      </p:grpSp>
      <p:grpSp>
        <p:nvGrpSpPr>
          <p:cNvPr id="69" name="组合 68"/>
          <p:cNvGrpSpPr/>
          <p:nvPr/>
        </p:nvGrpSpPr>
        <p:grpSpPr>
          <a:xfrm>
            <a:off x="4076700" y="1943100"/>
            <a:ext cx="7454900" cy="4366260"/>
            <a:chOff x="4645213" y="1769397"/>
            <a:chExt cx="7454900" cy="936647"/>
          </a:xfrm>
        </p:grpSpPr>
        <p:sp>
          <p:nvSpPr>
            <p:cNvPr id="70" name="文本框 69"/>
            <p:cNvSpPr txBox="1"/>
            <p:nvPr/>
          </p:nvSpPr>
          <p:spPr>
            <a:xfrm>
              <a:off x="4645214" y="1769397"/>
              <a:ext cx="1710055" cy="11197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主要思路</a:t>
              </a:r>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endPar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71" name="文本框 70"/>
            <p:cNvSpPr txBox="1"/>
            <p:nvPr/>
          </p:nvSpPr>
          <p:spPr>
            <a:xfrm>
              <a:off x="4645213" y="2245669"/>
              <a:ext cx="745490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sp>
        <p:nvSpPr>
          <p:cNvPr id="2" name="椭圆 1"/>
          <p:cNvSpPr/>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2</a:t>
            </a:r>
            <a:endParaRPr lang="zh-CN" altLang="en-US" sz="2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3" name="文本框 2"/>
          <p:cNvSpPr txBox="1"/>
          <p:nvPr/>
        </p:nvSpPr>
        <p:spPr>
          <a:xfrm>
            <a:off x="672019" y="688541"/>
            <a:ext cx="2583125" cy="461665"/>
          </a:xfrm>
          <a:prstGeom prst="rect">
            <a:avLst/>
          </a:prstGeom>
          <a:noFill/>
        </p:spPr>
        <p:txBody>
          <a:bodyPr wrap="square">
            <a:spAutoFit/>
          </a:bodyPr>
          <a:lstStyle/>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研究目的与思路</a:t>
            </a:r>
            <a:endParaRPr lang="zh-CN" altLang="en-US" sz="2400" dirty="0">
              <a:solidFill>
                <a:schemeClr val="tx1">
                  <a:lumMod val="65000"/>
                  <a:lumOff val="35000"/>
                </a:schemeClr>
              </a:solidFill>
            </a:endParaRPr>
          </a:p>
        </p:txBody>
      </p:sp>
      <p:sp>
        <p:nvSpPr>
          <p:cNvPr id="100" name="文本框 99"/>
          <p:cNvSpPr txBox="1"/>
          <p:nvPr/>
        </p:nvSpPr>
        <p:spPr>
          <a:xfrm>
            <a:off x="4198620" y="2339975"/>
            <a:ext cx="7332980" cy="3832860"/>
          </a:xfrm>
          <a:prstGeom prst="rect">
            <a:avLst/>
          </a:prstGeom>
          <a:noFill/>
          <a:ln w="9525">
            <a:noFill/>
          </a:ln>
        </p:spPr>
        <p:txBody>
          <a:bodyPr wrap="square">
            <a:noAutofit/>
          </a:bodyPr>
          <a:p>
            <a:pPr indent="304800"/>
            <a:r>
              <a:rPr lang="zh-CN" sz="2400" b="0">
                <a:ea typeface="宋体" panose="02010600030101010101" pitchFamily="2" charset="-122"/>
              </a:rPr>
              <a:t>第一，分析国内外物业管理系统的发展现状，调研多个小区物业管理体系运营模式，具体操作了已使用的物业管理系统，从而发现并记录各系统存在的问题。</a:t>
            </a:r>
            <a:endParaRPr lang="zh-CN" sz="2400" b="0">
              <a:ea typeface="宋体" panose="02010600030101010101" pitchFamily="2" charset="-122"/>
            </a:endParaRPr>
          </a:p>
          <a:p>
            <a:pPr indent="304800"/>
            <a:r>
              <a:rPr lang="en-US" altLang="zh-CN" sz="2400" b="0">
                <a:ea typeface="宋体" panose="02010600030101010101" pitchFamily="2" charset="-122"/>
              </a:rPr>
              <a:t>    </a:t>
            </a:r>
            <a:r>
              <a:rPr lang="zh-CN" sz="2400" b="0">
                <a:ea typeface="宋体" panose="02010600030101010101" pitchFamily="2" charset="-122"/>
              </a:rPr>
              <a:t>第二，与物业管理人员和小区业主进行沟通，了解他们的实际需求;调研小区物业管理提供的服务。</a:t>
            </a:r>
            <a:endParaRPr lang="zh-CN" sz="2400" b="0">
              <a:ea typeface="宋体" panose="02010600030101010101" pitchFamily="2" charset="-122"/>
            </a:endParaRPr>
          </a:p>
          <a:p>
            <a:pPr indent="304800"/>
            <a:r>
              <a:rPr lang="en-US" altLang="zh-CN" sz="2400" b="0">
                <a:ea typeface="宋体" panose="02010600030101010101" pitchFamily="2" charset="-122"/>
              </a:rPr>
              <a:t>   </a:t>
            </a:r>
            <a:r>
              <a:rPr lang="zh-CN" sz="2400" b="0">
                <a:ea typeface="宋体" panose="02010600030101010101" pitchFamily="2" charset="-122"/>
              </a:rPr>
              <a:t>第三，实现物业管理系统设计部分，根据需求分析构建系统功能设计、详细设计(系统功能模块、数据库表等的设计)、构建数据库E-R图等。</a:t>
            </a:r>
            <a:endParaRPr lang="zh-CN" sz="2400" b="0">
              <a:ea typeface="宋体" panose="02010600030101010101" pitchFamily="2" charset="-122"/>
            </a:endParaRPr>
          </a:p>
          <a:p>
            <a:pPr indent="304800"/>
            <a:r>
              <a:rPr lang="en-US" altLang="zh-CN" sz="2400" b="0">
                <a:ea typeface="宋体" panose="02010600030101010101" pitchFamily="2" charset="-122"/>
              </a:rPr>
              <a:t>    </a:t>
            </a:r>
            <a:r>
              <a:rPr lang="zh-CN" sz="2400" b="0">
                <a:ea typeface="宋体" panose="02010600030101010101" pitchFamily="2" charset="-122"/>
              </a:rPr>
              <a:t>第四，实现物业管理系统相关代码编程和测试，完成基于Python的物业管理系统的设计与实现。</a:t>
            </a:r>
            <a:endParaRPr lang="zh-CN" altLang="en-US" sz="2400" b="0">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268605" y="1437005"/>
            <a:ext cx="2780665" cy="1382395"/>
            <a:chOff x="646515" y="1779690"/>
            <a:chExt cx="4252457" cy="1891917"/>
          </a:xfrm>
        </p:grpSpPr>
        <p:sp>
          <p:nvSpPr>
            <p:cNvPr id="35" name="多边形 3"/>
            <p:cNvSpPr/>
            <p:nvPr/>
          </p:nvSpPr>
          <p:spPr>
            <a:xfrm>
              <a:off x="953521" y="1779690"/>
              <a:ext cx="3945451" cy="1891917"/>
            </a:xfrm>
            <a:custGeom>
              <a:avLst/>
              <a:gdLst>
                <a:gd name="connsiteX0" fmla="*/ 0 w 2095500"/>
                <a:gd name="connsiteY0" fmla="*/ 274760 h 1831730"/>
                <a:gd name="connsiteX1" fmla="*/ 1179635 w 2095500"/>
                <a:gd name="connsiteY1" fmla="*/ 274760 h 1831730"/>
                <a:gd name="connsiteX2" fmla="*/ 1179635 w 2095500"/>
                <a:gd name="connsiteY2" fmla="*/ 0 h 1831730"/>
                <a:gd name="connsiteX3" fmla="*/ 2095500 w 2095500"/>
                <a:gd name="connsiteY3" fmla="*/ 915865 h 1831730"/>
                <a:gd name="connsiteX4" fmla="*/ 1179635 w 2095500"/>
                <a:gd name="connsiteY4" fmla="*/ 1831730 h 1831730"/>
                <a:gd name="connsiteX5" fmla="*/ 1179635 w 2095500"/>
                <a:gd name="connsiteY5" fmla="*/ 1556971 h 1831730"/>
                <a:gd name="connsiteX6" fmla="*/ 0 w 2095500"/>
                <a:gd name="connsiteY6" fmla="*/ 1556971 h 1831730"/>
                <a:gd name="connsiteX7" fmla="*/ 0 w 2095500"/>
                <a:gd name="connsiteY7" fmla="*/ 274760 h 183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500" h="1831730">
                  <a:moveTo>
                    <a:pt x="0" y="274760"/>
                  </a:moveTo>
                  <a:lnTo>
                    <a:pt x="1179635" y="274760"/>
                  </a:lnTo>
                  <a:lnTo>
                    <a:pt x="1179635" y="0"/>
                  </a:lnTo>
                  <a:lnTo>
                    <a:pt x="2095500" y="915865"/>
                  </a:lnTo>
                  <a:lnTo>
                    <a:pt x="1179635" y="1831730"/>
                  </a:lnTo>
                  <a:lnTo>
                    <a:pt x="1179635" y="1556971"/>
                  </a:lnTo>
                  <a:lnTo>
                    <a:pt x="0" y="1556971"/>
                  </a:lnTo>
                  <a:lnTo>
                    <a:pt x="0" y="274760"/>
                  </a:lnTo>
                  <a:close/>
                </a:path>
              </a:pathLst>
            </a:custGeom>
            <a:solidFill>
              <a:srgbClr val="46978E"/>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835" tIns="290000" rIns="580549" bIns="289999" numCol="1" spcCol="1270" anchor="ctr" anchorCtr="0">
              <a:noAutofit/>
            </a:bodyPr>
            <a:lstStyle/>
            <a:p>
              <a:pPr marL="0" lvl="1" indent="0" algn="l" defTabSz="1066800">
                <a:lnSpc>
                  <a:spcPct val="90000"/>
                </a:lnSpc>
                <a:spcBef>
                  <a:spcPct val="0"/>
                </a:spcBef>
                <a:spcAft>
                  <a:spcPct val="15000"/>
                </a:spcAft>
                <a:buNone/>
              </a:pPr>
              <a:r>
                <a:rPr lang="zh-CN" altLang="en-US" sz="2400" kern="1200" dirty="0">
                  <a:solidFill>
                    <a:schemeClr val="bg1"/>
                  </a:solidFill>
                  <a:latin typeface="MiSans Normal" panose="00000500000000000000" pitchFamily="2" charset="-122"/>
                  <a:ea typeface="MiSans Normal" panose="00000500000000000000" pitchFamily="2" charset="-122"/>
                  <a:cs typeface="+mn-ea"/>
                  <a:sym typeface="+mn-lt"/>
                </a:rPr>
                <a:t>系统分析</a:t>
              </a:r>
              <a:endParaRPr lang="zh-CN" altLang="en-US" sz="2400" kern="1200"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36" name="多边形  4"/>
            <p:cNvSpPr/>
            <p:nvPr/>
          </p:nvSpPr>
          <p:spPr>
            <a:xfrm>
              <a:off x="646515" y="2822514"/>
              <a:ext cx="849092" cy="849092"/>
            </a:xfrm>
            <a:custGeom>
              <a:avLst/>
              <a:gdLst>
                <a:gd name="connsiteX0" fmla="*/ 0 w 1047750"/>
                <a:gd name="connsiteY0" fmla="*/ 523875 h 1047750"/>
                <a:gd name="connsiteX1" fmla="*/ 523875 w 1047750"/>
                <a:gd name="connsiteY1" fmla="*/ 0 h 1047750"/>
                <a:gd name="connsiteX2" fmla="*/ 1047750 w 1047750"/>
                <a:gd name="connsiteY2" fmla="*/ 523875 h 1047750"/>
                <a:gd name="connsiteX3" fmla="*/ 523875 w 1047750"/>
                <a:gd name="connsiteY3" fmla="*/ 1047750 h 1047750"/>
                <a:gd name="connsiteX4" fmla="*/ 0 w 1047750"/>
                <a:gd name="connsiteY4" fmla="*/ 523875 h 104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1047750">
                  <a:moveTo>
                    <a:pt x="0" y="523875"/>
                  </a:moveTo>
                  <a:cubicBezTo>
                    <a:pt x="0" y="234547"/>
                    <a:pt x="234547" y="0"/>
                    <a:pt x="523875" y="0"/>
                  </a:cubicBezTo>
                  <a:cubicBezTo>
                    <a:pt x="813203" y="0"/>
                    <a:pt x="1047750" y="234547"/>
                    <a:pt x="1047750" y="523875"/>
                  </a:cubicBezTo>
                  <a:cubicBezTo>
                    <a:pt x="1047750" y="813203"/>
                    <a:pt x="813203" y="1047750"/>
                    <a:pt x="523875" y="1047750"/>
                  </a:cubicBezTo>
                  <a:cubicBezTo>
                    <a:pt x="234547" y="1047750"/>
                    <a:pt x="0" y="813203"/>
                    <a:pt x="0" y="523875"/>
                  </a:cubicBezTo>
                  <a:close/>
                </a:path>
              </a:pathLst>
            </a:custGeom>
            <a:solidFill>
              <a:srgbClr val="46978E"/>
            </a:solidFill>
            <a:ln w="38100">
              <a:solidFill>
                <a:srgbClr val="FAFBFD"/>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679" tIns="168679" rIns="168679" bIns="168679" numCol="1" spcCol="1270" anchor="ctr" anchorCtr="0">
              <a:noAutofit/>
            </a:bodyPr>
            <a:lstStyle/>
            <a:p>
              <a:pPr lvl="0" algn="ctr" defTabSz="1066800">
                <a:lnSpc>
                  <a:spcPct val="90000"/>
                </a:lnSpc>
                <a:spcBef>
                  <a:spcPct val="0"/>
                </a:spcBef>
                <a:spcAft>
                  <a:spcPct val="35000"/>
                </a:spcAft>
              </a:pPr>
              <a:endParaRPr lang="en-US" sz="2400" kern="120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38" name="矩形 37"/>
            <p:cNvSpPr/>
            <p:nvPr/>
          </p:nvSpPr>
          <p:spPr>
            <a:xfrm>
              <a:off x="1549667" y="3079093"/>
              <a:ext cx="3012440" cy="337185"/>
            </a:xfrm>
            <a:prstGeom prst="rect">
              <a:avLst/>
            </a:prstGeom>
          </p:spPr>
          <p:txBody>
            <a:bodyPr wrap="square">
              <a:spAutoFit/>
            </a:bodyPr>
            <a:lstStyle/>
            <a:p>
              <a:pPr algn="ctr"/>
              <a:endParaRPr lang="zh-CN" altLang="en-US" sz="1600" b="1" dirty="0">
                <a:solidFill>
                  <a:schemeClr val="tx1"/>
                </a:solidFill>
                <a:latin typeface="MiSans Normal" panose="00000500000000000000" pitchFamily="2" charset="-122"/>
                <a:ea typeface="MiSans Normal" panose="00000500000000000000" pitchFamily="2" charset="-122"/>
                <a:cs typeface="+mn-ea"/>
                <a:sym typeface="+mn-lt"/>
              </a:endParaRPr>
            </a:p>
          </p:txBody>
        </p:sp>
        <p:pic>
          <p:nvPicPr>
            <p:cNvPr id="39" name="图片 16" descr="tool"/>
            <p:cNvPicPr>
              <a:picLocks noChangeAspect="1"/>
            </p:cNvPicPr>
            <p:nvPr/>
          </p:nvPicPr>
          <p:blipFill>
            <a:blip r:embed="rId1"/>
            <a:stretch>
              <a:fillRect/>
            </a:stretch>
          </p:blipFill>
          <p:spPr>
            <a:xfrm>
              <a:off x="801061" y="2977060"/>
              <a:ext cx="540000" cy="540000"/>
            </a:xfrm>
            <a:prstGeom prst="rect">
              <a:avLst/>
            </a:prstGeom>
          </p:spPr>
        </p:pic>
      </p:grpSp>
      <p:grpSp>
        <p:nvGrpSpPr>
          <p:cNvPr id="52" name="组合 51"/>
          <p:cNvGrpSpPr/>
          <p:nvPr/>
        </p:nvGrpSpPr>
        <p:grpSpPr>
          <a:xfrm>
            <a:off x="3090545" y="1403985"/>
            <a:ext cx="2770505" cy="1415415"/>
            <a:chOff x="6643273" y="2301624"/>
            <a:chExt cx="4930153" cy="1891665"/>
          </a:xfrm>
        </p:grpSpPr>
        <p:sp>
          <p:nvSpPr>
            <p:cNvPr id="44" name="多边形 3"/>
            <p:cNvSpPr/>
            <p:nvPr/>
          </p:nvSpPr>
          <p:spPr>
            <a:xfrm>
              <a:off x="6971581" y="2301624"/>
              <a:ext cx="4601845" cy="1891665"/>
            </a:xfrm>
            <a:custGeom>
              <a:avLst/>
              <a:gdLst>
                <a:gd name="connsiteX0" fmla="*/ 0 w 2095500"/>
                <a:gd name="connsiteY0" fmla="*/ 274760 h 1831730"/>
                <a:gd name="connsiteX1" fmla="*/ 1179635 w 2095500"/>
                <a:gd name="connsiteY1" fmla="*/ 274760 h 1831730"/>
                <a:gd name="connsiteX2" fmla="*/ 1179635 w 2095500"/>
                <a:gd name="connsiteY2" fmla="*/ 0 h 1831730"/>
                <a:gd name="connsiteX3" fmla="*/ 2095500 w 2095500"/>
                <a:gd name="connsiteY3" fmla="*/ 915865 h 1831730"/>
                <a:gd name="connsiteX4" fmla="*/ 1179635 w 2095500"/>
                <a:gd name="connsiteY4" fmla="*/ 1831730 h 1831730"/>
                <a:gd name="connsiteX5" fmla="*/ 1179635 w 2095500"/>
                <a:gd name="connsiteY5" fmla="*/ 1556971 h 1831730"/>
                <a:gd name="connsiteX6" fmla="*/ 0 w 2095500"/>
                <a:gd name="connsiteY6" fmla="*/ 1556971 h 1831730"/>
                <a:gd name="connsiteX7" fmla="*/ 0 w 2095500"/>
                <a:gd name="connsiteY7" fmla="*/ 274760 h 183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500" h="1831730">
                  <a:moveTo>
                    <a:pt x="0" y="274760"/>
                  </a:moveTo>
                  <a:lnTo>
                    <a:pt x="1179635" y="274760"/>
                  </a:lnTo>
                  <a:lnTo>
                    <a:pt x="1179635" y="0"/>
                  </a:lnTo>
                  <a:lnTo>
                    <a:pt x="2095500" y="915865"/>
                  </a:lnTo>
                  <a:lnTo>
                    <a:pt x="1179635" y="1831730"/>
                  </a:lnTo>
                  <a:lnTo>
                    <a:pt x="1179635" y="1556971"/>
                  </a:lnTo>
                  <a:lnTo>
                    <a:pt x="0" y="1556971"/>
                  </a:lnTo>
                  <a:lnTo>
                    <a:pt x="0" y="274760"/>
                  </a:lnTo>
                  <a:close/>
                </a:path>
              </a:pathLst>
            </a:custGeom>
            <a:solidFill>
              <a:srgbClr val="46978E"/>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835" tIns="290000" rIns="580549" bIns="289999" numCol="1" spcCol="1270" anchor="ctr" anchorCtr="0">
              <a:noAutofit/>
            </a:bodyPr>
            <a:lstStyle/>
            <a:p>
              <a:pPr marL="228600" lvl="1" indent="-228600" algn="l" defTabSz="1066800">
                <a:lnSpc>
                  <a:spcPct val="90000"/>
                </a:lnSpc>
                <a:spcBef>
                  <a:spcPct val="0"/>
                </a:spcBef>
                <a:spcAft>
                  <a:spcPct val="15000"/>
                </a:spcAft>
                <a:buChar char="•"/>
              </a:pPr>
              <a:endParaRPr lang="en-US" sz="2400" kern="1200" dirty="0">
                <a:solidFill>
                  <a:schemeClr val="bg1"/>
                </a:solidFill>
                <a:latin typeface="MiSans Normal" panose="00000500000000000000" pitchFamily="2" charset="-122"/>
                <a:ea typeface="MiSans Normal" panose="00000500000000000000" pitchFamily="2" charset="-122"/>
                <a:cs typeface="+mn-ea"/>
                <a:sym typeface="+mn-lt"/>
              </a:endParaRPr>
            </a:p>
            <a:p>
              <a:pPr marL="228600" lvl="1" indent="-228600" algn="l" defTabSz="1066800">
                <a:lnSpc>
                  <a:spcPct val="90000"/>
                </a:lnSpc>
                <a:spcBef>
                  <a:spcPct val="0"/>
                </a:spcBef>
                <a:spcAft>
                  <a:spcPct val="15000"/>
                </a:spcAft>
                <a:buChar char="•"/>
              </a:pPr>
              <a:endParaRPr lang="en-US" sz="2400" kern="1200"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45" name="多边形  4"/>
            <p:cNvSpPr/>
            <p:nvPr/>
          </p:nvSpPr>
          <p:spPr>
            <a:xfrm>
              <a:off x="6643273" y="2802829"/>
              <a:ext cx="849092" cy="849092"/>
            </a:xfrm>
            <a:custGeom>
              <a:avLst/>
              <a:gdLst>
                <a:gd name="connsiteX0" fmla="*/ 0 w 1047750"/>
                <a:gd name="connsiteY0" fmla="*/ 523875 h 1047750"/>
                <a:gd name="connsiteX1" fmla="*/ 523875 w 1047750"/>
                <a:gd name="connsiteY1" fmla="*/ 0 h 1047750"/>
                <a:gd name="connsiteX2" fmla="*/ 1047750 w 1047750"/>
                <a:gd name="connsiteY2" fmla="*/ 523875 h 1047750"/>
                <a:gd name="connsiteX3" fmla="*/ 523875 w 1047750"/>
                <a:gd name="connsiteY3" fmla="*/ 1047750 h 1047750"/>
                <a:gd name="connsiteX4" fmla="*/ 0 w 1047750"/>
                <a:gd name="connsiteY4" fmla="*/ 523875 h 104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1047750">
                  <a:moveTo>
                    <a:pt x="0" y="523875"/>
                  </a:moveTo>
                  <a:cubicBezTo>
                    <a:pt x="0" y="234547"/>
                    <a:pt x="234547" y="0"/>
                    <a:pt x="523875" y="0"/>
                  </a:cubicBezTo>
                  <a:cubicBezTo>
                    <a:pt x="813203" y="0"/>
                    <a:pt x="1047750" y="234547"/>
                    <a:pt x="1047750" y="523875"/>
                  </a:cubicBezTo>
                  <a:cubicBezTo>
                    <a:pt x="1047750" y="813203"/>
                    <a:pt x="813203" y="1047750"/>
                    <a:pt x="523875" y="1047750"/>
                  </a:cubicBezTo>
                  <a:cubicBezTo>
                    <a:pt x="234547" y="1047750"/>
                    <a:pt x="0" y="813203"/>
                    <a:pt x="0" y="523875"/>
                  </a:cubicBezTo>
                  <a:close/>
                </a:path>
              </a:pathLst>
            </a:custGeom>
            <a:solidFill>
              <a:srgbClr val="46978E"/>
            </a:solidFill>
            <a:ln w="38100">
              <a:solidFill>
                <a:srgbClr val="FAFBFD"/>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679" tIns="168679" rIns="168679" bIns="168679" numCol="1" spcCol="1270" anchor="ctr" anchorCtr="0">
              <a:noAutofit/>
            </a:bodyPr>
            <a:lstStyle/>
            <a:p>
              <a:pPr lvl="0" algn="ctr" defTabSz="1066800">
                <a:lnSpc>
                  <a:spcPct val="90000"/>
                </a:lnSpc>
                <a:spcBef>
                  <a:spcPct val="0"/>
                </a:spcBef>
                <a:spcAft>
                  <a:spcPct val="35000"/>
                </a:spcAft>
              </a:pPr>
              <a:endParaRPr lang="en-US" sz="2400" kern="120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47" name="矩形 46"/>
            <p:cNvSpPr/>
            <p:nvPr/>
          </p:nvSpPr>
          <p:spPr>
            <a:xfrm>
              <a:off x="7816118" y="2996764"/>
              <a:ext cx="2809875" cy="615279"/>
            </a:xfrm>
            <a:prstGeom prst="rect">
              <a:avLst/>
            </a:prstGeom>
          </p:spPr>
          <p:txBody>
            <a:bodyPr wrap="square">
              <a:spAutoFit/>
            </a:bodyPr>
            <a:lstStyle/>
            <a:p>
              <a:pPr algn="ctr"/>
              <a:r>
                <a:rPr lang="zh-CN" altLang="en-US" sz="2400" b="1" dirty="0">
                  <a:solidFill>
                    <a:schemeClr val="bg1"/>
                  </a:solidFill>
                  <a:latin typeface="MiSans Normal" panose="00000500000000000000" pitchFamily="2" charset="-122"/>
                  <a:ea typeface="MiSans Normal" panose="00000500000000000000" pitchFamily="2" charset="-122"/>
                  <a:cs typeface="+mn-ea"/>
                  <a:sym typeface="+mn-lt"/>
                </a:rPr>
                <a:t>系统设计</a:t>
              </a:r>
              <a:endParaRPr lang="zh-CN" altLang="en-US" sz="2400" b="1" dirty="0">
                <a:solidFill>
                  <a:schemeClr val="bg1"/>
                </a:solidFill>
                <a:latin typeface="MiSans Normal" panose="00000500000000000000" pitchFamily="2" charset="-122"/>
                <a:ea typeface="MiSans Normal" panose="00000500000000000000" pitchFamily="2" charset="-122"/>
                <a:cs typeface="+mn-ea"/>
                <a:sym typeface="+mn-lt"/>
              </a:endParaRPr>
            </a:p>
          </p:txBody>
        </p:sp>
        <p:pic>
          <p:nvPicPr>
            <p:cNvPr id="49" name="图片 15" descr="textile-products"/>
            <p:cNvPicPr>
              <a:picLocks noChangeAspect="1"/>
            </p:cNvPicPr>
            <p:nvPr/>
          </p:nvPicPr>
          <p:blipFill>
            <a:blip r:embed="rId2"/>
            <a:stretch>
              <a:fillRect/>
            </a:stretch>
          </p:blipFill>
          <p:spPr>
            <a:xfrm>
              <a:off x="6729239" y="2977695"/>
              <a:ext cx="540000" cy="540000"/>
            </a:xfrm>
            <a:prstGeom prst="rect">
              <a:avLst/>
            </a:prstGeom>
          </p:spPr>
        </p:pic>
      </p:grpSp>
      <p:sp>
        <p:nvSpPr>
          <p:cNvPr id="53" name="椭圆 52"/>
          <p:cNvSpPr/>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2</a:t>
            </a:r>
            <a:endParaRPr lang="zh-CN" altLang="en-US" sz="2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54" name="文本框 53"/>
          <p:cNvSpPr txBox="1"/>
          <p:nvPr/>
        </p:nvSpPr>
        <p:spPr>
          <a:xfrm>
            <a:off x="672019" y="688541"/>
            <a:ext cx="2583125" cy="461665"/>
          </a:xfrm>
          <a:prstGeom prst="rect">
            <a:avLst/>
          </a:prstGeom>
          <a:noFill/>
        </p:spPr>
        <p:txBody>
          <a:bodyPr wrap="square">
            <a:spAutoFit/>
          </a:bodyPr>
          <a:lstStyle/>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研究目的与思路</a:t>
            </a:r>
            <a:endParaRPr lang="zh-CN" altLang="en-US" sz="2400" dirty="0">
              <a:solidFill>
                <a:schemeClr val="tx1">
                  <a:lumMod val="65000"/>
                  <a:lumOff val="35000"/>
                </a:schemeClr>
              </a:solidFill>
            </a:endParaRPr>
          </a:p>
        </p:txBody>
      </p:sp>
      <p:sp>
        <p:nvSpPr>
          <p:cNvPr id="2" name="文本框 1"/>
          <p:cNvSpPr txBox="1"/>
          <p:nvPr/>
        </p:nvSpPr>
        <p:spPr>
          <a:xfrm>
            <a:off x="3140075" y="2948940"/>
            <a:ext cx="2956560" cy="3622675"/>
          </a:xfrm>
          <a:prstGeom prst="rect">
            <a:avLst/>
          </a:prstGeom>
          <a:noFill/>
        </p:spPr>
        <p:txBody>
          <a:bodyPr wrap="square" rtlCol="0">
            <a:noAutofit/>
          </a:bodyPr>
          <a:p>
            <a:r>
              <a:rPr lang="zh-CN" altLang="en-US" sz="1600"/>
              <a:t>系统设计要提出具体的软件功能及要求，是系统分析后进行的流程。它的主要目的是提供软件开发的思路和具体流程，是系统运行的根本保障。它要确定软件各个模块的功能，并形成相应的流程图，方便设计者思考。同时要将每个模块需要完成的任务详细的表达出来，并对每个模块进行具体化的设计分析，提供相当数量的设计方案，再通过设计者的详细分析和比对，选择出最佳的方案进行设计开发。并对相应的方案进行验证和拓展。</a:t>
            </a:r>
            <a:endParaRPr lang="zh-CN" altLang="en-US" sz="1600"/>
          </a:p>
        </p:txBody>
      </p:sp>
      <p:sp>
        <p:nvSpPr>
          <p:cNvPr id="4" name="文本框 3"/>
          <p:cNvSpPr txBox="1"/>
          <p:nvPr/>
        </p:nvSpPr>
        <p:spPr>
          <a:xfrm>
            <a:off x="319405" y="2948940"/>
            <a:ext cx="2729230" cy="3353435"/>
          </a:xfrm>
          <a:prstGeom prst="rect">
            <a:avLst/>
          </a:prstGeom>
          <a:noFill/>
        </p:spPr>
        <p:txBody>
          <a:bodyPr wrap="square" rtlCol="0">
            <a:noAutofit/>
          </a:bodyPr>
          <a:p>
            <a:r>
              <a:rPr lang="zh-CN" altLang="en-US" sz="1400"/>
              <a:t>需求分析的首要是要分析业主的需求，知道业主存在的一些情况，并且要明确业主的使用状况，然后设计规划解决的问题[6]。其中在使用定性的分析以及定量的分析，从这两个方面获取业主的需求。一方面定性的分析获得的应该是业主的基本需求，能够发现现在人们的习惯要求。所以定性的需要主要是为了多与业主交流，从而更为深刻的了解一些存在的需求问题；定量的分析则是发现一些潜在的业主，并且获得不一样的反馈内容。所以定量的需求要让业主来阐述一些情况，一定让使用者清晰的进行客观的描述，这样才能够比较全面的获得业主的需求所在。</a:t>
            </a:r>
            <a:endParaRPr lang="zh-CN" altLang="en-US" sz="1400"/>
          </a:p>
        </p:txBody>
      </p:sp>
      <p:sp>
        <p:nvSpPr>
          <p:cNvPr id="6" name="文本框 5"/>
          <p:cNvSpPr txBox="1"/>
          <p:nvPr/>
        </p:nvSpPr>
        <p:spPr>
          <a:xfrm>
            <a:off x="6029325" y="1296670"/>
            <a:ext cx="2654300" cy="1589405"/>
          </a:xfrm>
          <a:prstGeom prst="rightArrow">
            <a:avLst/>
          </a:prstGeom>
          <a:solidFill>
            <a:srgbClr val="46978E"/>
          </a:solidFill>
        </p:spPr>
        <p:txBody>
          <a:bodyPr wrap="square" rtlCol="0">
            <a:noAutofit/>
          </a:bodyPr>
          <a:p>
            <a:pPr algn="ctr"/>
            <a:r>
              <a:rPr lang="en-US" altLang="zh-CN" sz="2400">
                <a:solidFill>
                  <a:schemeClr val="bg1"/>
                </a:solidFill>
              </a:rPr>
              <a:t>                 </a:t>
            </a:r>
            <a:endParaRPr lang="zh-CN" altLang="en-US" sz="2400">
              <a:solidFill>
                <a:schemeClr val="bg1"/>
              </a:solidFill>
            </a:endParaRPr>
          </a:p>
        </p:txBody>
      </p:sp>
      <p:sp>
        <p:nvSpPr>
          <p:cNvPr id="8" name="文本框 7"/>
          <p:cNvSpPr txBox="1"/>
          <p:nvPr/>
        </p:nvSpPr>
        <p:spPr>
          <a:xfrm>
            <a:off x="3608705" y="1892300"/>
            <a:ext cx="6189345" cy="460375"/>
          </a:xfrm>
          <a:prstGeom prst="rect">
            <a:avLst/>
          </a:prstGeom>
          <a:noFill/>
        </p:spPr>
        <p:txBody>
          <a:bodyPr wrap="square" rtlCol="0">
            <a:spAutoFit/>
          </a:bodyPr>
          <a:p>
            <a:pPr algn="ctr"/>
            <a:r>
              <a:rPr lang="zh-CN" altLang="en-US" sz="2400">
                <a:solidFill>
                  <a:schemeClr val="bg1"/>
                </a:solidFill>
                <a:sym typeface="+mn-ea"/>
              </a:rPr>
              <a:t>系统实现</a:t>
            </a:r>
            <a:endParaRPr lang="zh-CN" altLang="en-US" sz="2400">
              <a:solidFill>
                <a:schemeClr val="bg1"/>
              </a:solidFill>
            </a:endParaRPr>
          </a:p>
        </p:txBody>
      </p:sp>
      <p:sp>
        <p:nvSpPr>
          <p:cNvPr id="11" name="右箭头 10"/>
          <p:cNvSpPr/>
          <p:nvPr/>
        </p:nvSpPr>
        <p:spPr>
          <a:xfrm>
            <a:off x="8851900" y="1329690"/>
            <a:ext cx="2698115" cy="1489710"/>
          </a:xfrm>
          <a:prstGeom prst="rightArrow">
            <a:avLst/>
          </a:prstGeom>
          <a:solidFill>
            <a:srgbClr val="46978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t>系统测试</a:t>
            </a:r>
            <a:endParaRPr lang="zh-CN" altLang="en-US" sz="2400"/>
          </a:p>
        </p:txBody>
      </p:sp>
      <p:sp>
        <p:nvSpPr>
          <p:cNvPr id="12" name="文本框 11"/>
          <p:cNvSpPr txBox="1"/>
          <p:nvPr/>
        </p:nvSpPr>
        <p:spPr>
          <a:xfrm>
            <a:off x="8782050" y="2948305"/>
            <a:ext cx="3296920" cy="3805555"/>
          </a:xfrm>
          <a:prstGeom prst="rect">
            <a:avLst/>
          </a:prstGeom>
          <a:noFill/>
        </p:spPr>
        <p:txBody>
          <a:bodyPr wrap="square" rtlCol="0">
            <a:noAutofit/>
          </a:bodyPr>
          <a:p>
            <a:r>
              <a:rPr lang="zh-CN" altLang="en-US" sz="1200"/>
              <a:t>系统测试是指在设计基本完成后对软件的各项功能进行测试，检测其能否达到在系统设计之初对其的预期情况[18]。预估系统上线后的情况，对出现问题的地方进行及时修改。系统测试作为系统设计的最终阶段，它的准确性往往影响了系统的最终使用感。因为软件是由数据、文档以及程序代码组成的，所以系统测试的对象就不仅仅是程序的本身，还有包括软件设计过程中形成的数据、文档等。但系统测试也存在着问题，系统测试注重的是软件设计的最终结果，其并没有关心整个系统在开发过程中发生的问题。系统测试必须假设和考虑在设计过程中发生的问题。并对系统测试中发现的问题进行回归测试。要更好的通过系统测试检测系统以更好的找出问题来提高系统的质量。系统测试要以最少的人力和经济消耗来完成系统的设计结尾工作。而且所有的测试都要以人为本，任何的测试都要考虑到业主使用的实际体验感，要确保业主有一个好的使用体验。要确保整个系统测试过程都按照原定的规则进行，以确保最终设计的系统的完整性和实用性。 </a:t>
            </a:r>
            <a:endParaRPr lang="zh-CN" altLang="en-US" sz="1200"/>
          </a:p>
        </p:txBody>
      </p:sp>
      <p:sp>
        <p:nvSpPr>
          <p:cNvPr id="13" name="文本框 12"/>
          <p:cNvSpPr txBox="1"/>
          <p:nvPr/>
        </p:nvSpPr>
        <p:spPr>
          <a:xfrm>
            <a:off x="6029325" y="2948940"/>
            <a:ext cx="2564130" cy="3909695"/>
          </a:xfrm>
          <a:prstGeom prst="rect">
            <a:avLst/>
          </a:prstGeom>
          <a:noFill/>
        </p:spPr>
        <p:txBody>
          <a:bodyPr wrap="square" rtlCol="0">
            <a:noAutofit/>
          </a:bodyPr>
          <a:p>
            <a:r>
              <a:rPr lang="zh-CN" altLang="en-US"/>
              <a:t>系统实现方法是指将系统设计方案转换为实际应用的过程。该过程包括软件编码、硬件构建、测试验证等环节，以确保系统能够满足用户需求并稳定运行。系统实现方法的成功与否直接影响系统的质量和效率。</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83115" y="1707075"/>
            <a:ext cx="6625771" cy="3443850"/>
            <a:chOff x="3272971" y="2176807"/>
            <a:chExt cx="6625771" cy="3443850"/>
          </a:xfrm>
        </p:grpSpPr>
        <p:sp>
          <p:nvSpPr>
            <p:cNvPr id="3" name="文本框 2"/>
            <p:cNvSpPr txBox="1"/>
            <p:nvPr/>
          </p:nvSpPr>
          <p:spPr>
            <a:xfrm>
              <a:off x="4518621" y="3561052"/>
              <a:ext cx="4134466" cy="76944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研究方法及过程</a:t>
              </a:r>
              <a:endParaRPr lang="zh-CN" altLang="en-US" sz="4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5" name="图形 12"/>
            <p:cNvSpPr/>
            <p:nvPr/>
          </p:nvSpPr>
          <p:spPr>
            <a:xfrm>
              <a:off x="6036845" y="2176807"/>
              <a:ext cx="1098023" cy="1098023"/>
            </a:xfrm>
            <a:prstGeom prst="ellipse">
              <a:avLst/>
            </a:prstGeom>
            <a:solidFill>
              <a:srgbClr val="46978E"/>
            </a:solidFill>
            <a:ln w="23241" cap="flat">
              <a:noFill/>
              <a:prstDash val="solid"/>
              <a:miter/>
            </a:ln>
          </p:spPr>
          <p:txBody>
            <a:bodyPr rtlCol="0" anchor="ctr"/>
            <a:lstStyle/>
            <a:p>
              <a:pPr algn="ctr"/>
              <a:r>
                <a:rPr lang="en-US" altLang="zh-CN" sz="6000" b="1" dirty="0">
                  <a:solidFill>
                    <a:schemeClr val="bg1"/>
                  </a:solidFill>
                  <a:latin typeface="MiSans Normal" panose="00000500000000000000" pitchFamily="2" charset="-122"/>
                  <a:ea typeface="MiSans Normal" panose="00000500000000000000" pitchFamily="2" charset="-122"/>
                  <a:cs typeface="+mn-ea"/>
                  <a:sym typeface="+mn-lt"/>
                </a:rPr>
                <a:t>3</a:t>
              </a:r>
              <a:endParaRPr lang="zh-CN" altLang="en-US" sz="6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6" name="文本框 5"/>
            <p:cNvSpPr txBox="1"/>
            <p:nvPr/>
          </p:nvSpPr>
          <p:spPr>
            <a:xfrm>
              <a:off x="3272971" y="4475843"/>
              <a:ext cx="6625771" cy="368300"/>
            </a:xfrm>
            <a:prstGeom prst="rect">
              <a:avLst/>
            </a:prstGeom>
            <a:noFill/>
          </p:spPr>
          <p:txBody>
            <a:bodyPr wrap="square" rtlCol="0">
              <a:spAutoFit/>
            </a:bodyPr>
            <a:lstStyle/>
            <a:p>
              <a:pPr algn="ctr">
                <a:lnSpc>
                  <a:spcPct val="150000"/>
                </a:lnSpc>
              </a:pPr>
              <a:endParaRPr lang="en-US" altLang="zh-CN" sz="1200" dirty="0">
                <a:solidFill>
                  <a:schemeClr val="tx1">
                    <a:lumMod val="50000"/>
                    <a:lumOff val="50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cxnSp>
          <p:nvCxnSpPr>
            <p:cNvPr id="7" name="直接连接符 6"/>
            <p:cNvCxnSpPr/>
            <p:nvPr/>
          </p:nvCxnSpPr>
          <p:spPr>
            <a:xfrm>
              <a:off x="6284685" y="5620657"/>
              <a:ext cx="602343" cy="0"/>
            </a:xfrm>
            <a:prstGeom prst="line">
              <a:avLst/>
            </a:prstGeom>
            <a:ln>
              <a:solidFill>
                <a:srgbClr val="46978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commondata" val="eyJjb3VudCI6MywiaGRpZCI6IjVkYmVlNDZhY2FmNzRkNzdiZGMwM2ExMzM4MjBjM2I0IiwidXNlckNvdW50Ijox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Normal"/>
        <a:ea typeface=""/>
        <a:cs typeface=""/>
        <a:font script="Jpan" typeface="游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Normal"/>
        <a:ea typeface=""/>
        <a:cs typeface=""/>
        <a:font script="Jpan" typeface="ＭＳ Ｐ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Normal"/>
        <a:ea typeface=""/>
        <a:cs typeface=""/>
        <a:font script="Jpan" typeface="ＭＳ Ｐ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5878</Words>
  <Application>WPS 演示</Application>
  <PresentationFormat>宽屏</PresentationFormat>
  <Paragraphs>198</Paragraphs>
  <Slides>29</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4</vt:i4>
      </vt:variant>
      <vt:variant>
        <vt:lpstr>幻灯片标题</vt:lpstr>
      </vt:variant>
      <vt:variant>
        <vt:i4>29</vt:i4>
      </vt:variant>
    </vt:vector>
  </HeadingPairs>
  <TitlesOfParts>
    <vt:vector size="41" baseType="lpstr">
      <vt:lpstr>Arial</vt:lpstr>
      <vt:lpstr>宋体</vt:lpstr>
      <vt:lpstr>Wingdings</vt:lpstr>
      <vt:lpstr>MiSans Normal</vt:lpstr>
      <vt:lpstr>汉仪星球体简</vt:lpstr>
      <vt:lpstr>微软雅黑</vt:lpstr>
      <vt:lpstr>Arial Unicode MS</vt:lpstr>
      <vt:lpstr>Office 主题​​</vt:lpstr>
      <vt:lpstr>Visio.Drawing.15</vt:lpstr>
      <vt:lpstr>Visio.Drawing.15</vt:lpstr>
      <vt:lpstr>Visio.Drawing.15</vt:lpstr>
      <vt:lpstr>Visio.Drawing.15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Sheng xia</dc:creator>
  <cp:lastModifiedBy>joker徐</cp:lastModifiedBy>
  <cp:revision>26</cp:revision>
  <dcterms:created xsi:type="dcterms:W3CDTF">1900-01-01T00:00:00Z</dcterms:created>
  <dcterms:modified xsi:type="dcterms:W3CDTF">2023-10-24T05:44:30Z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54FE27297A394E6DB27F3CD79CFBB1BE_13</vt:lpwstr>
  </property>
  <property fmtid="{D5CDD505-2E9C-101B-9397-08002B2CF9AE}" pid="3" name="KSOProductBuildVer">
    <vt:lpwstr>2052-12.1.0.15712</vt:lpwstr>
  </property>
  <property fmtid="{D5CDD505-2E9C-101B-9397-08002B2CF9AE}" pid="4" name="KSOTemplateUUID">
    <vt:lpwstr>v1.0_mb_yubPNnxl4O2uqzensK0nCg==</vt:lpwstr>
  </property>
</Properties>
</file>