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sldIdLst>
    <p:sldId id="256" r:id="rId2"/>
    <p:sldId id="258" r:id="rId3"/>
    <p:sldId id="276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3" r:id="rId18"/>
    <p:sldId id="274" r:id="rId19"/>
    <p:sldId id="275" r:id="rId20"/>
    <p:sldId id="277" r:id="rId21"/>
    <p:sldId id="278" r:id="rId22"/>
    <p:sldId id="272" r:id="rId23"/>
    <p:sldId id="257" r:id="rId2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80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22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C1A45A-3476-4695-9ED2-ED3491B07C3A}" type="datetimeFigureOut">
              <a:rPr lang="zh-CN" altLang="en-US" smtClean="0"/>
              <a:t>2022/12/7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016F7B-D0B6-4F92-ADCB-787A7F8F9A8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4B68C87-9227-43E1-B2F5-9DAB0FB2493F}" type="datetimeFigureOut">
              <a:rPr lang="zh-CN" altLang="en-US" smtClean="0"/>
              <a:t>2022/12/7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EC7BA609-CFC3-4AC8-A0A3-0D036BEC3D36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</a:ln>
          </p:spPr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68C87-9227-43E1-B2F5-9DAB0FB2493F}" type="datetimeFigureOut">
              <a:rPr lang="zh-CN" altLang="en-US" smtClean="0"/>
              <a:t>2022/12/7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BA609-CFC3-4AC8-A0A3-0D036BEC3D3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68C87-9227-43E1-B2F5-9DAB0FB2493F}" type="datetimeFigureOut">
              <a:rPr lang="zh-CN" altLang="en-US" smtClean="0"/>
              <a:t>2022/12/7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BA609-CFC3-4AC8-A0A3-0D036BEC3D3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68C87-9227-43E1-B2F5-9DAB0FB2493F}" type="datetimeFigureOut">
              <a:rPr lang="zh-CN" altLang="en-US" smtClean="0"/>
              <a:t>2022/12/7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BA609-CFC3-4AC8-A0A3-0D036BEC3D3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4B68C87-9227-43E1-B2F5-9DAB0FB2493F}" type="datetimeFigureOut">
              <a:rPr lang="zh-CN" altLang="en-US" smtClean="0"/>
              <a:t>2022/12/7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C7BA609-CFC3-4AC8-A0A3-0D036BEC3D3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</a:ln>
        </p:spPr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68C87-9227-43E1-B2F5-9DAB0FB2493F}" type="datetimeFigureOut">
              <a:rPr lang="zh-CN" altLang="en-US" smtClean="0"/>
              <a:t>2022/12/7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BA609-CFC3-4AC8-A0A3-0D036BEC3D3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68C87-9227-43E1-B2F5-9DAB0FB2493F}" type="datetimeFigureOut">
              <a:rPr lang="zh-CN" altLang="en-US" smtClean="0"/>
              <a:t>2022/12/7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BA609-CFC3-4AC8-A0A3-0D036BEC3D3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68C87-9227-43E1-B2F5-9DAB0FB2493F}" type="datetimeFigureOut">
              <a:rPr lang="zh-CN" altLang="en-US" smtClean="0"/>
              <a:t>2022/12/7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BA609-CFC3-4AC8-A0A3-0D036BEC3D3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68C87-9227-43E1-B2F5-9DAB0FB2493F}" type="datetimeFigureOut">
              <a:rPr lang="zh-CN" altLang="en-US" smtClean="0"/>
              <a:t>2022/12/7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BA609-CFC3-4AC8-A0A3-0D036BEC3D3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4B68C87-9227-43E1-B2F5-9DAB0FB2493F}" type="datetimeFigureOut">
              <a:rPr lang="zh-CN" altLang="en-US" smtClean="0"/>
              <a:t>2022/12/7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C7BA609-CFC3-4AC8-A0A3-0D036BEC3D3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4B68C87-9227-43E1-B2F5-9DAB0FB2493F}" type="datetimeFigureOut">
              <a:rPr lang="zh-CN" altLang="en-US" smtClean="0"/>
              <a:t>2022/12/7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C7BA609-CFC3-4AC8-A0A3-0D036BEC3D3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64B68C87-9227-43E1-B2F5-9DAB0FB2493F}" type="datetimeFigureOut">
              <a:rPr lang="zh-CN" altLang="en-US" smtClean="0"/>
              <a:t>2022/12/7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EC7BA609-CFC3-4AC8-A0A3-0D036BEC3D3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175" indent="-384175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175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175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175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175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175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175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175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175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slide" Target="slide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slide" Target="slide5.xml"/><Relationship Id="rId4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slide" Target="slide5.xml"/><Relationship Id="rId4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5" Type="http://schemas.openxmlformats.org/officeDocument/2006/relationships/slide" Target="slide5.xml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slide" Target="slide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5" Type="http://schemas.openxmlformats.org/officeDocument/2006/relationships/slide" Target="slide20.xml"/><Relationship Id="rId4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0.xml"/><Relationship Id="rId5" Type="http://schemas.openxmlformats.org/officeDocument/2006/relationships/slide" Target="slide22.xml"/><Relationship Id="rId4" Type="http://schemas.openxmlformats.org/officeDocument/2006/relationships/slide" Target="slide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slide" Target="slide10.xml"/><Relationship Id="rId4" Type="http://schemas.openxmlformats.org/officeDocument/2006/relationships/slide" Target="slide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slide" Target="slid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slide" Target="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033393" y="1781432"/>
            <a:ext cx="8579237" cy="1701114"/>
          </a:xfrm>
        </p:spPr>
        <p:txBody>
          <a:bodyPr>
            <a:normAutofit fontScale="90000"/>
          </a:bodyPr>
          <a:lstStyle/>
          <a:p>
            <a:pPr algn="l"/>
            <a:r>
              <a:rPr lang="en-US" altLang="zh-CN" sz="8000"/>
              <a:t>2021</a:t>
            </a:r>
            <a:br>
              <a:rPr lang="en-US" altLang="zh-CN"/>
            </a:br>
            <a:r>
              <a:rPr lang="zh-CN" altLang="en-US" sz="8900"/>
              <a:t>匠心工业美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841629" y="4333103"/>
            <a:ext cx="89627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作品名称：单输入可变距夹具</a:t>
            </a:r>
            <a:endParaRPr lang="en-US" altLang="zh-CN" dirty="0"/>
          </a:p>
          <a:p>
            <a:r>
              <a:rPr lang="zh-CN" altLang="en-US" dirty="0"/>
              <a:t>团队名称：</a:t>
            </a:r>
            <a:r>
              <a:rPr lang="en-US" altLang="zh-CN" b="1" dirty="0"/>
              <a:t>2</a:t>
            </a:r>
            <a:r>
              <a:rPr lang="zh-CN" altLang="en-US" b="1"/>
              <a:t>队</a:t>
            </a:r>
            <a:endParaRPr lang="en-US" altLang="zh-CN" dirty="0"/>
          </a:p>
          <a:p>
            <a:r>
              <a:rPr lang="zh-CN" altLang="en-US" dirty="0"/>
              <a:t>团队成员：车昊、徐翊豪、周宇航</a:t>
            </a:r>
            <a:endParaRPr lang="en-US" altLang="zh-CN" dirty="0"/>
          </a:p>
          <a:p>
            <a:r>
              <a:rPr lang="zh-CN" altLang="en-US" dirty="0"/>
              <a:t>指导教师：徐连香  季文超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08671" y="255011"/>
            <a:ext cx="46626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latin typeface="Adobe 黑体 Std R" panose="020B0400000000000000" pitchFamily="34" charset="-122"/>
                <a:ea typeface="Adobe 黑体 Std R" panose="020B0400000000000000" pitchFamily="34" charset="-122"/>
              </a:rPr>
              <a:t>弹簧座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408671" y="3578655"/>
            <a:ext cx="46626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latin typeface="Adobe 黑体 Std R" panose="020B0400000000000000" pitchFamily="34" charset="-122"/>
                <a:ea typeface="Adobe 黑体 Std R" panose="020B0400000000000000" pitchFamily="34" charset="-122"/>
              </a:rPr>
              <a:t>连接杆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/>
          <a:srcRect l="5527" r="5413"/>
          <a:stretch>
            <a:fillRect/>
          </a:stretch>
        </p:blipFill>
        <p:spPr>
          <a:xfrm>
            <a:off x="6774034" y="3578655"/>
            <a:ext cx="3630355" cy="297180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1502" y="255011"/>
            <a:ext cx="3632887" cy="3138978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408671" y="962897"/>
            <a:ext cx="46626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弹簧座与爪体进行连接，两个爪体之间用拉簧进行约束，提供较为固定的夹紧力。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408672" y="4286541"/>
            <a:ext cx="46626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连接杆分为长短两种，长杆用于盘装凸轮推杆的连接，短杆用于其他零件的连接。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1409405" y="6425514"/>
            <a:ext cx="650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hlinkClick r:id="rId4" action="ppaction://hlinksldjump"/>
              </a:rPr>
              <a:t>返回</a:t>
            </a:r>
            <a:endParaRPr lang="zh-CN" alt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28585" y="530655"/>
            <a:ext cx="28091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latin typeface="Adobe 黑体 Std R" panose="020B0400000000000000" pitchFamily="34" charset="-122"/>
                <a:ea typeface="Adobe 黑体 Std R" panose="020B0400000000000000" pitchFamily="34" charset="-122"/>
              </a:rPr>
              <a:t>装配体建立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5451" y="530656"/>
            <a:ext cx="7155627" cy="553239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219199" y="1935545"/>
            <a:ext cx="27184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第一步安装圆柱凸轮和四根圆柱凸轮推杆。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1425880" y="6483178"/>
            <a:ext cx="7661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hlinkClick r:id="rId3" action="ppaction://hlinksldjump"/>
              </a:rPr>
              <a:t>返回</a:t>
            </a:r>
            <a:endParaRPr lang="zh-CN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8778" y="955589"/>
            <a:ext cx="7159091" cy="5196917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137827" y="601646"/>
            <a:ext cx="29409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latin typeface="Adobe 黑体 Std R" panose="020B0400000000000000" pitchFamily="34" charset="-122"/>
                <a:ea typeface="Adobe 黑体 Std R" panose="020B0400000000000000" pitchFamily="34" charset="-122"/>
              </a:rPr>
              <a:t>装配体建立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137827" y="1705232"/>
            <a:ext cx="29409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第二步安装动爪。将四根圆柱凸轮推杆穿过动爪，再用长杆限制动爪位置。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1178746" y="6392562"/>
            <a:ext cx="7414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hlinkClick r:id="rId3" action="ppaction://hlinksldjump"/>
              </a:rPr>
              <a:t>返回</a:t>
            </a:r>
            <a:endParaRPr lang="zh-CN" alt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96325" y="1029730"/>
            <a:ext cx="5907998" cy="4669438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235676" y="675787"/>
            <a:ext cx="2743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latin typeface="Adobe 黑体 Std R" panose="020B0400000000000000" pitchFamily="34" charset="-122"/>
                <a:ea typeface="Adobe 黑体 Std R" panose="020B0400000000000000" pitchFamily="34" charset="-122"/>
              </a:rPr>
              <a:t>装配体建立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235677" y="1985319"/>
            <a:ext cx="2743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第三步安装盘状凸轮和推杆。推杆穿过两根长连接杆，盘装凸轮通过键与圆柱凸轮联动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0904323" y="6260757"/>
            <a:ext cx="9746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hlinkClick r:id="rId3" action="ppaction://hlinksldjump"/>
              </a:rPr>
              <a:t>返回</a:t>
            </a:r>
            <a:endParaRPr lang="zh-CN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8432" y="1076449"/>
            <a:ext cx="6623221" cy="515777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128584" y="453081"/>
            <a:ext cx="28255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latin typeface="Adobe 黑体 Std R" panose="020B0400000000000000" pitchFamily="34" charset="-122"/>
                <a:ea typeface="Adobe 黑体 Std R" panose="020B0400000000000000" pitchFamily="34" charset="-122"/>
              </a:rPr>
              <a:t>装配体建立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128584" y="1721709"/>
            <a:ext cx="282557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第四步安装动爪，圆柱凸轮推杆的另一端穿过四根动爪，再由四根短连接杆确定位置。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1071653" y="6400800"/>
            <a:ext cx="8155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hlinkClick r:id="rId3" action="ppaction://hlinksldjump"/>
              </a:rPr>
              <a:t>返回</a:t>
            </a:r>
            <a:endParaRPr lang="zh-CN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8919" y="828603"/>
            <a:ext cx="7741507" cy="5244871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46206" y="474660"/>
            <a:ext cx="27267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latin typeface="Adobe 黑体 Std R" panose="020B0400000000000000" pitchFamily="34" charset="-122"/>
                <a:ea typeface="Adobe 黑体 Std R" panose="020B0400000000000000" pitchFamily="34" charset="-122"/>
              </a:rPr>
              <a:t>装配体建立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046206" y="2117125"/>
            <a:ext cx="27267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第五步安装外壳。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1121081" y="6425514"/>
            <a:ext cx="8155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hlinkClick r:id="rId3" action="ppaction://hlinksldjump"/>
              </a:rPr>
              <a:t>返回</a:t>
            </a:r>
            <a:endParaRPr lang="zh-CN" alt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491943" y="456846"/>
            <a:ext cx="739757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>
                <a:latin typeface="Adobe 黑体 Std R" panose="020B0400000000000000" pitchFamily="34" charset="-122"/>
                <a:ea typeface="Adobe 黑体 Std R" panose="020B0400000000000000" pitchFamily="34" charset="-122"/>
              </a:rPr>
              <a:t>装配体运动模拟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491943" y="1579018"/>
            <a:ext cx="73975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利用</a:t>
            </a:r>
            <a:r>
              <a:rPr lang="en-US" altLang="zh-CN"/>
              <a:t>solidworks motion</a:t>
            </a:r>
            <a:r>
              <a:rPr lang="zh-CN" altLang="en-US"/>
              <a:t>插件进行运动分析及模拟，便于后期分析数据。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4419" y="2776923"/>
            <a:ext cx="9572625" cy="30670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244649" y="6384324"/>
            <a:ext cx="7414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hlinkClick r:id="rId3" action="ppaction://hlinksldjump"/>
              </a:rPr>
              <a:t>返回</a:t>
            </a:r>
            <a:endParaRPr lang="zh-CN" alt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816317" y="247135"/>
            <a:ext cx="327865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latin typeface="Adobe 黑体 Std R" panose="020B0400000000000000" pitchFamily="34" charset="-122"/>
                <a:ea typeface="Adobe 黑体 Std R" panose="020B0400000000000000" pitchFamily="34" charset="-122"/>
              </a:rPr>
              <a:t>整体运动效果</a:t>
            </a:r>
          </a:p>
        </p:txBody>
      </p:sp>
      <p:pic>
        <p:nvPicPr>
          <p:cNvPr id="3" name="整体效果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72220" y="2594291"/>
            <a:ext cx="10766854" cy="3387073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6742669" y="1365018"/>
            <a:ext cx="1820562" cy="70845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/>
              <a:t>松开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3999470" y="1383710"/>
            <a:ext cx="1820562" cy="70845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/>
              <a:t>变距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1256271" y="1383710"/>
            <a:ext cx="1820562" cy="71447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/>
              <a:t>夹紧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9485868" y="1362007"/>
            <a:ext cx="1820562" cy="71447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/>
              <a:t>变距</a:t>
            </a:r>
          </a:p>
        </p:txBody>
      </p:sp>
      <p:sp>
        <p:nvSpPr>
          <p:cNvPr id="14" name="右箭头 13"/>
          <p:cNvSpPr/>
          <p:nvPr/>
        </p:nvSpPr>
        <p:spPr>
          <a:xfrm>
            <a:off x="3179805" y="1579893"/>
            <a:ext cx="716692" cy="31732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右箭头 16"/>
          <p:cNvSpPr/>
          <p:nvPr/>
        </p:nvSpPr>
        <p:spPr>
          <a:xfrm>
            <a:off x="5923004" y="1606995"/>
            <a:ext cx="716692" cy="31732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右箭头 17"/>
          <p:cNvSpPr/>
          <p:nvPr/>
        </p:nvSpPr>
        <p:spPr>
          <a:xfrm>
            <a:off x="8666203" y="1579276"/>
            <a:ext cx="716692" cy="31732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11072955" y="6314506"/>
            <a:ext cx="7661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hlinkClick r:id="rId5" action="ppaction://hlinksldjump"/>
              </a:rPr>
              <a:t>返回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结构演示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79941" y="2743201"/>
            <a:ext cx="10547571" cy="331809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328053" y="741405"/>
            <a:ext cx="425134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latin typeface="Adobe 黑体 Std R" panose="020B0400000000000000" pitchFamily="34" charset="-122"/>
                <a:ea typeface="Adobe 黑体 Std R" panose="020B0400000000000000" pitchFamily="34" charset="-122"/>
              </a:rPr>
              <a:t>内部结构运动演示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1211698" y="6425514"/>
            <a:ext cx="7496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hlinkClick r:id="rId5" action="ppaction://hlinksldjump"/>
              </a:rPr>
              <a:t>返回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弹簧演示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14039" y="2504302"/>
            <a:ext cx="10611553" cy="3559291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273858" y="963827"/>
            <a:ext cx="42919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latin typeface="Adobe 黑体 Std R" panose="020B0400000000000000" pitchFamily="34" charset="-122"/>
                <a:ea typeface="Adobe 黑体 Std R" panose="020B0400000000000000" pitchFamily="34" charset="-122"/>
              </a:rPr>
              <a:t>弹簧部分运动演示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1236411" y="6359611"/>
            <a:ext cx="9555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hlinkClick r:id="rId5" action="ppaction://hlinksldjump"/>
              </a:rPr>
              <a:t>返回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40499" y="800858"/>
            <a:ext cx="39834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>
                <a:latin typeface="Adobe 黑体 Std R" panose="020B0400000000000000" pitchFamily="34" charset="-122"/>
                <a:ea typeface="Adobe 黑体 Std R" panose="020B0400000000000000" pitchFamily="34" charset="-122"/>
              </a:rPr>
              <a:t>目的及意义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140499" y="2398973"/>
            <a:ext cx="398343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/>
              <a:t>目的</a:t>
            </a:r>
            <a:r>
              <a:rPr lang="zh-CN" altLang="en-US" sz="2400"/>
              <a:t>：视频中两道工序之间需要改变工件间距，目前只有人工操作，导致生产节拍较慢，因此设计一款夹具提高生产节拍。</a:t>
            </a:r>
            <a:endParaRPr lang="en-US" altLang="zh-CN" sz="2400"/>
          </a:p>
          <a:p>
            <a:endParaRPr lang="en-US" altLang="zh-CN"/>
          </a:p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140499" y="5502869"/>
            <a:ext cx="67183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/>
              <a:t>意义：加快生产节拍，提高生产效率</a:t>
            </a:r>
          </a:p>
        </p:txBody>
      </p:sp>
      <p:pic>
        <p:nvPicPr>
          <p:cNvPr id="5" name="021621052f9525c04c8994a972786a55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834988" y="1874307"/>
            <a:ext cx="5651157" cy="3202322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611541" y="939357"/>
            <a:ext cx="20980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/>
              <a:t>视频演示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287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262347" y="428369"/>
            <a:ext cx="4267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latin typeface="Adobe 黑体 Std R" panose="020B0400000000000000" pitchFamily="34" charset="-122"/>
                <a:ea typeface="Adobe 黑体 Std R" panose="020B0400000000000000" pitchFamily="34" charset="-122"/>
              </a:rPr>
              <a:t>圆柱凸轮加工仿真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4455" y="2732566"/>
            <a:ext cx="5471491" cy="3252222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93750" y="1479779"/>
            <a:ext cx="104043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利用</a:t>
            </a:r>
            <a:r>
              <a:rPr lang="en-US" altLang="zh-CN"/>
              <a:t>solidCAM</a:t>
            </a:r>
            <a:r>
              <a:rPr lang="zh-CN" altLang="en-US"/>
              <a:t>对比较难加工的软件进行加工模拟，操作生成后还可以直接生成</a:t>
            </a:r>
            <a:r>
              <a:rPr lang="en-US" altLang="zh-CN"/>
              <a:t>G</a:t>
            </a:r>
            <a:r>
              <a:rPr lang="zh-CN" altLang="en-US"/>
              <a:t>代码，方便后续加工操作，节约设计时间。生成的部分代码如下。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5945" y="2732567"/>
            <a:ext cx="5664643" cy="3252222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1392930" y="6406580"/>
            <a:ext cx="6676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hlinkClick r:id="rId4" action="ppaction://hlinksldjump"/>
              </a:rPr>
              <a:t>返回</a:t>
            </a:r>
            <a:endParaRPr lang="zh-CN" alt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360687" y="329514"/>
            <a:ext cx="23395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/>
              <a:t>仿真视频</a:t>
            </a:r>
          </a:p>
        </p:txBody>
      </p:sp>
      <p:pic>
        <p:nvPicPr>
          <p:cNvPr id="3" name="圆柱凸轮加工仿真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372497" y="1205064"/>
            <a:ext cx="8315926" cy="5398978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1368216" y="6318421"/>
            <a:ext cx="8237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hlinkClick r:id="rId5" action="ppaction://hlinksldjump"/>
              </a:rPr>
              <a:t>返回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059459" y="460606"/>
            <a:ext cx="9382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>
                <a:latin typeface="Adobe 黑体 Std R" panose="020B0400000000000000" pitchFamily="34" charset="-122"/>
                <a:ea typeface="Adobe 黑体 Std R" panose="020B0400000000000000" pitchFamily="34" charset="-122"/>
              </a:rPr>
              <a:t>总结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059459" y="1338148"/>
            <a:ext cx="938289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/>
              <a:t>一</a:t>
            </a:r>
            <a:r>
              <a:rPr lang="zh-CN" altLang="en-US" sz="2400"/>
              <a:t>、本次设计以</a:t>
            </a:r>
            <a:r>
              <a:rPr lang="en-US" altLang="zh-CN" sz="2400"/>
              <a:t>solidworks</a:t>
            </a:r>
            <a:r>
              <a:rPr lang="zh-CN" altLang="en-US" sz="2400"/>
              <a:t>为平台，阐述了</a:t>
            </a:r>
            <a:r>
              <a:rPr lang="en-US" altLang="zh-CN" sz="2400"/>
              <a:t>solidworks</a:t>
            </a:r>
            <a:r>
              <a:rPr lang="zh-CN" altLang="en-US" sz="2400"/>
              <a:t>机械设计的相关技术，从设计过程来看，通过软件进行零件的设计非常的方便快捷，也十分准确，并能够及时通过软件发现设计上的缺陷和错误并快速修改。再后续的装配及模拟上，软件也具有相当的优势，显著缩短了研发周期，提高了研发效率，降低了研发成本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059459" y="3385241"/>
            <a:ext cx="9382898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/>
              <a:t>二</a:t>
            </a:r>
            <a:r>
              <a:rPr lang="zh-CN" altLang="en-US" sz="2400"/>
              <a:t>、结构的设计以及关键零件的建立是本次设计的难点。设计的优点在于做到了单一输入，多个输出，减少了动力原件的使用。另外通过简单修改一些相关零件可以做到兼容所有类似的工序，这也是本次设计的优势所在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059459" y="5078012"/>
            <a:ext cx="938289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/>
              <a:t>三</a:t>
            </a:r>
            <a:r>
              <a:rPr lang="zh-CN" altLang="en-US" sz="2400"/>
              <a:t>、由于时间问题，对于设计整体的空间尺寸设计还不是很完善，零件与零件之间不够紧凑，空间利用率不高。另外对于材料的选择方便暂时没有考虑，这些问题会在后续的工作中改进。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/>
              <a:t>感谢您的观看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917989" y="741405"/>
            <a:ext cx="27514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>
                <a:latin typeface="Adobe 黑体 Std R" panose="020B0400000000000000" pitchFamily="34" charset="-122"/>
                <a:ea typeface="Adobe 黑体 Std R" panose="020B0400000000000000" pitchFamily="34" charset="-122"/>
              </a:rPr>
              <a:t>设计理念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062681" y="1491049"/>
            <a:ext cx="1054443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       本次设计的意愿是想通过单一输入，完成多个爪具之间的抓取以及变距两个过程。整个流程分为爪具夹紧、爪具与爪具之间变距、爪具放松、爪具回到初始状态四个过程。具体流程如下：首先是圆柱凸轮的旋转输入，此时与圆柱凸轮联动的盘装凸轮旋转到近毂，两个爪体之间的弹簧提供夹紧力进行夹紧操作，然后旋转到一定角度，待爪具完全夹紧之后，圆柱凸轮运动到相应角度进行变距操作，变距完成后盘状凸轮推动推杆放松爪具放下工件，最后圆柱凸轮推动爪具回到初始状态。整个过程使用单一的旋转输入，完成变距和加紧放松两个输出，相比于使用气动原件进行加紧与放松，本设计更加节约了气缸的使用，局限性更少，适用性更广。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020654" y="978569"/>
            <a:ext cx="9542885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>
                <a:latin typeface="Adobe 黑体 Std R" panose="020B0400000000000000" pitchFamily="34" charset="-122"/>
                <a:ea typeface="Adobe 黑体 Std R" panose="020B0400000000000000" pitchFamily="34" charset="-122"/>
              </a:rPr>
              <a:t>设计软件</a:t>
            </a:r>
            <a:r>
              <a:rPr lang="en-US" altLang="zh-CN" sz="5400">
                <a:latin typeface="Adobe 黑体 Std R" panose="020B0400000000000000" pitchFamily="34" charset="-122"/>
                <a:ea typeface="Adobe 黑体 Std R" panose="020B0400000000000000" pitchFamily="34" charset="-122"/>
              </a:rPr>
              <a:t>:</a:t>
            </a:r>
          </a:p>
          <a:p>
            <a:pPr algn="ctr"/>
            <a:r>
              <a:rPr lang="en-US" altLang="zh-CN" sz="4400"/>
              <a:t>SOLIDWORKS</a:t>
            </a:r>
            <a:r>
              <a:rPr lang="zh-CN" altLang="en-US" sz="4400"/>
              <a:t>三维机械设计系统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020655" y="3044097"/>
            <a:ext cx="954288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/>
              <a:t>Soildworks</a:t>
            </a:r>
            <a:r>
              <a:rPr lang="zh-CN" altLang="en-US" sz="2400"/>
              <a:t>是一款在</a:t>
            </a:r>
            <a:r>
              <a:rPr lang="en-US" altLang="zh-CN" sz="2400"/>
              <a:t>windows</a:t>
            </a:r>
            <a:r>
              <a:rPr lang="zh-CN" altLang="en-US" sz="2400"/>
              <a:t>环境下进行机械设计的软件，是一个以设计功能为主的</a:t>
            </a:r>
            <a:r>
              <a:rPr lang="en-US" altLang="zh-CN" sz="2400"/>
              <a:t>CDA/CAE/CAM</a:t>
            </a:r>
            <a:r>
              <a:rPr lang="zh-CN" altLang="en-US" sz="2400"/>
              <a:t>软件，其界面操作完全使用</a:t>
            </a:r>
            <a:r>
              <a:rPr lang="en-US" altLang="zh-CN" sz="2400"/>
              <a:t>Windows</a:t>
            </a:r>
            <a:r>
              <a:rPr lang="zh-CN" altLang="en-US" sz="2400"/>
              <a:t>风格，具有人性化的操作界面。</a:t>
            </a:r>
            <a:endParaRPr lang="en-US" altLang="zh-CN" sz="2400"/>
          </a:p>
          <a:p>
            <a:r>
              <a:rPr lang="zh-CN" altLang="en-US" sz="2400"/>
              <a:t>功能强大、易学易用和技术创新是</a:t>
            </a:r>
            <a:r>
              <a:rPr lang="en-US" altLang="zh-CN" sz="2400"/>
              <a:t>solidworks</a:t>
            </a:r>
            <a:r>
              <a:rPr lang="zh-CN" altLang="en-US" sz="2400"/>
              <a:t>的三大特点。</a:t>
            </a:r>
            <a:endParaRPr lang="en-US" altLang="zh-CN" sz="2400"/>
          </a:p>
          <a:p>
            <a:r>
              <a:rPr lang="en-US" altLang="zh-CN" sz="2400"/>
              <a:t>Solidworks</a:t>
            </a:r>
            <a:r>
              <a:rPr lang="zh-CN" altLang="en-US" sz="2400"/>
              <a:t>能够提供不同的设计方案、减少设计过程中的错误以及提高产品质量。</a:t>
            </a:r>
            <a:r>
              <a:rPr lang="en-US" altLang="zh-CN" sz="2400"/>
              <a:t>Solidworks</a:t>
            </a:r>
            <a:r>
              <a:rPr lang="zh-CN" altLang="en-US" sz="2400"/>
              <a:t>不仅提供如此强大的功能，同时对于每个工程师和设计者来说，操作简单方便、易学易用。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358064" y="155216"/>
            <a:ext cx="23326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>
                <a:latin typeface="Adobe 黑体 Std R" panose="020B0400000000000000" pitchFamily="34" charset="-122"/>
                <a:ea typeface="Adobe 黑体 Std R" panose="020B0400000000000000" pitchFamily="34" charset="-122"/>
              </a:rPr>
              <a:t>目录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3202785" y="3783895"/>
            <a:ext cx="6643166" cy="73455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hlinkClick r:id="rId2" action="ppaction://hlinksldjump"/>
              </a:rPr>
              <a:t>装配体运动模拟</a:t>
            </a:r>
            <a:endParaRPr lang="zh-CN" altLang="en-US" sz="3600"/>
          </a:p>
        </p:txBody>
      </p:sp>
      <p:sp>
        <p:nvSpPr>
          <p:cNvPr id="5" name="圆角矩形 4"/>
          <p:cNvSpPr/>
          <p:nvPr/>
        </p:nvSpPr>
        <p:spPr>
          <a:xfrm>
            <a:off x="3212757" y="1802695"/>
            <a:ext cx="6623222" cy="73455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hlinkClick r:id="rId3" action="ppaction://hlinksldjump"/>
              </a:rPr>
              <a:t>零件绘制</a:t>
            </a:r>
            <a:endParaRPr lang="zh-CN" altLang="en-US" sz="3600"/>
          </a:p>
        </p:txBody>
      </p:sp>
      <p:sp>
        <p:nvSpPr>
          <p:cNvPr id="6" name="圆角矩形 5"/>
          <p:cNvSpPr/>
          <p:nvPr/>
        </p:nvSpPr>
        <p:spPr>
          <a:xfrm>
            <a:off x="3212757" y="2774760"/>
            <a:ext cx="6623222" cy="73455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hlinkClick r:id="rId4" action="ppaction://hlinksldjump"/>
              </a:rPr>
              <a:t>装配体建立</a:t>
            </a:r>
            <a:endParaRPr lang="zh-CN" altLang="en-US" sz="3600"/>
          </a:p>
        </p:txBody>
      </p:sp>
      <p:sp>
        <p:nvSpPr>
          <p:cNvPr id="8" name="圆角矩形 7"/>
          <p:cNvSpPr/>
          <p:nvPr/>
        </p:nvSpPr>
        <p:spPr>
          <a:xfrm>
            <a:off x="3212757" y="5765095"/>
            <a:ext cx="6643166" cy="73455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hlinkClick r:id="rId5" action="ppaction://hlinksldjump"/>
              </a:rPr>
              <a:t>总结</a:t>
            </a:r>
            <a:endParaRPr lang="zh-CN" altLang="en-US" sz="3600"/>
          </a:p>
        </p:txBody>
      </p:sp>
      <p:sp>
        <p:nvSpPr>
          <p:cNvPr id="3" name="圆角矩形 2"/>
          <p:cNvSpPr/>
          <p:nvPr/>
        </p:nvSpPr>
        <p:spPr>
          <a:xfrm>
            <a:off x="3212757" y="4793030"/>
            <a:ext cx="6623222" cy="73455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hlinkClick r:id="rId6" action="ppaction://hlinksldjump"/>
              </a:rPr>
              <a:t>圆柱凸轮加工仿真</a:t>
            </a:r>
            <a:endParaRPr lang="zh-CN" altLang="en-US" sz="36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008604" y="408458"/>
            <a:ext cx="35505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>
                <a:latin typeface="Adobe 黑体 Std R" panose="020B0400000000000000" pitchFamily="34" charset="-122"/>
                <a:ea typeface="Adobe 黑体 Std R" panose="020B0400000000000000" pitchFamily="34" charset="-122"/>
              </a:rPr>
              <a:t>零件绘制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1655806" y="1580808"/>
            <a:ext cx="3723504" cy="63568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hlinkClick r:id="rId2" action="ppaction://hlinksldjump"/>
              </a:rPr>
              <a:t>圆柱凸轮</a:t>
            </a:r>
            <a:endParaRPr lang="zh-CN" altLang="en-US" sz="2400"/>
          </a:p>
        </p:txBody>
      </p:sp>
      <p:sp>
        <p:nvSpPr>
          <p:cNvPr id="4" name="圆角矩形 3"/>
          <p:cNvSpPr/>
          <p:nvPr/>
        </p:nvSpPr>
        <p:spPr>
          <a:xfrm>
            <a:off x="7315200" y="1579345"/>
            <a:ext cx="3723504" cy="63568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hlinkClick r:id="rId2" action="ppaction://hlinksldjump"/>
              </a:rPr>
              <a:t>圆柱凸轮推杆</a:t>
            </a:r>
            <a:endParaRPr lang="zh-CN" altLang="en-US" sz="2400"/>
          </a:p>
        </p:txBody>
      </p:sp>
      <p:sp>
        <p:nvSpPr>
          <p:cNvPr id="5" name="圆角矩形 4"/>
          <p:cNvSpPr/>
          <p:nvPr/>
        </p:nvSpPr>
        <p:spPr>
          <a:xfrm>
            <a:off x="1655805" y="3947026"/>
            <a:ext cx="3723504" cy="63568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hlinkClick r:id="rId3" action="ppaction://hlinksldjump"/>
              </a:rPr>
              <a:t>内部侧板</a:t>
            </a:r>
            <a:endParaRPr lang="zh-CN" altLang="en-US" sz="2400"/>
          </a:p>
        </p:txBody>
      </p:sp>
      <p:sp>
        <p:nvSpPr>
          <p:cNvPr id="6" name="圆角矩形 5"/>
          <p:cNvSpPr/>
          <p:nvPr/>
        </p:nvSpPr>
        <p:spPr>
          <a:xfrm>
            <a:off x="1655806" y="2761123"/>
            <a:ext cx="3723504" cy="63568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hlinkClick r:id="rId4" action="ppaction://hlinksldjump"/>
              </a:rPr>
              <a:t>盘状凸轮</a:t>
            </a:r>
            <a:endParaRPr lang="zh-CN" altLang="en-US" sz="2400"/>
          </a:p>
        </p:txBody>
      </p:sp>
      <p:sp>
        <p:nvSpPr>
          <p:cNvPr id="7" name="圆角矩形 6"/>
          <p:cNvSpPr/>
          <p:nvPr/>
        </p:nvSpPr>
        <p:spPr>
          <a:xfrm>
            <a:off x="7311083" y="2761123"/>
            <a:ext cx="3723504" cy="63568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hlinkClick r:id="rId4" action="ppaction://hlinksldjump"/>
              </a:rPr>
              <a:t>盘状凸轮推杆</a:t>
            </a:r>
            <a:endParaRPr lang="zh-CN" altLang="en-US" sz="2400"/>
          </a:p>
        </p:txBody>
      </p:sp>
      <p:sp>
        <p:nvSpPr>
          <p:cNvPr id="8" name="圆角矩形 7"/>
          <p:cNvSpPr/>
          <p:nvPr/>
        </p:nvSpPr>
        <p:spPr>
          <a:xfrm>
            <a:off x="7315202" y="3947026"/>
            <a:ext cx="3719385" cy="63568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hlinkClick r:id="rId3" action="ppaction://hlinksldjump"/>
              </a:rPr>
              <a:t>爪体</a:t>
            </a:r>
            <a:endParaRPr lang="zh-CN" altLang="en-US" sz="2400"/>
          </a:p>
        </p:txBody>
      </p:sp>
      <p:sp>
        <p:nvSpPr>
          <p:cNvPr id="9" name="圆角矩形 8"/>
          <p:cNvSpPr/>
          <p:nvPr/>
        </p:nvSpPr>
        <p:spPr>
          <a:xfrm>
            <a:off x="1655805" y="5134641"/>
            <a:ext cx="3723504" cy="6322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hlinkClick r:id="rId5" action="ppaction://hlinksldjump"/>
              </a:rPr>
              <a:t>弹簧座</a:t>
            </a:r>
            <a:endParaRPr lang="zh-CN" altLang="en-US" sz="2400"/>
          </a:p>
        </p:txBody>
      </p:sp>
      <p:sp>
        <p:nvSpPr>
          <p:cNvPr id="10" name="圆角矩形 9"/>
          <p:cNvSpPr/>
          <p:nvPr/>
        </p:nvSpPr>
        <p:spPr>
          <a:xfrm>
            <a:off x="7311083" y="5131217"/>
            <a:ext cx="3723504" cy="63568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hlinkClick r:id="rId5" action="ppaction://hlinksldjump"/>
              </a:rPr>
              <a:t>连接杆</a:t>
            </a:r>
            <a:endParaRPr lang="zh-CN" altLang="en-US" sz="2400"/>
          </a:p>
        </p:txBody>
      </p:sp>
      <p:sp>
        <p:nvSpPr>
          <p:cNvPr id="11" name="文本框 10"/>
          <p:cNvSpPr txBox="1"/>
          <p:nvPr/>
        </p:nvSpPr>
        <p:spPr>
          <a:xfrm>
            <a:off x="11327026" y="6400800"/>
            <a:ext cx="675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hlinkClick r:id="rId6" action="ppaction://hlinksldjump"/>
              </a:rPr>
              <a:t>返回</a:t>
            </a:r>
            <a:endParaRPr lang="zh-CN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75717" y="156519"/>
            <a:ext cx="34516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latin typeface="Adobe 黑体 Std R" panose="020B0400000000000000" pitchFamily="34" charset="-122"/>
                <a:ea typeface="Adobe 黑体 Std R" panose="020B0400000000000000" pitchFamily="34" charset="-122"/>
              </a:rPr>
              <a:t>圆柱凸轮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375718" y="3509320"/>
            <a:ext cx="360817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latin typeface="Adobe 黑体 Std R" panose="020B0400000000000000" pitchFamily="34" charset="-122"/>
                <a:ea typeface="Adobe 黑体 Std R" panose="020B0400000000000000" pitchFamily="34" charset="-122"/>
              </a:rPr>
              <a:t>圆柱凸轮推杆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3365" y="3509320"/>
            <a:ext cx="4596720" cy="3229233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375719" y="1032471"/>
            <a:ext cx="345165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圆柱凸轮在设计上采用四合一的理念，使得最多可以同时有</a:t>
            </a:r>
            <a:r>
              <a:rPr lang="en-US" altLang="zh-CN"/>
              <a:t>4</a:t>
            </a:r>
            <a:r>
              <a:rPr lang="zh-CN" altLang="en-US"/>
              <a:t>个工件进行变距，提高了效率。在设计上采用曲线包覆在曲面上的方法。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375719" y="4523771"/>
            <a:ext cx="34516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圆柱凸轮推杆两边的伸出部分穿过爪体，带动爪体变距，中间的孔插入连接杆用于限制推杆的活动。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1467069" y="6369221"/>
            <a:ext cx="6507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hlinkClick r:id="rId3" action="ppaction://hlinksldjump"/>
              </a:rPr>
              <a:t>返回</a:t>
            </a:r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73364" y="237198"/>
            <a:ext cx="4595345" cy="3272122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55805" y="173124"/>
            <a:ext cx="32457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latin typeface="Adobe 黑体 Std R" panose="020B0400000000000000" pitchFamily="34" charset="-122"/>
                <a:ea typeface="Adobe 黑体 Std R" panose="020B0400000000000000" pitchFamily="34" charset="-122"/>
              </a:rPr>
              <a:t>盘状凸轮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655806" y="3562180"/>
            <a:ext cx="32457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latin typeface="Adobe 黑体 Std R" panose="020B0400000000000000" pitchFamily="34" charset="-122"/>
                <a:ea typeface="Adobe 黑体 Std R" panose="020B0400000000000000" pitchFamily="34" charset="-122"/>
              </a:rPr>
              <a:t>盘状凸轮推杆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0492" y="173124"/>
            <a:ext cx="3798719" cy="32043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0491" y="3562180"/>
            <a:ext cx="3798719" cy="299170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655805" y="881010"/>
            <a:ext cx="356698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盘装凸轮通过键与圆柱凸轮的轴连接，实现联动。凸轮的近端和远端分别拥有</a:t>
            </a:r>
            <a:r>
              <a:rPr lang="en-US" altLang="zh-CN"/>
              <a:t>90</a:t>
            </a:r>
            <a:r>
              <a:rPr lang="zh-CN" altLang="en-US"/>
              <a:t>度角的行程，用于保持圆柱凸轮进行变距时使爪具保持夹紧状态或放松状态。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655805" y="4270066"/>
            <a:ext cx="32457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盘装凸轮推杆两孔与长连接杆链接，凸轮推动推杆，推杆带动爪体进行夹取与放松。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1401168" y="6400800"/>
            <a:ext cx="708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hlinkClick r:id="rId4" action="ppaction://hlinksldjump"/>
              </a:rPr>
              <a:t>返回</a:t>
            </a:r>
            <a:endParaRPr lang="zh-CN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15762" y="199858"/>
            <a:ext cx="23065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latin typeface="Adobe 黑体 Std R" panose="020B0400000000000000" pitchFamily="34" charset="-122"/>
                <a:ea typeface="Adobe 黑体 Std R" panose="020B0400000000000000" pitchFamily="34" charset="-122"/>
              </a:rPr>
              <a:t>爪体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515762" y="3482684"/>
            <a:ext cx="23065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latin typeface="Adobe 黑体 Std R" panose="020B0400000000000000" pitchFamily="34" charset="-122"/>
                <a:ea typeface="Adobe 黑体 Std R" panose="020B0400000000000000" pitchFamily="34" charset="-122"/>
              </a:rPr>
              <a:t>内部侧板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4049" y="3482684"/>
            <a:ext cx="3939380" cy="30032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4049" y="199858"/>
            <a:ext cx="3939380" cy="3178121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515761" y="907744"/>
            <a:ext cx="39953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爪体的前方开两孔用于与长连接杆连接，侧面开一个通孔与螺纹孔，通孔与圆柱凸轮推杆链接，螺纹孔与弹簧座连接。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515762" y="4190570"/>
            <a:ext cx="39953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内部侧板用于固定各个零件之间的位置关系，与连接杆协同使用。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1046941" y="6244281"/>
            <a:ext cx="840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hlinkClick r:id="rId4" action="ppaction://hlinksldjump"/>
              </a:rPr>
              <a:t>返回</a:t>
            </a:r>
            <a:endParaRPr lang="zh-CN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TM10001105[[fn=剪切]]</Template>
  <TotalTime>1</TotalTime>
  <Words>1061</Words>
  <Application>Microsoft Office PowerPoint</Application>
  <PresentationFormat>宽屏</PresentationFormat>
  <Paragraphs>90</Paragraphs>
  <Slides>23</Slides>
  <Notes>0</Notes>
  <HiddenSlides>0</HiddenSlides>
  <MMClips>5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Adobe 黑体 Std R</vt:lpstr>
      <vt:lpstr>等线</vt:lpstr>
      <vt:lpstr>Franklin Gothic Book</vt:lpstr>
      <vt:lpstr>Crop</vt:lpstr>
      <vt:lpstr>2021 匠心工业美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感谢您的观看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徐 翊豪</cp:lastModifiedBy>
  <cp:revision>61</cp:revision>
  <dcterms:created xsi:type="dcterms:W3CDTF">2020-07-28T13:57:00Z</dcterms:created>
  <dcterms:modified xsi:type="dcterms:W3CDTF">2022-12-07T07:58:43Z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2052-11.3.0.9228</vt:lpwstr>
  </property>
</Properties>
</file>