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"/>
  </p:notesMasterIdLst>
  <p:handoutMasterIdLst>
    <p:handoutMasterId r:id="rId16"/>
  </p:handoutMasterIdLst>
  <p:sldIdLst>
    <p:sldId id="256" r:id="rId3"/>
    <p:sldId id="257" r:id="rId5"/>
    <p:sldId id="259" r:id="rId6"/>
    <p:sldId id="295" r:id="rId7"/>
    <p:sldId id="296" r:id="rId8"/>
    <p:sldId id="297" r:id="rId9"/>
    <p:sldId id="262" r:id="rId10"/>
    <p:sldId id="279" r:id="rId11"/>
    <p:sldId id="288" r:id="rId12"/>
    <p:sldId id="298" r:id="rId13"/>
    <p:sldId id="269" r:id="rId14"/>
    <p:sldId id="274" r:id="rId15"/>
  </p:sldIdLst>
  <p:sldSz cx="12192000" cy="6858000"/>
  <p:notesSz cx="6858000" cy="9144000"/>
  <p:embeddedFontLst>
    <p:embeddedFont>
      <p:font typeface="微软雅黑" panose="020B0503020204020204" charset="-122"/>
      <p:regular r:id="rId20"/>
    </p:embeddedFont>
    <p:embeddedFont>
      <p:font typeface="楷体" panose="02010609060101010101" charset="-122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9" userDrawn="1">
          <p15:clr>
            <a:srgbClr val="A4A3A4"/>
          </p15:clr>
        </p15:guide>
        <p15:guide id="2" pos="379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15E8C"/>
    <a:srgbClr val="1D5D8D"/>
    <a:srgbClr val="1F5E8E"/>
    <a:srgbClr val="1E5E8E"/>
    <a:srgbClr val="1F5E8D"/>
    <a:srgbClr val="FFFFFF"/>
    <a:srgbClr val="034F89"/>
    <a:srgbClr val="055592"/>
    <a:srgbClr val="00579E"/>
    <a:srgbClr val="014F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6" d="100"/>
          <a:sy n="96" d="100"/>
        </p:scale>
        <p:origin x="672" y="56"/>
      </p:cViewPr>
      <p:guideLst>
        <p:guide orient="horz" pos="2179"/>
        <p:guide pos="3796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151.xml"/><Relationship Id="rId21" Type="http://schemas.openxmlformats.org/officeDocument/2006/relationships/font" Target="fonts/font2.fntdata"/><Relationship Id="rId20" Type="http://schemas.openxmlformats.org/officeDocument/2006/relationships/font" Target="fonts/font1.fntdata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handoutMaster" Target="handoutMasters/handoutMaster1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</a:fld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6.xml"/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7.xml"/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</p:spTree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 userDrawn="1"/>
        </p:nvSpPr>
        <p:spPr>
          <a:xfrm>
            <a:off x="0" y="0"/>
            <a:ext cx="12192000" cy="81762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1288">
                <a:moveTo>
                  <a:pt x="0" y="0"/>
                </a:moveTo>
                <a:lnTo>
                  <a:pt x="19200" y="0"/>
                </a:lnTo>
                <a:lnTo>
                  <a:pt x="19200" y="1024"/>
                </a:lnTo>
                <a:cubicBezTo>
                  <a:pt x="12837" y="1931"/>
                  <a:pt x="6474" y="137"/>
                  <a:pt x="111" y="1002"/>
                </a:cubicBezTo>
                <a:lnTo>
                  <a:pt x="0" y="101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75000"/>
                </a:schemeClr>
              </a:gs>
            </a:gsLst>
            <a:lin ang="2052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/>
        </p:nvSpPr>
        <p:spPr>
          <a:xfrm>
            <a:off x="0" y="0"/>
            <a:ext cx="12192000" cy="63028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993">
                <a:moveTo>
                  <a:pt x="0" y="0"/>
                </a:moveTo>
                <a:lnTo>
                  <a:pt x="19200" y="0"/>
                </a:lnTo>
                <a:lnTo>
                  <a:pt x="19200" y="713"/>
                </a:lnTo>
                <a:cubicBezTo>
                  <a:pt x="12837" y="1673"/>
                  <a:pt x="6474" y="-225"/>
                  <a:pt x="111" y="691"/>
                </a:cubicBezTo>
                <a:lnTo>
                  <a:pt x="0" y="708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4000">
                <a:srgbClr val="034F89">
                  <a:alpha val="75000"/>
                </a:srgbClr>
              </a:gs>
              <a:gs pos="0">
                <a:srgbClr val="034F89"/>
              </a:gs>
              <a:gs pos="100000">
                <a:srgbClr val="034F89"/>
              </a:gs>
            </a:gsLst>
            <a:lin ang="20520000" scaled="0"/>
          </a:gra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tags" Target="../tags/tag53.xml"/><Relationship Id="rId13" Type="http://schemas.openxmlformats.org/officeDocument/2006/relationships/tags" Target="../tags/tag52.xml"/><Relationship Id="rId12" Type="http://schemas.openxmlformats.org/officeDocument/2006/relationships/tags" Target="../tags/tag5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7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random/>
  </p:transition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58.xml"/><Relationship Id="rId2" Type="http://schemas.openxmlformats.org/officeDocument/2006/relationships/image" Target="../media/image1.png"/><Relationship Id="rId1" Type="http://schemas.openxmlformats.org/officeDocument/2006/relationships/tags" Target="../tags/tag57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tags" Target="../tags/tag140.xml"/><Relationship Id="rId7" Type="http://schemas.openxmlformats.org/officeDocument/2006/relationships/image" Target="../media/image12.png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tags" Target="../tags/tag137.xml"/><Relationship Id="rId3" Type="http://schemas.openxmlformats.org/officeDocument/2006/relationships/tags" Target="../tags/tag136.xml"/><Relationship Id="rId2" Type="http://schemas.openxmlformats.org/officeDocument/2006/relationships/tags" Target="../tags/tag135.xml"/><Relationship Id="rId18" Type="http://schemas.openxmlformats.org/officeDocument/2006/relationships/slideLayout" Target="../slideLayouts/slideLayout2.xml"/><Relationship Id="rId17" Type="http://schemas.openxmlformats.org/officeDocument/2006/relationships/tags" Target="../tags/tag146.xml"/><Relationship Id="rId16" Type="http://schemas.openxmlformats.org/officeDocument/2006/relationships/image" Target="../media/image15.png"/><Relationship Id="rId15" Type="http://schemas.openxmlformats.org/officeDocument/2006/relationships/tags" Target="../tags/tag145.xml"/><Relationship Id="rId14" Type="http://schemas.openxmlformats.org/officeDocument/2006/relationships/image" Target="../media/image14.png"/><Relationship Id="rId13" Type="http://schemas.openxmlformats.org/officeDocument/2006/relationships/tags" Target="../tags/tag144.xml"/><Relationship Id="rId12" Type="http://schemas.openxmlformats.org/officeDocument/2006/relationships/tags" Target="../tags/tag143.xml"/><Relationship Id="rId11" Type="http://schemas.openxmlformats.org/officeDocument/2006/relationships/tags" Target="../tags/tag142.xml"/><Relationship Id="rId10" Type="http://schemas.openxmlformats.org/officeDocument/2006/relationships/tags" Target="../tags/tag141.xml"/><Relationship Id="rId1" Type="http://schemas.openxmlformats.org/officeDocument/2006/relationships/tags" Target="../tags/tag13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" Type="http://schemas.openxmlformats.org/officeDocument/2006/relationships/tags" Target="../tags/tag14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59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1.xml"/><Relationship Id="rId2" Type="http://schemas.openxmlformats.org/officeDocument/2006/relationships/image" Target="../media/image2.png"/><Relationship Id="rId1" Type="http://schemas.openxmlformats.org/officeDocument/2006/relationships/tags" Target="../tags/tag6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image" Target="../media/image4.jpeg"/><Relationship Id="rId11" Type="http://schemas.openxmlformats.org/officeDocument/2006/relationships/tags" Target="../tags/tag71.xml"/><Relationship Id="rId10" Type="http://schemas.openxmlformats.org/officeDocument/2006/relationships/image" Target="../media/image3.png"/><Relationship Id="rId1" Type="http://schemas.openxmlformats.org/officeDocument/2006/relationships/tags" Target="../tags/tag62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83.xml"/><Relationship Id="rId8" Type="http://schemas.openxmlformats.org/officeDocument/2006/relationships/tags" Target="../tags/tag82.xml"/><Relationship Id="rId7" Type="http://schemas.openxmlformats.org/officeDocument/2006/relationships/tags" Target="../tags/tag81.xml"/><Relationship Id="rId6" Type="http://schemas.openxmlformats.org/officeDocument/2006/relationships/tags" Target="../tags/tag80.xml"/><Relationship Id="rId5" Type="http://schemas.openxmlformats.org/officeDocument/2006/relationships/tags" Target="../tags/tag79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97.xml"/><Relationship Id="rId25" Type="http://schemas.openxmlformats.org/officeDocument/2006/relationships/tags" Target="../tags/tag96.xml"/><Relationship Id="rId24" Type="http://schemas.openxmlformats.org/officeDocument/2006/relationships/tags" Target="../tags/tag95.xml"/><Relationship Id="rId23" Type="http://schemas.openxmlformats.org/officeDocument/2006/relationships/tags" Target="../tags/tag94.xml"/><Relationship Id="rId22" Type="http://schemas.openxmlformats.org/officeDocument/2006/relationships/tags" Target="../tags/tag93.xml"/><Relationship Id="rId21" Type="http://schemas.openxmlformats.org/officeDocument/2006/relationships/image" Target="../media/image7.png"/><Relationship Id="rId20" Type="http://schemas.openxmlformats.org/officeDocument/2006/relationships/tags" Target="../tags/tag92.xml"/><Relationship Id="rId2" Type="http://schemas.openxmlformats.org/officeDocument/2006/relationships/tags" Target="../tags/tag76.xml"/><Relationship Id="rId19" Type="http://schemas.openxmlformats.org/officeDocument/2006/relationships/image" Target="../media/image6.png"/><Relationship Id="rId18" Type="http://schemas.openxmlformats.org/officeDocument/2006/relationships/tags" Target="../tags/tag91.xml"/><Relationship Id="rId17" Type="http://schemas.openxmlformats.org/officeDocument/2006/relationships/image" Target="../media/image5.png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tags" Target="../tags/tag86.xml"/><Relationship Id="rId11" Type="http://schemas.openxmlformats.org/officeDocument/2006/relationships/tags" Target="../tags/tag85.xml"/><Relationship Id="rId10" Type="http://schemas.openxmlformats.org/officeDocument/2006/relationships/tags" Target="../tags/tag84.xml"/><Relationship Id="rId1" Type="http://schemas.openxmlformats.org/officeDocument/2006/relationships/tags" Target="../tags/tag7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14.xml"/><Relationship Id="rId17" Type="http://schemas.openxmlformats.org/officeDocument/2006/relationships/image" Target="../media/image8.png"/><Relationship Id="rId16" Type="http://schemas.openxmlformats.org/officeDocument/2006/relationships/tags" Target="../tags/tag113.xml"/><Relationship Id="rId15" Type="http://schemas.openxmlformats.org/officeDocument/2006/relationships/tags" Target="../tags/tag112.xml"/><Relationship Id="rId14" Type="http://schemas.openxmlformats.org/officeDocument/2006/relationships/tags" Target="../tags/tag111.xml"/><Relationship Id="rId13" Type="http://schemas.openxmlformats.org/officeDocument/2006/relationships/tags" Target="../tags/tag110.xml"/><Relationship Id="rId12" Type="http://schemas.openxmlformats.org/officeDocument/2006/relationships/tags" Target="../tags/tag10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tags" Target="../tags/tag9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image" Target="../media/image9.png"/><Relationship Id="rId4" Type="http://schemas.openxmlformats.org/officeDocument/2006/relationships/tags" Target="../tags/tag120.xml"/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130.xml"/><Relationship Id="rId14" Type="http://schemas.openxmlformats.org/officeDocument/2006/relationships/tags" Target="../tags/tag129.xml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tags" Target="../tags/tag126.xml"/><Relationship Id="rId10" Type="http://schemas.openxmlformats.org/officeDocument/2006/relationships/tags" Target="../tags/tag125.xml"/><Relationship Id="rId1" Type="http://schemas.openxmlformats.org/officeDocument/2006/relationships/tags" Target="../tags/tag11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3.xml"/><Relationship Id="rId4" Type="http://schemas.openxmlformats.org/officeDocument/2006/relationships/image" Target="../media/image11.jpeg"/><Relationship Id="rId3" Type="http://schemas.openxmlformats.org/officeDocument/2006/relationships/image" Target="../media/image10.jpeg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 10"/>
          <p:cNvSpPr/>
          <p:nvPr/>
        </p:nvSpPr>
        <p:spPr>
          <a:xfrm>
            <a:off x="0" y="309880"/>
            <a:ext cx="12192000" cy="199390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4201">
                <a:moveTo>
                  <a:pt x="0" y="0"/>
                </a:moveTo>
                <a:lnTo>
                  <a:pt x="19200" y="0"/>
                </a:lnTo>
                <a:lnTo>
                  <a:pt x="19200" y="3866"/>
                </a:lnTo>
                <a:cubicBezTo>
                  <a:pt x="12837" y="5016"/>
                  <a:pt x="6474" y="2742"/>
                  <a:pt x="111" y="3839"/>
                </a:cubicBezTo>
                <a:lnTo>
                  <a:pt x="0" y="385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100000"/>
                </a:schemeClr>
              </a:gs>
              <a:gs pos="100000">
                <a:schemeClr val="bg1">
                  <a:lumMod val="75000"/>
                </a:schemeClr>
              </a:gs>
            </a:gsLst>
            <a:lin ang="20520000" scaled="0"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-7620" y="0"/>
            <a:ext cx="12192000" cy="22263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9200" h="4201">
                <a:moveTo>
                  <a:pt x="0" y="0"/>
                </a:moveTo>
                <a:lnTo>
                  <a:pt x="19200" y="0"/>
                </a:lnTo>
                <a:lnTo>
                  <a:pt x="19200" y="3866"/>
                </a:lnTo>
                <a:cubicBezTo>
                  <a:pt x="12837" y="5016"/>
                  <a:pt x="6474" y="2742"/>
                  <a:pt x="111" y="3839"/>
                </a:cubicBezTo>
                <a:lnTo>
                  <a:pt x="0" y="385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54000">
                <a:srgbClr val="034F89">
                  <a:alpha val="75000"/>
                </a:srgbClr>
              </a:gs>
              <a:gs pos="0">
                <a:srgbClr val="034F89">
                  <a:alpha val="100000"/>
                </a:srgbClr>
              </a:gs>
              <a:gs pos="100000">
                <a:srgbClr val="034F89">
                  <a:alpha val="100000"/>
                </a:srgbClr>
              </a:gs>
            </a:gsLst>
            <a:lin ang="20520000" scaled="0"/>
          </a:gradFill>
          <a:ln>
            <a:solidFill>
              <a:srgbClr val="1E5E8E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1824355" y="2813050"/>
            <a:ext cx="8543290" cy="175069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一种核桃壳仁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4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滚筒双向分离装置</a:t>
            </a:r>
            <a:endParaRPr lang="zh-CN" altLang="en-US" sz="48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7366635" y="5443855"/>
            <a:ext cx="4464050" cy="490220"/>
          </a:xfrm>
          <a:prstGeom prst="roundRect">
            <a:avLst>
              <a:gd name="adj" fmla="val 32512"/>
            </a:avLst>
          </a:prstGeom>
          <a:solidFill>
            <a:srgbClr val="034F8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圆角矩形 2"/>
          <p:cNvSpPr/>
          <p:nvPr/>
        </p:nvSpPr>
        <p:spPr>
          <a:xfrm>
            <a:off x="7366635" y="5955030"/>
            <a:ext cx="4464050" cy="490220"/>
          </a:xfrm>
          <a:prstGeom prst="roundRect">
            <a:avLst>
              <a:gd name="adj" fmla="val 32512"/>
            </a:avLst>
          </a:prstGeom>
          <a:solidFill>
            <a:srgbClr val="034F89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5" name="直接连接符 24"/>
          <p:cNvCxnSpPr/>
          <p:nvPr/>
        </p:nvCxnSpPr>
        <p:spPr>
          <a:xfrm>
            <a:off x="0" y="6445250"/>
            <a:ext cx="2201545" cy="6350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7446010" y="5504815"/>
            <a:ext cx="1270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汇报人：</a:t>
            </a:r>
            <a:endParaRPr lang="zh-CN" altLang="en-US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446010" y="6015990"/>
            <a:ext cx="1270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>
                <a:solidFill>
                  <a:srgbClr val="FFFFFF"/>
                </a:solidFill>
                <a:latin typeface="楷体" panose="02010609060101010101" charset="-122"/>
                <a:ea typeface="楷体" panose="02010609060101010101" charset="-122"/>
              </a:rPr>
              <a:t>时间：</a:t>
            </a:r>
            <a:endParaRPr lang="zh-CN" altLang="en-US">
              <a:solidFill>
                <a:srgbClr val="FFFF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平行四边形 7"/>
          <p:cNvSpPr/>
          <p:nvPr/>
        </p:nvSpPr>
        <p:spPr>
          <a:xfrm>
            <a:off x="2991485" y="3658235"/>
            <a:ext cx="6069330" cy="108000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551545" y="5504815"/>
            <a:ext cx="9226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刘宇恒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314055" y="6015990"/>
            <a:ext cx="25698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2023</a:t>
            </a: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年</a:t>
            </a:r>
            <a:r>
              <a:rPr lang="en-US" altLang="zh-CN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10</a:t>
            </a: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月</a:t>
            </a:r>
            <a:r>
              <a:rPr lang="en-US" altLang="zh-CN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20</a:t>
            </a:r>
            <a:r>
              <a:rPr lang="zh-CN" altLang="en-US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</a:rPr>
              <a:t>日</a:t>
            </a:r>
            <a:endParaRPr lang="zh-CN" altLang="en-US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1599565" y="368300"/>
            <a:ext cx="1857375" cy="11112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1F5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33705" y="344805"/>
            <a:ext cx="1165860" cy="1165860"/>
          </a:xfrm>
          <a:prstGeom prst="ellipse">
            <a:avLst/>
          </a:prstGeom>
          <a:solidFill>
            <a:schemeClr val="bg1"/>
          </a:solidFill>
          <a:ln w="38100">
            <a:solidFill>
              <a:srgbClr val="1D5D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C:\Users\86199\Desktop\微信图片_20231012182524.png微信图片_2023101218252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528320" y="433705"/>
            <a:ext cx="2842260" cy="9880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93725" y="574675"/>
            <a:ext cx="51981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模型展示与工作原理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>
            <a:off x="680720" y="1217295"/>
            <a:ext cx="4989830" cy="154305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1078865" y="1800860"/>
            <a:ext cx="9770110" cy="4187663"/>
            <a:chOff x="573" y="2287"/>
            <a:chExt cx="13380" cy="5398"/>
          </a:xfrm>
        </p:grpSpPr>
        <p:sp>
          <p:nvSpPr>
            <p:cNvPr id="6" name="圆角矩形 5"/>
            <p:cNvSpPr/>
            <p:nvPr>
              <p:custDataLst>
                <p:tags r:id="rId3"/>
              </p:custDataLst>
            </p:nvPr>
          </p:nvSpPr>
          <p:spPr>
            <a:xfrm>
              <a:off x="10127" y="2287"/>
              <a:ext cx="3826" cy="4786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圆角矩形 7"/>
            <p:cNvSpPr/>
            <p:nvPr>
              <p:custDataLst>
                <p:tags r:id="rId4"/>
              </p:custDataLst>
            </p:nvPr>
          </p:nvSpPr>
          <p:spPr>
            <a:xfrm>
              <a:off x="573" y="2287"/>
              <a:ext cx="3826" cy="4786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sp>
          <p:nvSpPr>
            <p:cNvPr id="11" name="圆角矩形 10"/>
            <p:cNvSpPr/>
            <p:nvPr>
              <p:custDataLst>
                <p:tags r:id="rId5"/>
              </p:custDataLst>
            </p:nvPr>
          </p:nvSpPr>
          <p:spPr>
            <a:xfrm>
              <a:off x="5350" y="2287"/>
              <a:ext cx="3826" cy="4786"/>
            </a:xfrm>
            <a:prstGeom prst="roundRect">
              <a:avLst/>
            </a:prstGeom>
            <a:solidFill>
              <a:schemeClr val="bg1"/>
            </a:solidFill>
            <a:ln w="12700" cmpd="sng">
              <a:solidFill>
                <a:schemeClr val="accent1">
                  <a:shade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/>
            </a:p>
          </p:txBody>
        </p:sp>
        <p:pic>
          <p:nvPicPr>
            <p:cNvPr id="3" name="图片 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 rot="3960000">
              <a:off x="5564" y="3358"/>
              <a:ext cx="3730" cy="2251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10460" y="2807"/>
              <a:ext cx="3159" cy="331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>
              <p:custDataLst>
                <p:tags r:id="rId10"/>
              </p:custDataLst>
            </p:nvPr>
          </p:nvSpPr>
          <p:spPr>
            <a:xfrm>
              <a:off x="5642" y="7250"/>
              <a:ext cx="3322" cy="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latin typeface="宋体" panose="02010600030101010101" pitchFamily="2" charset="-122"/>
                  <a:ea typeface="宋体" panose="02010600030101010101" pitchFamily="2" charset="-122"/>
                </a:rPr>
                <a:t>投料口设有控制阀</a:t>
              </a:r>
              <a:endParaRPr lang="zh-CN" altLang="en-US" sz="1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1"/>
              </p:custDataLst>
            </p:nvPr>
          </p:nvSpPr>
          <p:spPr>
            <a:xfrm>
              <a:off x="980" y="7250"/>
              <a:ext cx="2936" cy="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latin typeface="宋体" panose="02010600030101010101" pitchFamily="2" charset="-122"/>
                  <a:ea typeface="宋体" panose="02010600030101010101" pitchFamily="2" charset="-122"/>
                </a:rPr>
                <a:t>壳仁分离双向滚筒</a:t>
              </a:r>
              <a:endParaRPr lang="zh-CN" altLang="en-US" sz="1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2"/>
              </p:custDataLst>
            </p:nvPr>
          </p:nvSpPr>
          <p:spPr>
            <a:xfrm>
              <a:off x="10461" y="7129"/>
              <a:ext cx="3354" cy="4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b="1">
                  <a:latin typeface="宋体" panose="02010600030101010101" pitchFamily="2" charset="-122"/>
                  <a:ea typeface="宋体" panose="02010600030101010101" pitchFamily="2" charset="-122"/>
                </a:rPr>
                <a:t>推板上的通孔孔径小而多</a:t>
              </a:r>
              <a:endParaRPr lang="zh-CN" altLang="en-US" sz="1600" b="1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pic>
          <p:nvPicPr>
            <p:cNvPr id="10" name="图片 9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>
            <a:blip r:embed="rId14"/>
            <a:stretch>
              <a:fillRect/>
            </a:stretch>
          </p:blipFill>
          <p:spPr>
            <a:xfrm>
              <a:off x="923" y="3082"/>
              <a:ext cx="3049" cy="1721"/>
            </a:xfrm>
            <a:prstGeom prst="rect">
              <a:avLst/>
            </a:prstGeom>
          </p:spPr>
        </p:pic>
        <p:pic>
          <p:nvPicPr>
            <p:cNvPr id="21" name="图片 20"/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923" y="4979"/>
              <a:ext cx="3050" cy="1392"/>
            </a:xfrm>
            <a:prstGeom prst="rect">
              <a:avLst/>
            </a:prstGeom>
          </p:spPr>
        </p:pic>
      </p:grpSp>
    </p:spTree>
    <p:custDataLst>
      <p:tags r:id="rId17"/>
    </p:custDataLst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1221374" y="1531327"/>
            <a:ext cx="9839349" cy="4761865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2328887" y="2020884"/>
            <a:ext cx="732536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buClr>
                <a:srgbClr val="034F89"/>
              </a:buClr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1、进料口设有控制阀，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控制阀间隔开启，其开启间隔时间与推杆伸缩间隔同步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，执行器复位后同步开启。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>
              <a:buClr>
                <a:srgbClr val="034F89"/>
              </a:buClr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2、所采用的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悬浮法利用密度不同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，一部分核桃壳仁混合物通过分离水浸泡一段时间后，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核桃壳吸水性相较于核桃仁比较好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，会吸收部分分离水，自主下沉，而核桃仁依旧会漂浮在水面，从各自的分离孔分离。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indent="457200">
              <a:buClr>
                <a:srgbClr val="034F89"/>
              </a:buClr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3、各作业装置之间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布局合理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，各机构之间具有极高的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协调性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与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稳定性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left-quote_56937"/>
          <p:cNvSpPr>
            <a:spLocks noChangeAspect="1"/>
          </p:cNvSpPr>
          <p:nvPr/>
        </p:nvSpPr>
        <p:spPr bwMode="auto">
          <a:xfrm>
            <a:off x="1739155" y="1768642"/>
            <a:ext cx="694800" cy="611678"/>
          </a:xfrm>
          <a:custGeom>
            <a:avLst/>
            <a:gdLst>
              <a:gd name="connsiteX0" fmla="*/ 566457 w 609553"/>
              <a:gd name="connsiteY0" fmla="*/ 2407 h 536763"/>
              <a:gd name="connsiteX1" fmla="*/ 582730 w 609553"/>
              <a:gd name="connsiteY1" fmla="*/ 17137 h 536763"/>
              <a:gd name="connsiteX2" fmla="*/ 606700 w 609553"/>
              <a:gd name="connsiteY2" fmla="*/ 67222 h 536763"/>
              <a:gd name="connsiteX3" fmla="*/ 591949 w 609553"/>
              <a:gd name="connsiteY3" fmla="*/ 106626 h 536763"/>
              <a:gd name="connsiteX4" fmla="*/ 511924 w 609553"/>
              <a:gd name="connsiteY4" fmla="*/ 165549 h 536763"/>
              <a:gd name="connsiteX5" fmla="*/ 477627 w 609553"/>
              <a:gd name="connsiteY5" fmla="*/ 284868 h 536763"/>
              <a:gd name="connsiteX6" fmla="*/ 570560 w 609553"/>
              <a:gd name="connsiteY6" fmla="*/ 284868 h 536763"/>
              <a:gd name="connsiteX7" fmla="*/ 600062 w 609553"/>
              <a:gd name="connsiteY7" fmla="*/ 314329 h 536763"/>
              <a:gd name="connsiteX8" fmla="*/ 600062 w 609553"/>
              <a:gd name="connsiteY8" fmla="*/ 507302 h 536763"/>
              <a:gd name="connsiteX9" fmla="*/ 570560 w 609553"/>
              <a:gd name="connsiteY9" fmla="*/ 536763 h 536763"/>
              <a:gd name="connsiteX10" fmla="*/ 377319 w 609553"/>
              <a:gd name="connsiteY10" fmla="*/ 536763 h 536763"/>
              <a:gd name="connsiteX11" fmla="*/ 347817 w 609553"/>
              <a:gd name="connsiteY11" fmla="*/ 507302 h 536763"/>
              <a:gd name="connsiteX12" fmla="*/ 347817 w 609553"/>
              <a:gd name="connsiteY12" fmla="*/ 356680 h 536763"/>
              <a:gd name="connsiteX13" fmla="*/ 366994 w 609553"/>
              <a:gd name="connsiteY13" fmla="*/ 184331 h 536763"/>
              <a:gd name="connsiteX14" fmla="*/ 438537 w 609553"/>
              <a:gd name="connsiteY14" fmla="*/ 71273 h 536763"/>
              <a:gd name="connsiteX15" fmla="*/ 544376 w 609553"/>
              <a:gd name="connsiteY15" fmla="*/ 3143 h 536763"/>
              <a:gd name="connsiteX16" fmla="*/ 566457 w 609553"/>
              <a:gd name="connsiteY16" fmla="*/ 2407 h 536763"/>
              <a:gd name="connsiteX17" fmla="*/ 219410 w 609553"/>
              <a:gd name="connsiteY17" fmla="*/ 1869 h 536763"/>
              <a:gd name="connsiteX18" fmla="*/ 235685 w 609553"/>
              <a:gd name="connsiteY18" fmla="*/ 16784 h 536763"/>
              <a:gd name="connsiteX19" fmla="*/ 259659 w 609553"/>
              <a:gd name="connsiteY19" fmla="*/ 67235 h 536763"/>
              <a:gd name="connsiteX20" fmla="*/ 244906 w 609553"/>
              <a:gd name="connsiteY20" fmla="*/ 106638 h 536763"/>
              <a:gd name="connsiteX21" fmla="*/ 164869 w 609553"/>
              <a:gd name="connsiteY21" fmla="*/ 165560 h 536763"/>
              <a:gd name="connsiteX22" fmla="*/ 130198 w 609553"/>
              <a:gd name="connsiteY22" fmla="*/ 284875 h 536763"/>
              <a:gd name="connsiteX23" fmla="*/ 222776 w 609553"/>
              <a:gd name="connsiteY23" fmla="*/ 284875 h 536763"/>
              <a:gd name="connsiteX24" fmla="*/ 252282 w 609553"/>
              <a:gd name="connsiteY24" fmla="*/ 314336 h 536763"/>
              <a:gd name="connsiteX25" fmla="*/ 252282 w 609553"/>
              <a:gd name="connsiteY25" fmla="*/ 507303 h 536763"/>
              <a:gd name="connsiteX26" fmla="*/ 222776 w 609553"/>
              <a:gd name="connsiteY26" fmla="*/ 536763 h 536763"/>
              <a:gd name="connsiteX27" fmla="*/ 29507 w 609553"/>
              <a:gd name="connsiteY27" fmla="*/ 536763 h 536763"/>
              <a:gd name="connsiteX28" fmla="*/ 0 w 609553"/>
              <a:gd name="connsiteY28" fmla="*/ 507303 h 536763"/>
              <a:gd name="connsiteX29" fmla="*/ 0 w 609553"/>
              <a:gd name="connsiteY29" fmla="*/ 356685 h 536763"/>
              <a:gd name="connsiteX30" fmla="*/ 19548 w 609553"/>
              <a:gd name="connsiteY30" fmla="*/ 183604 h 536763"/>
              <a:gd name="connsiteX31" fmla="*/ 91102 w 609553"/>
              <a:gd name="connsiteY31" fmla="*/ 71286 h 536763"/>
              <a:gd name="connsiteX32" fmla="*/ 197326 w 609553"/>
              <a:gd name="connsiteY32" fmla="*/ 2422 h 536763"/>
              <a:gd name="connsiteX33" fmla="*/ 219410 w 609553"/>
              <a:gd name="connsiteY33" fmla="*/ 1869 h 536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553" h="536763">
                <a:moveTo>
                  <a:pt x="566457" y="2407"/>
                </a:moveTo>
                <a:cubicBezTo>
                  <a:pt x="573326" y="4985"/>
                  <a:pt x="579226" y="10140"/>
                  <a:pt x="582730" y="17137"/>
                </a:cubicBezTo>
                <a:lnTo>
                  <a:pt x="606700" y="67222"/>
                </a:lnTo>
                <a:cubicBezTo>
                  <a:pt x="613707" y="81952"/>
                  <a:pt x="607438" y="100366"/>
                  <a:pt x="591949" y="106626"/>
                </a:cubicBezTo>
                <a:cubicBezTo>
                  <a:pt x="556177" y="121725"/>
                  <a:pt x="529625" y="141612"/>
                  <a:pt x="511924" y="165549"/>
                </a:cubicBezTo>
                <a:cubicBezTo>
                  <a:pt x="490166" y="195379"/>
                  <a:pt x="478365" y="235152"/>
                  <a:pt x="477627" y="284868"/>
                </a:cubicBezTo>
                <a:lnTo>
                  <a:pt x="570560" y="284868"/>
                </a:lnTo>
                <a:cubicBezTo>
                  <a:pt x="586786" y="284868"/>
                  <a:pt x="600062" y="298126"/>
                  <a:pt x="600062" y="314329"/>
                </a:cubicBezTo>
                <a:lnTo>
                  <a:pt x="600062" y="507302"/>
                </a:lnTo>
                <a:cubicBezTo>
                  <a:pt x="600062" y="523506"/>
                  <a:pt x="586786" y="536763"/>
                  <a:pt x="570560" y="536763"/>
                </a:cubicBezTo>
                <a:lnTo>
                  <a:pt x="377319" y="536763"/>
                </a:lnTo>
                <a:cubicBezTo>
                  <a:pt x="361093" y="536763"/>
                  <a:pt x="347817" y="523506"/>
                  <a:pt x="347817" y="507302"/>
                </a:cubicBezTo>
                <a:lnTo>
                  <a:pt x="347817" y="356680"/>
                </a:lnTo>
                <a:cubicBezTo>
                  <a:pt x="347817" y="283027"/>
                  <a:pt x="354086" y="225577"/>
                  <a:pt x="366994" y="184331"/>
                </a:cubicBezTo>
                <a:cubicBezTo>
                  <a:pt x="379532" y="142348"/>
                  <a:pt x="403871" y="104785"/>
                  <a:pt x="438537" y="71273"/>
                </a:cubicBezTo>
                <a:cubicBezTo>
                  <a:pt x="467670" y="43653"/>
                  <a:pt x="503073" y="20820"/>
                  <a:pt x="544376" y="3143"/>
                </a:cubicBezTo>
                <a:cubicBezTo>
                  <a:pt x="551752" y="-171"/>
                  <a:pt x="559589" y="-171"/>
                  <a:pt x="566457" y="2407"/>
                </a:cubicBezTo>
                <a:close/>
                <a:moveTo>
                  <a:pt x="219410" y="1869"/>
                </a:moveTo>
                <a:cubicBezTo>
                  <a:pt x="226280" y="4447"/>
                  <a:pt x="232181" y="9603"/>
                  <a:pt x="235685" y="16784"/>
                </a:cubicBezTo>
                <a:lnTo>
                  <a:pt x="259659" y="67235"/>
                </a:lnTo>
                <a:cubicBezTo>
                  <a:pt x="266667" y="81965"/>
                  <a:pt x="260028" y="100378"/>
                  <a:pt x="244906" y="106638"/>
                </a:cubicBezTo>
                <a:cubicBezTo>
                  <a:pt x="209129" y="121737"/>
                  <a:pt x="182573" y="141623"/>
                  <a:pt x="164869" y="165560"/>
                </a:cubicBezTo>
                <a:cubicBezTo>
                  <a:pt x="143108" y="195389"/>
                  <a:pt x="131305" y="235160"/>
                  <a:pt x="130198" y="284875"/>
                </a:cubicBezTo>
                <a:lnTo>
                  <a:pt x="222776" y="284875"/>
                </a:lnTo>
                <a:cubicBezTo>
                  <a:pt x="239004" y="284875"/>
                  <a:pt x="252282" y="298132"/>
                  <a:pt x="252282" y="314336"/>
                </a:cubicBezTo>
                <a:lnTo>
                  <a:pt x="252282" y="507303"/>
                </a:lnTo>
                <a:cubicBezTo>
                  <a:pt x="252282" y="523506"/>
                  <a:pt x="239004" y="536763"/>
                  <a:pt x="222776" y="536763"/>
                </a:cubicBezTo>
                <a:lnTo>
                  <a:pt x="29507" y="536763"/>
                </a:lnTo>
                <a:cubicBezTo>
                  <a:pt x="13278" y="536763"/>
                  <a:pt x="0" y="523506"/>
                  <a:pt x="0" y="507303"/>
                </a:cubicBezTo>
                <a:lnTo>
                  <a:pt x="0" y="356685"/>
                </a:lnTo>
                <a:cubicBezTo>
                  <a:pt x="0" y="283402"/>
                  <a:pt x="7008" y="225954"/>
                  <a:pt x="19548" y="183604"/>
                </a:cubicBezTo>
                <a:cubicBezTo>
                  <a:pt x="32457" y="141991"/>
                  <a:pt x="56063" y="104061"/>
                  <a:pt x="91102" y="71286"/>
                </a:cubicBezTo>
                <a:cubicBezTo>
                  <a:pt x="119502" y="43298"/>
                  <a:pt x="155279" y="20098"/>
                  <a:pt x="197326" y="2422"/>
                </a:cubicBezTo>
                <a:cubicBezTo>
                  <a:pt x="204703" y="-708"/>
                  <a:pt x="212541" y="-708"/>
                  <a:pt x="219410" y="1869"/>
                </a:cubicBezTo>
                <a:close/>
              </a:path>
            </a:pathLst>
          </a:custGeom>
          <a:solidFill>
            <a:srgbClr val="034F8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6" name="right-quote-sign_56826"/>
          <p:cNvSpPr>
            <a:spLocks noChangeAspect="1"/>
          </p:cNvSpPr>
          <p:nvPr/>
        </p:nvSpPr>
        <p:spPr bwMode="auto">
          <a:xfrm>
            <a:off x="9776246" y="5461573"/>
            <a:ext cx="694800" cy="612348"/>
          </a:xfrm>
          <a:custGeom>
            <a:avLst/>
            <a:gdLst>
              <a:gd name="connsiteX0" fmla="*/ 387182 w 607899"/>
              <a:gd name="connsiteY0" fmla="*/ 0 h 535760"/>
              <a:gd name="connsiteX1" fmla="*/ 576756 w 607899"/>
              <a:gd name="connsiteY1" fmla="*/ 0 h 535760"/>
              <a:gd name="connsiteX2" fmla="*/ 607899 w 607899"/>
              <a:gd name="connsiteY2" fmla="*/ 31095 h 535760"/>
              <a:gd name="connsiteX3" fmla="*/ 607899 w 607899"/>
              <a:gd name="connsiteY3" fmla="*/ 179895 h 535760"/>
              <a:gd name="connsiteX4" fmla="*/ 588633 w 607899"/>
              <a:gd name="connsiteY4" fmla="*/ 352227 h 535760"/>
              <a:gd name="connsiteX5" fmla="*/ 517368 w 607899"/>
              <a:gd name="connsiteY5" fmla="*/ 465449 h 535760"/>
              <a:gd name="connsiteX6" fmla="*/ 412808 w 607899"/>
              <a:gd name="connsiteY6" fmla="*/ 533196 h 535760"/>
              <a:gd name="connsiteX7" fmla="*/ 372219 w 607899"/>
              <a:gd name="connsiteY7" fmla="*/ 517975 h 535760"/>
              <a:gd name="connsiteX8" fmla="*/ 349773 w 607899"/>
              <a:gd name="connsiteY8" fmla="*/ 470679 h 535760"/>
              <a:gd name="connsiteX9" fmla="*/ 365251 w 607899"/>
              <a:gd name="connsiteY9" fmla="*/ 428891 h 535760"/>
              <a:gd name="connsiteX10" fmla="*/ 443390 w 607899"/>
              <a:gd name="connsiteY10" fmla="*/ 370529 h 535760"/>
              <a:gd name="connsiteX11" fmla="*/ 477901 w 607899"/>
              <a:gd name="connsiteY11" fmla="*/ 251471 h 535760"/>
              <a:gd name="connsiteX12" fmla="*/ 387182 w 607899"/>
              <a:gd name="connsiteY12" fmla="*/ 251471 h 535760"/>
              <a:gd name="connsiteX13" fmla="*/ 356039 w 607899"/>
              <a:gd name="connsiteY13" fmla="*/ 220375 h 535760"/>
              <a:gd name="connsiteX14" fmla="*/ 356039 w 607899"/>
              <a:gd name="connsiteY14" fmla="*/ 31095 h 535760"/>
              <a:gd name="connsiteX15" fmla="*/ 387182 w 607899"/>
              <a:gd name="connsiteY15" fmla="*/ 0 h 535760"/>
              <a:gd name="connsiteX16" fmla="*/ 40424 w 607899"/>
              <a:gd name="connsiteY16" fmla="*/ 0 h 535760"/>
              <a:gd name="connsiteX17" fmla="*/ 229998 w 607899"/>
              <a:gd name="connsiteY17" fmla="*/ 0 h 535760"/>
              <a:gd name="connsiteX18" fmla="*/ 261141 w 607899"/>
              <a:gd name="connsiteY18" fmla="*/ 31094 h 535760"/>
              <a:gd name="connsiteX19" fmla="*/ 261141 w 607899"/>
              <a:gd name="connsiteY19" fmla="*/ 179887 h 535760"/>
              <a:gd name="connsiteX20" fmla="*/ 241875 w 607899"/>
              <a:gd name="connsiteY20" fmla="*/ 352631 h 535760"/>
              <a:gd name="connsiteX21" fmla="*/ 170189 w 607899"/>
              <a:gd name="connsiteY21" fmla="*/ 465428 h 535760"/>
              <a:gd name="connsiteX22" fmla="*/ 66144 w 607899"/>
              <a:gd name="connsiteY22" fmla="*/ 533032 h 535760"/>
              <a:gd name="connsiteX23" fmla="*/ 25414 w 607899"/>
              <a:gd name="connsiteY23" fmla="*/ 517859 h 535760"/>
              <a:gd name="connsiteX24" fmla="*/ 3015 w 607899"/>
              <a:gd name="connsiteY24" fmla="*/ 470657 h 535760"/>
              <a:gd name="connsiteX25" fmla="*/ 18493 w 607899"/>
              <a:gd name="connsiteY25" fmla="*/ 428872 h 535760"/>
              <a:gd name="connsiteX26" fmla="*/ 96632 w 607899"/>
              <a:gd name="connsiteY26" fmla="*/ 370513 h 535760"/>
              <a:gd name="connsiteX27" fmla="*/ 131143 w 607899"/>
              <a:gd name="connsiteY27" fmla="*/ 251459 h 535760"/>
              <a:gd name="connsiteX28" fmla="*/ 40424 w 607899"/>
              <a:gd name="connsiteY28" fmla="*/ 251459 h 535760"/>
              <a:gd name="connsiteX29" fmla="*/ 9281 w 607899"/>
              <a:gd name="connsiteY29" fmla="*/ 220365 h 535760"/>
              <a:gd name="connsiteX30" fmla="*/ 9281 w 607899"/>
              <a:gd name="connsiteY30" fmla="*/ 31094 h 535760"/>
              <a:gd name="connsiteX31" fmla="*/ 40424 w 607899"/>
              <a:gd name="connsiteY31" fmla="*/ 0 h 535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07899" h="535760">
                <a:moveTo>
                  <a:pt x="387182" y="0"/>
                </a:moveTo>
                <a:lnTo>
                  <a:pt x="576756" y="0"/>
                </a:lnTo>
                <a:cubicBezTo>
                  <a:pt x="593964" y="0"/>
                  <a:pt x="607899" y="13914"/>
                  <a:pt x="607899" y="31095"/>
                </a:cubicBezTo>
                <a:lnTo>
                  <a:pt x="607899" y="179895"/>
                </a:lnTo>
                <a:cubicBezTo>
                  <a:pt x="607899" y="252731"/>
                  <a:pt x="601493" y="310113"/>
                  <a:pt x="588633" y="352227"/>
                </a:cubicBezTo>
                <a:cubicBezTo>
                  <a:pt x="575820" y="394294"/>
                  <a:pt x="552065" y="432020"/>
                  <a:pt x="517368" y="465449"/>
                </a:cubicBezTo>
                <a:cubicBezTo>
                  <a:pt x="488937" y="492856"/>
                  <a:pt x="454099" y="515361"/>
                  <a:pt x="412808" y="533196"/>
                </a:cubicBezTo>
                <a:cubicBezTo>
                  <a:pt x="397377" y="539826"/>
                  <a:pt x="379467" y="533196"/>
                  <a:pt x="372219" y="517975"/>
                </a:cubicBezTo>
                <a:lnTo>
                  <a:pt x="349773" y="470679"/>
                </a:lnTo>
                <a:cubicBezTo>
                  <a:pt x="342291" y="454851"/>
                  <a:pt x="349212" y="435941"/>
                  <a:pt x="365251" y="428891"/>
                </a:cubicBezTo>
                <a:cubicBezTo>
                  <a:pt x="400089" y="413530"/>
                  <a:pt x="426182" y="394061"/>
                  <a:pt x="443390" y="370529"/>
                </a:cubicBezTo>
                <a:cubicBezTo>
                  <a:pt x="465181" y="340695"/>
                  <a:pt x="476732" y="301055"/>
                  <a:pt x="477901" y="251471"/>
                </a:cubicBezTo>
                <a:lnTo>
                  <a:pt x="387182" y="251471"/>
                </a:lnTo>
                <a:cubicBezTo>
                  <a:pt x="369974" y="251471"/>
                  <a:pt x="356039" y="237557"/>
                  <a:pt x="356039" y="220375"/>
                </a:cubicBezTo>
                <a:lnTo>
                  <a:pt x="356039" y="31095"/>
                </a:lnTo>
                <a:cubicBezTo>
                  <a:pt x="356039" y="13914"/>
                  <a:pt x="369974" y="0"/>
                  <a:pt x="387182" y="0"/>
                </a:cubicBezTo>
                <a:close/>
                <a:moveTo>
                  <a:pt x="40424" y="0"/>
                </a:moveTo>
                <a:lnTo>
                  <a:pt x="229998" y="0"/>
                </a:lnTo>
                <a:cubicBezTo>
                  <a:pt x="247206" y="0"/>
                  <a:pt x="261141" y="13913"/>
                  <a:pt x="261141" y="31094"/>
                </a:cubicBezTo>
                <a:lnTo>
                  <a:pt x="261141" y="179887"/>
                </a:lnTo>
                <a:cubicBezTo>
                  <a:pt x="261141" y="253280"/>
                  <a:pt x="254735" y="310846"/>
                  <a:pt x="241875" y="352631"/>
                </a:cubicBezTo>
                <a:cubicBezTo>
                  <a:pt x="229062" y="394417"/>
                  <a:pt x="205167" y="432000"/>
                  <a:pt x="170189" y="465428"/>
                </a:cubicBezTo>
                <a:cubicBezTo>
                  <a:pt x="141571" y="492741"/>
                  <a:pt x="106920" y="515291"/>
                  <a:pt x="66144" y="533032"/>
                </a:cubicBezTo>
                <a:cubicBezTo>
                  <a:pt x="50665" y="539755"/>
                  <a:pt x="32662" y="533032"/>
                  <a:pt x="25414" y="517859"/>
                </a:cubicBezTo>
                <a:lnTo>
                  <a:pt x="3015" y="470657"/>
                </a:lnTo>
                <a:cubicBezTo>
                  <a:pt x="-4467" y="454830"/>
                  <a:pt x="2454" y="435922"/>
                  <a:pt x="18493" y="428872"/>
                </a:cubicBezTo>
                <a:cubicBezTo>
                  <a:pt x="53331" y="413512"/>
                  <a:pt x="79424" y="394043"/>
                  <a:pt x="96632" y="370513"/>
                </a:cubicBezTo>
                <a:cubicBezTo>
                  <a:pt x="118423" y="340679"/>
                  <a:pt x="129974" y="301041"/>
                  <a:pt x="131143" y="251459"/>
                </a:cubicBezTo>
                <a:lnTo>
                  <a:pt x="40424" y="251459"/>
                </a:lnTo>
                <a:cubicBezTo>
                  <a:pt x="23216" y="251459"/>
                  <a:pt x="9281" y="237546"/>
                  <a:pt x="9281" y="220365"/>
                </a:cubicBezTo>
                <a:lnTo>
                  <a:pt x="9281" y="31094"/>
                </a:lnTo>
                <a:cubicBezTo>
                  <a:pt x="9281" y="13913"/>
                  <a:pt x="23216" y="0"/>
                  <a:pt x="40424" y="0"/>
                </a:cubicBezTo>
                <a:close/>
              </a:path>
            </a:pathLst>
          </a:custGeom>
          <a:solidFill>
            <a:srgbClr val="034F89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1"/>
            </p:custDataLst>
          </p:nvPr>
        </p:nvSpPr>
        <p:spPr>
          <a:xfrm>
            <a:off x="593725" y="574675"/>
            <a:ext cx="51981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创新性与先进性分析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>
            <a:off x="680720" y="1217295"/>
            <a:ext cx="4989830" cy="154305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ransition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文本框 23"/>
          <p:cNvSpPr txBox="1"/>
          <p:nvPr/>
        </p:nvSpPr>
        <p:spPr>
          <a:xfrm>
            <a:off x="2092569" y="2981920"/>
            <a:ext cx="7789985" cy="92333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6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恳请各位老师批评指正</a:t>
            </a:r>
            <a:endParaRPr lang="zh-CN" altLang="en-US" sz="6000" b="1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平行四边形 7"/>
          <p:cNvSpPr/>
          <p:nvPr/>
        </p:nvSpPr>
        <p:spPr>
          <a:xfrm>
            <a:off x="4867910" y="3905250"/>
            <a:ext cx="2612390" cy="76200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平行四边形 1"/>
          <p:cNvSpPr/>
          <p:nvPr/>
        </p:nvSpPr>
        <p:spPr>
          <a:xfrm>
            <a:off x="6096635" y="4095115"/>
            <a:ext cx="1347470" cy="76200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93725" y="574675"/>
            <a:ext cx="1702435" cy="70675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目录</a:t>
            </a:r>
            <a:endParaRPr lang="zh-CN" altLang="en-US" sz="40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平行四边形 7"/>
          <p:cNvSpPr/>
          <p:nvPr/>
        </p:nvSpPr>
        <p:spPr>
          <a:xfrm>
            <a:off x="680720" y="1217295"/>
            <a:ext cx="1616075" cy="180000"/>
          </a:xfrm>
          <a:prstGeom prst="parallelogram">
            <a:avLst/>
          </a:prstGeom>
          <a:solidFill>
            <a:srgbClr val="034F8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2517140" y="1990800"/>
            <a:ext cx="4550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dist">
              <a:buClr>
                <a:srgbClr val="034F89"/>
              </a:buClr>
              <a:buFont typeface="Wingdings" panose="05000000000000000000" charset="0"/>
              <a:buChar char="n"/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研究背景及意义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7068083" y="2369770"/>
            <a:ext cx="280850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10026525" y="1990800"/>
            <a:ext cx="1141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01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517140" y="3046974"/>
            <a:ext cx="4550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dist">
              <a:buClr>
                <a:srgbClr val="034F89"/>
              </a:buClr>
              <a:buFont typeface="Wingdings" panose="05000000000000000000" charset="0"/>
              <a:buChar char="n"/>
            </a:pPr>
            <a:r>
              <a:rPr lang="zh-CN" altLang="en-US" sz="32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研究目标和内容</a:t>
            </a:r>
            <a:endParaRPr lang="zh-CN" altLang="en-US" sz="32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7068083" y="3425945"/>
            <a:ext cx="280850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文本框 28"/>
          <p:cNvSpPr txBox="1"/>
          <p:nvPr/>
        </p:nvSpPr>
        <p:spPr>
          <a:xfrm>
            <a:off x="10026525" y="3046974"/>
            <a:ext cx="1141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02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2517140" y="4103149"/>
            <a:ext cx="4550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dist">
              <a:buClr>
                <a:srgbClr val="034F89"/>
              </a:buClr>
              <a:buFont typeface="Wingdings" panose="05000000000000000000" charset="0"/>
              <a:buChar char="n"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模型展示及工作原理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7068083" y="4513426"/>
            <a:ext cx="280850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10026525" y="4103149"/>
            <a:ext cx="1141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03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517140" y="5159324"/>
            <a:ext cx="4550943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dist">
              <a:buClr>
                <a:srgbClr val="034F89"/>
              </a:buClr>
              <a:buFont typeface="Wingdings" panose="05000000000000000000" charset="0"/>
              <a:buChar char="n"/>
            </a:pPr>
            <a:r>
              <a:rPr lang="zh-CN" alt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创新性与先进性分析</a:t>
            </a:r>
            <a:endParaRPr lang="zh-CN" altLang="en-US" sz="32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7068083" y="5537470"/>
            <a:ext cx="2808502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10026525" y="5159324"/>
            <a:ext cx="11418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>
                <a:latin typeface="楷体" panose="02010609060101010101" charset="-122"/>
                <a:ea typeface="楷体" panose="02010609060101010101" charset="-122"/>
              </a:rPr>
              <a:t>04</a:t>
            </a:r>
            <a:endParaRPr lang="en-US" altLang="zh-CN" sz="320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657860" y="1397000"/>
            <a:ext cx="1638300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dist"/>
            <a:r>
              <a:rPr lang="en-US" altLang="zh-CN"/>
              <a:t>Contents</a:t>
            </a:r>
            <a:endParaRPr lang="en-US" altLang="zh-CN"/>
          </a:p>
        </p:txBody>
      </p:sp>
    </p:spTree>
    <p:custDataLst>
      <p:tags r:id="rId1"/>
    </p:custData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93725" y="574675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研究背景及意义</a:t>
            </a:r>
            <a:endParaRPr lang="zh-CN" altLang="en-US" sz="40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平行四边形 7"/>
          <p:cNvSpPr/>
          <p:nvPr/>
        </p:nvSpPr>
        <p:spPr>
          <a:xfrm>
            <a:off x="680720" y="1217295"/>
            <a:ext cx="3549650" cy="154305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1175385" y="2065655"/>
            <a:ext cx="4765040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ct val="100000"/>
              </a:lnSpc>
              <a:buClr>
                <a:srgbClr val="034F89"/>
              </a:buClr>
              <a:buFont typeface="Wingdings" panose="05000000000000000000" charset="0"/>
              <a:buChar char="n"/>
            </a:pPr>
            <a:r>
              <a:rPr lang="zh-CN" altLang="en-US" sz="2400" spc="120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核桃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，属胡桃科植物，与杏仁、腰果、榛子并称为</a:t>
            </a:r>
            <a:r>
              <a:rPr lang="zh-CN" altLang="en-US" sz="2400" spc="120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“四大干果”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fontAlgn="auto">
              <a:lnSpc>
                <a:spcPct val="100000"/>
              </a:lnSpc>
              <a:buClr>
                <a:srgbClr val="034F89"/>
              </a:buClr>
              <a:buFont typeface="Wingdings" panose="05000000000000000000" charset="0"/>
              <a:buChar char="n"/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虽然核桃</a:t>
            </a:r>
            <a:r>
              <a:rPr lang="zh-CN" altLang="en-US" sz="2400" spc="120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产量不断增加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，但是</a:t>
            </a:r>
            <a:r>
              <a:rPr lang="zh-CN" altLang="en-US" sz="2400" spc="120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批发价逐渐走低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。这就要求核桃产业从</a:t>
            </a:r>
            <a:r>
              <a:rPr lang="zh-CN" altLang="en-US" sz="2400" spc="120" dirty="0">
                <a:solidFill>
                  <a:srgbClr val="FF0000"/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提高产量到提升品质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楷体" panose="02010609060101010101" charset="-122"/>
                <a:ea typeface="楷体" panose="02010609060101010101" charset="-122"/>
              </a:rPr>
              <a:t>的转型升级。壳仁分离既要有效将碎壳和果仁分离，又能同时保证核桃仁的完整性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46" name="图片 14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9050"/>
          <a:stretch>
            <a:fillRect/>
          </a:stretch>
        </p:blipFill>
        <p:spPr>
          <a:xfrm>
            <a:off x="6313805" y="2065655"/>
            <a:ext cx="5203825" cy="33115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圆角矩形 14"/>
          <p:cNvSpPr/>
          <p:nvPr>
            <p:custDataLst>
              <p:tags r:id="rId1"/>
            </p:custDataLst>
          </p:nvPr>
        </p:nvSpPr>
        <p:spPr>
          <a:xfrm>
            <a:off x="609600" y="1755479"/>
            <a:ext cx="3576881" cy="4109042"/>
          </a:xfrm>
          <a:prstGeom prst="roundRect">
            <a:avLst>
              <a:gd name="adj" fmla="val 4081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7800000" scaled="0"/>
          </a:gradFill>
          <a:ln>
            <a:noFill/>
          </a:ln>
          <a:effectLst>
            <a:outerShdw blurRad="457200" dist="50800" dir="5700000" sx="105000" sy="105000" algn="l" rotWithShape="0">
              <a:schemeClr val="accent1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2"/>
            </p:custDataLst>
          </p:nvPr>
        </p:nvSpPr>
        <p:spPr>
          <a:xfrm>
            <a:off x="809268" y="1927724"/>
            <a:ext cx="3204110" cy="71297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000" b="1" spc="22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人工壳仁分离</a:t>
            </a:r>
            <a:endParaRPr lang="en-US" altLang="zh-CN" sz="3000" b="1" spc="22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74" name="文本框 73"/>
          <p:cNvSpPr txBox="1"/>
          <p:nvPr>
            <p:custDataLst>
              <p:tags r:id="rId3"/>
            </p:custDataLst>
          </p:nvPr>
        </p:nvSpPr>
        <p:spPr>
          <a:xfrm>
            <a:off x="796414" y="2710970"/>
            <a:ext cx="3204110" cy="249199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431800" lvl="0" indent="-431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600" spc="18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优点：针对性的壳仁分离。</a:t>
            </a:r>
            <a:endParaRPr lang="en-US" altLang="zh-CN" sz="2600" spc="18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431800" lvl="0" indent="-431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600" spc="180" dirty="0">
                <a:solidFill>
                  <a:schemeClr val="lt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缺点：分离的效率低。</a:t>
            </a:r>
            <a:endParaRPr lang="en-US" altLang="zh-CN" sz="2600" spc="180" dirty="0">
              <a:solidFill>
                <a:schemeClr val="lt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75" name="文本框 74"/>
          <p:cNvSpPr txBox="1"/>
          <p:nvPr>
            <p:custDataLst>
              <p:tags r:id="rId4"/>
            </p:custDataLst>
          </p:nvPr>
        </p:nvSpPr>
        <p:spPr>
          <a:xfrm>
            <a:off x="3032178" y="4827620"/>
            <a:ext cx="1154302" cy="1036901"/>
          </a:xfrm>
          <a:prstGeom prst="rect">
            <a:avLst/>
          </a:prstGeom>
          <a:noFill/>
          <a:effectLst>
            <a:reflection stA="65000" endPos="6000" dist="50800" dir="5400000" sy="-100000" algn="bl" rotWithShape="0"/>
          </a:effectLst>
        </p:spPr>
        <p:txBody>
          <a:bodyPr wrap="square" rtlCol="0">
            <a:normAutofit/>
          </a:bodyPr>
          <a:lstStyle/>
          <a:p>
            <a:r>
              <a:rPr lang="en-US" altLang="zh-CN" sz="4400" b="1">
                <a:gradFill>
                  <a:gsLst>
                    <a:gs pos="77000">
                      <a:srgbClr val="80A0F4">
                        <a:alpha val="0"/>
                      </a:srgbClr>
                    </a:gs>
                    <a:gs pos="100000">
                      <a:schemeClr val="accent1">
                        <a:lumMod val="75000"/>
                        <a:alpha val="0"/>
                      </a:schemeClr>
                    </a:gs>
                    <a:gs pos="27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rPr>
              <a:t>01</a:t>
            </a:r>
            <a:endParaRPr lang="en-US" altLang="zh-CN" sz="4400" b="1">
              <a:gradFill>
                <a:gsLst>
                  <a:gs pos="77000">
                    <a:srgbClr val="80A0F4">
                      <a:alpha val="0"/>
                    </a:srgbClr>
                  </a:gs>
                  <a:gs pos="100000">
                    <a:schemeClr val="accent1">
                      <a:lumMod val="75000"/>
                      <a:alpha val="0"/>
                    </a:schemeClr>
                  </a:gs>
                  <a:gs pos="27000">
                    <a:schemeClr val="bg1"/>
                  </a:gs>
                  <a:gs pos="0">
                    <a:schemeClr val="bg1"/>
                  </a:gs>
                </a:gsLst>
                <a:lin ang="5400000" scaled="0"/>
              </a:gradFill>
            </a:endParaRPr>
          </a:p>
        </p:txBody>
      </p:sp>
      <p:sp>
        <p:nvSpPr>
          <p:cNvPr id="76" name="圆角矩形 75"/>
          <p:cNvSpPr/>
          <p:nvPr>
            <p:custDataLst>
              <p:tags r:id="rId5"/>
            </p:custDataLst>
          </p:nvPr>
        </p:nvSpPr>
        <p:spPr>
          <a:xfrm>
            <a:off x="4481269" y="1755479"/>
            <a:ext cx="3576881" cy="4109042"/>
          </a:xfrm>
          <a:prstGeom prst="roundRect">
            <a:avLst>
              <a:gd name="adj" fmla="val 4081"/>
            </a:avLst>
          </a:prstGeom>
          <a:gradFill>
            <a:gsLst>
              <a:gs pos="100000">
                <a:schemeClr val="accent3"/>
              </a:gs>
              <a:gs pos="0">
                <a:schemeClr val="accent3">
                  <a:lumMod val="75000"/>
                </a:schemeClr>
              </a:gs>
            </a:gsLst>
            <a:lin ang="7800000" scaled="0"/>
          </a:gradFill>
          <a:ln>
            <a:noFill/>
          </a:ln>
          <a:effectLst>
            <a:outerShdw blurRad="457200" dist="50800" dir="2700000" sx="102000" sy="102000" algn="tl" rotWithShape="0">
              <a:schemeClr val="accent3">
                <a:alpha val="41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文本框 76"/>
          <p:cNvSpPr txBox="1"/>
          <p:nvPr>
            <p:custDataLst>
              <p:tags r:id="rId6"/>
            </p:custDataLst>
          </p:nvPr>
        </p:nvSpPr>
        <p:spPr>
          <a:xfrm>
            <a:off x="4680937" y="1927724"/>
            <a:ext cx="3204110" cy="712977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</a:pPr>
            <a:r>
              <a:rPr lang="en-US" altLang="zh-CN" sz="3000" b="1" spc="22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机械装置分离</a:t>
            </a:r>
            <a:endParaRPr lang="en-US" altLang="zh-CN" sz="3000" b="1" spc="22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78" name="文本框 77"/>
          <p:cNvSpPr txBox="1"/>
          <p:nvPr>
            <p:custDataLst>
              <p:tags r:id="rId7"/>
            </p:custDataLst>
          </p:nvPr>
        </p:nvSpPr>
        <p:spPr>
          <a:xfrm>
            <a:off x="4668083" y="2710970"/>
            <a:ext cx="3204110" cy="249199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431800" lvl="0" indent="-431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en-US" altLang="zh-CN" sz="2600" spc="18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优点：分离速度快。</a:t>
            </a:r>
            <a:endParaRPr lang="en-US" altLang="zh-CN" sz="2600" spc="18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  <a:p>
            <a:pPr marL="431800" lvl="0" indent="-431800" algn="l" fontAlgn="ctr">
              <a:lnSpc>
                <a:spcPct val="120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charset="0"/>
              <a:buChar char="l"/>
            </a:pPr>
            <a:r>
              <a:rPr lang="zh-CN" altLang="en-US" sz="2600" spc="180" dirty="0">
                <a:solidFill>
                  <a:schemeClr val="bg1"/>
                </a:solidFill>
                <a:uFillTx/>
                <a:latin typeface="Arial" panose="020B0604020202020204" pitchFamily="34" charset="0"/>
                <a:ea typeface="微软雅黑" panose="020B0503020204020204" charset="-122"/>
                <a:sym typeface="+mn-ea"/>
              </a:rPr>
              <a:t>缺点：成本较大但效果一般。</a:t>
            </a:r>
            <a:endParaRPr lang="zh-CN" altLang="en-US" sz="2600" spc="180" dirty="0">
              <a:solidFill>
                <a:schemeClr val="bg1"/>
              </a:solidFill>
              <a:uFillTx/>
              <a:latin typeface="Arial" panose="020B0604020202020204" pitchFamily="34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79" name="文本框 78"/>
          <p:cNvSpPr txBox="1"/>
          <p:nvPr>
            <p:custDataLst>
              <p:tags r:id="rId8"/>
            </p:custDataLst>
          </p:nvPr>
        </p:nvSpPr>
        <p:spPr>
          <a:xfrm>
            <a:off x="6903848" y="4827620"/>
            <a:ext cx="1154302" cy="1036901"/>
          </a:xfrm>
          <a:prstGeom prst="rect">
            <a:avLst/>
          </a:prstGeom>
          <a:noFill/>
          <a:effectLst>
            <a:reflection stA="65000" endPos="6000" dist="50800" dir="5400000" sy="-100000" algn="bl" rotWithShape="0"/>
          </a:effectLst>
        </p:spPr>
        <p:txBody>
          <a:bodyPr wrap="square" rtlCol="0">
            <a:normAutofit/>
          </a:bodyPr>
          <a:lstStyle/>
          <a:p>
            <a:pPr algn="l">
              <a:buClrTx/>
              <a:buSzTx/>
              <a:buFontTx/>
            </a:pPr>
            <a:r>
              <a:rPr lang="en-US" altLang="zh-CN" sz="4400" b="1">
                <a:gradFill>
                  <a:gsLst>
                    <a:gs pos="77000">
                      <a:schemeClr val="accent3">
                        <a:lumMod val="60000"/>
                        <a:lumOff val="40000"/>
                        <a:alpha val="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  <a:gs pos="27000">
                      <a:schemeClr val="bg1"/>
                    </a:gs>
                    <a:gs pos="0">
                      <a:schemeClr val="bg1"/>
                    </a:gs>
                  </a:gsLst>
                  <a:lin ang="5400000" scaled="0"/>
                </a:gradFill>
              </a:rPr>
              <a:t>02</a:t>
            </a:r>
            <a:endParaRPr lang="en-US" altLang="zh-CN" sz="4400" b="1">
              <a:gradFill>
                <a:gsLst>
                  <a:gs pos="77000">
                    <a:schemeClr val="accent3">
                      <a:lumMod val="60000"/>
                      <a:lumOff val="40000"/>
                      <a:alpha val="0"/>
                    </a:schemeClr>
                  </a:gs>
                  <a:gs pos="100000">
                    <a:schemeClr val="accent3">
                      <a:lumMod val="75000"/>
                    </a:schemeClr>
                  </a:gs>
                  <a:gs pos="27000">
                    <a:schemeClr val="bg1"/>
                  </a:gs>
                  <a:gs pos="0">
                    <a:schemeClr val="bg1"/>
                  </a:gs>
                </a:gsLst>
                <a:lin ang="5400000" scaled="0"/>
              </a:gradFill>
            </a:endParaRPr>
          </a:p>
        </p:txBody>
      </p:sp>
      <p:pic>
        <p:nvPicPr>
          <p:cNvPr id="13" name="图片 12"/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10"/>
          <a:srcRect/>
          <a:stretch>
            <a:fillRect/>
          </a:stretch>
        </p:blipFill>
        <p:spPr>
          <a:xfrm>
            <a:off x="8363585" y="1610995"/>
            <a:ext cx="2841625" cy="18942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2880">
                <a:moveTo>
                  <a:pt x="0" y="0"/>
                </a:moveTo>
                <a:lnTo>
                  <a:pt x="7680" y="0"/>
                </a:lnTo>
                <a:lnTo>
                  <a:pt x="7680" y="2880"/>
                </a:lnTo>
                <a:lnTo>
                  <a:pt x="0" y="288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12"/>
          <a:srcRect/>
          <a:stretch>
            <a:fillRect/>
          </a:stretch>
        </p:blipFill>
        <p:spPr>
          <a:xfrm>
            <a:off x="8363585" y="3673475"/>
            <a:ext cx="2952115" cy="29521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680" h="3360">
                <a:moveTo>
                  <a:pt x="0" y="0"/>
                </a:moveTo>
                <a:lnTo>
                  <a:pt x="7680" y="0"/>
                </a:lnTo>
                <a:lnTo>
                  <a:pt x="7680" y="3360"/>
                </a:lnTo>
                <a:lnTo>
                  <a:pt x="0" y="336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文本框 5"/>
          <p:cNvSpPr txBox="1"/>
          <p:nvPr>
            <p:custDataLst>
              <p:tags r:id="rId13"/>
            </p:custDataLst>
          </p:nvPr>
        </p:nvSpPr>
        <p:spPr>
          <a:xfrm>
            <a:off x="593725" y="574675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研究背景及意义</a:t>
            </a:r>
            <a:endParaRPr lang="zh-CN" altLang="en-US" sz="40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平行四边形 7"/>
          <p:cNvSpPr/>
          <p:nvPr>
            <p:custDataLst>
              <p:tags r:id="rId14"/>
            </p:custDataLst>
          </p:nvPr>
        </p:nvSpPr>
        <p:spPr>
          <a:xfrm>
            <a:off x="680720" y="1217295"/>
            <a:ext cx="3549650" cy="154305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5"/>
    </p:custData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93725" y="574675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研究背景及意义</a:t>
            </a:r>
            <a:endParaRPr lang="zh-CN" altLang="en-US" sz="40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平行四边形 7"/>
          <p:cNvSpPr/>
          <p:nvPr/>
        </p:nvSpPr>
        <p:spPr>
          <a:xfrm>
            <a:off x="680720" y="1217295"/>
            <a:ext cx="3549650" cy="154305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文本框 56"/>
          <p:cNvSpPr txBox="1"/>
          <p:nvPr>
            <p:custDataLst>
              <p:tags r:id="rId1"/>
            </p:custDataLst>
          </p:nvPr>
        </p:nvSpPr>
        <p:spPr>
          <a:xfrm>
            <a:off x="1573471" y="4825712"/>
            <a:ext cx="1838402" cy="971727"/>
          </a:xfrm>
          <a:prstGeom prst="rect">
            <a:avLst/>
          </a:prstGeom>
          <a:noFill/>
        </p:spPr>
        <p:txBody>
          <a:bodyPr wrap="square" bIns="0" rtlCol="0" anchor="ctr" anchorCtr="0">
            <a:normAutofit fontScale="90000"/>
          </a:bodyPr>
          <a:lstStyle/>
          <a:p>
            <a:pPr algn="ctr"/>
            <a:r>
              <a:rPr lang="zh-CN" altLang="en-US" sz="2000" dirty="0"/>
              <a:t>筛选精度低</a:t>
            </a:r>
            <a:endParaRPr lang="zh-CN" altLang="en-US" sz="2000" dirty="0"/>
          </a:p>
          <a:p>
            <a:pPr algn="ctr"/>
            <a:r>
              <a:rPr lang="zh-CN" altLang="en-US" sz="2000" dirty="0">
                <a:sym typeface="+mn-ea"/>
              </a:rPr>
              <a:t>风速精度难控制</a:t>
            </a:r>
            <a:endParaRPr lang="zh-CN" altLang="en-US" sz="2000" dirty="0"/>
          </a:p>
          <a:p>
            <a:pPr algn="ctr"/>
            <a:r>
              <a:rPr lang="zh-CN" altLang="en-US" sz="2000" dirty="0">
                <a:sym typeface="+mn-ea"/>
              </a:rPr>
              <a:t>分离效率低</a:t>
            </a:r>
            <a:endParaRPr lang="zh-CN" altLang="en-US" sz="2000" dirty="0"/>
          </a:p>
          <a:p>
            <a:pPr algn="ctr"/>
            <a:endParaRPr lang="zh-CN" altLang="en-US" sz="2000" spc="300" dirty="0">
              <a:solidFill>
                <a:srgbClr val="000000">
                  <a:lumMod val="75000"/>
                  <a:lumOff val="25000"/>
                </a:srgb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8" name="文本框 47"/>
          <p:cNvSpPr txBox="1"/>
          <p:nvPr>
            <p:custDataLst>
              <p:tags r:id="rId2"/>
            </p:custDataLst>
          </p:nvPr>
        </p:nvSpPr>
        <p:spPr>
          <a:xfrm>
            <a:off x="1935480" y="4298315"/>
            <a:ext cx="1135380" cy="402590"/>
          </a:xfrm>
          <a:prstGeom prst="rect">
            <a:avLst/>
          </a:prstGeom>
          <a:noFill/>
        </p:spPr>
        <p:txBody>
          <a:bodyPr wrap="square" bIns="0" rtlCol="0" anchor="ctr" anchorCtr="0">
            <a:normAutofit/>
          </a:bodyPr>
          <a:lstStyle/>
          <a:p>
            <a:pPr algn="ctr"/>
            <a:r>
              <a:rPr lang="en-US" altLang="zh-CN" sz="2000" spc="300">
                <a:solidFill>
                  <a:srgbClr val="376FFF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风选法</a:t>
            </a:r>
            <a:endParaRPr lang="en-US" altLang="zh-CN" sz="2000" spc="300">
              <a:solidFill>
                <a:srgbClr val="376FFF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2" name="Freeform 9"/>
          <p:cNvSpPr/>
          <p:nvPr>
            <p:custDataLst>
              <p:tags r:id="rId3"/>
            </p:custDataLst>
          </p:nvPr>
        </p:nvSpPr>
        <p:spPr bwMode="auto">
          <a:xfrm>
            <a:off x="1479165" y="1423439"/>
            <a:ext cx="2189000" cy="2189000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 flip="none" rotWithShape="1">
            <a:gsLst>
              <a:gs pos="75000">
                <a:srgbClr val="376FFF">
                  <a:lumMod val="60000"/>
                  <a:lumOff val="40000"/>
                </a:srgbClr>
              </a:gs>
              <a:gs pos="0">
                <a:srgbClr val="376FFF"/>
              </a:gs>
              <a:gs pos="100000">
                <a:srgbClr val="376FFF">
                  <a:lumMod val="20000"/>
                  <a:lumOff val="80000"/>
                </a:srgbClr>
              </a:gs>
            </a:gsLst>
            <a:lin ang="14400000" scaled="1"/>
            <a:tileRect/>
          </a:gradFill>
          <a:ln>
            <a:noFill/>
          </a:ln>
          <a:effectLst>
            <a:outerShdw blurRad="203200" dist="317500" dir="5400000" algn="t" rotWithShape="0">
              <a:srgbClr val="376FFF">
                <a:alpha val="30000"/>
              </a:srgbClr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5400" b="1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5" name="椭圆 14"/>
          <p:cNvSpPr/>
          <p:nvPr>
            <p:custDataLst>
              <p:tags r:id="rId4"/>
            </p:custDataLst>
          </p:nvPr>
        </p:nvSpPr>
        <p:spPr>
          <a:xfrm rot="5400000">
            <a:off x="2901523" y="3071623"/>
            <a:ext cx="857203" cy="857203"/>
          </a:xfrm>
          <a:prstGeom prst="ellipse">
            <a:avLst/>
          </a:prstGeom>
          <a:solidFill>
            <a:srgbClr val="FAFAFA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787400" sx="98000" sy="98000" algn="ctr" rotWithShape="0">
              <a:srgbClr val="000000">
                <a:alpha val="15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6" name="任意多边形: 形状 50"/>
          <p:cNvSpPr/>
          <p:nvPr>
            <p:custDataLst>
              <p:tags r:id="rId5"/>
            </p:custDataLst>
          </p:nvPr>
        </p:nvSpPr>
        <p:spPr bwMode="auto">
          <a:xfrm rot="5738553">
            <a:off x="2937518" y="2888317"/>
            <a:ext cx="646568" cy="893197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 flip="none" rotWithShape="1">
            <a:gsLst>
              <a:gs pos="0">
                <a:srgbClr val="376FFF"/>
              </a:gs>
              <a:gs pos="100000">
                <a:srgbClr val="376FFF">
                  <a:lumMod val="40000"/>
                  <a:lumOff val="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330200" dist="241300" dir="10800000" sx="95000" sy="95000" algn="r" rotWithShape="0">
              <a:srgbClr val="376FFF">
                <a:lumMod val="50000"/>
                <a:alpha val="32000"/>
              </a:srgbClr>
            </a:outerShdw>
            <a:softEdge rad="762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3200" b="1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5406710" y="5465924"/>
            <a:ext cx="1838570" cy="811051"/>
          </a:xfrm>
          <a:prstGeom prst="rect">
            <a:avLst/>
          </a:prstGeom>
          <a:noFill/>
        </p:spPr>
        <p:txBody>
          <a:bodyPr wrap="square" bIns="0" rtlCol="0" anchor="ctr" anchorCtr="0">
            <a:normAutofit fontScale="87500"/>
          </a:bodyPr>
          <a:lstStyle/>
          <a:p>
            <a:pPr algn="ctr"/>
            <a:r>
              <a:rPr lang="zh-CN" altLang="en-US" sz="2000" dirty="0">
                <a:sym typeface="+mn-ea"/>
              </a:rPr>
              <a:t>成本高</a:t>
            </a:r>
            <a:endParaRPr lang="zh-CN" altLang="en-US" sz="2000" dirty="0"/>
          </a:p>
          <a:p>
            <a:pPr algn="ctr"/>
            <a:r>
              <a:rPr lang="zh-CN" altLang="en-US" sz="2000" dirty="0">
                <a:sym typeface="+mn-ea"/>
              </a:rPr>
              <a:t>机械性能要求高</a:t>
            </a:r>
            <a:endParaRPr lang="zh-CN" altLang="en-US" sz="2000" dirty="0"/>
          </a:p>
          <a:p>
            <a:pPr algn="ctr"/>
            <a:endParaRPr lang="zh-CN" altLang="en-US" sz="2000" spc="300" dirty="0">
              <a:solidFill>
                <a:srgbClr val="000000">
                  <a:lumMod val="75000"/>
                  <a:lumOff val="25000"/>
                </a:srgb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7"/>
            </p:custDataLst>
          </p:nvPr>
        </p:nvSpPr>
        <p:spPr>
          <a:xfrm>
            <a:off x="5781675" y="4902200"/>
            <a:ext cx="1113155" cy="402590"/>
          </a:xfrm>
          <a:prstGeom prst="rect">
            <a:avLst/>
          </a:prstGeom>
          <a:noFill/>
        </p:spPr>
        <p:txBody>
          <a:bodyPr wrap="square" bIns="0" rtlCol="0" anchor="ctr" anchorCtr="0">
            <a:normAutofit/>
          </a:bodyPr>
          <a:lstStyle/>
          <a:p>
            <a:pPr algn="ctr"/>
            <a:r>
              <a:rPr lang="en-US" altLang="zh-CN" sz="2000" spc="300">
                <a:solidFill>
                  <a:srgbClr val="17D594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图像法</a:t>
            </a:r>
            <a:endParaRPr lang="en-US" altLang="zh-CN" sz="2000" spc="300">
              <a:solidFill>
                <a:srgbClr val="17D594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1" name="Freeform 9"/>
          <p:cNvSpPr/>
          <p:nvPr>
            <p:custDataLst>
              <p:tags r:id="rId8"/>
            </p:custDataLst>
          </p:nvPr>
        </p:nvSpPr>
        <p:spPr bwMode="auto">
          <a:xfrm>
            <a:off x="5228605" y="2099263"/>
            <a:ext cx="2189000" cy="2189000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 flip="none" rotWithShape="1">
            <a:gsLst>
              <a:gs pos="75000">
                <a:srgbClr val="17D594">
                  <a:lumMod val="60000"/>
                  <a:lumOff val="40000"/>
                </a:srgbClr>
              </a:gs>
              <a:gs pos="0">
                <a:srgbClr val="17D594"/>
              </a:gs>
              <a:gs pos="100000">
                <a:srgbClr val="17D594">
                  <a:lumMod val="20000"/>
                  <a:lumOff val="80000"/>
                </a:srgbClr>
              </a:gs>
            </a:gsLst>
            <a:lin ang="14400000" scaled="1"/>
            <a:tileRect/>
          </a:gradFill>
          <a:ln>
            <a:noFill/>
          </a:ln>
          <a:effectLst>
            <a:outerShdw blurRad="203200" dist="317500" dir="5400000" algn="t" rotWithShape="0">
              <a:srgbClr val="17D594">
                <a:alpha val="30000"/>
              </a:srgbClr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5400" b="1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2" name="椭圆 11"/>
          <p:cNvSpPr/>
          <p:nvPr>
            <p:custDataLst>
              <p:tags r:id="rId9"/>
            </p:custDataLst>
          </p:nvPr>
        </p:nvSpPr>
        <p:spPr>
          <a:xfrm rot="5400000">
            <a:off x="6149028" y="3924826"/>
            <a:ext cx="857203" cy="857203"/>
          </a:xfrm>
          <a:prstGeom prst="ellipse">
            <a:avLst/>
          </a:prstGeom>
          <a:solidFill>
            <a:srgbClr val="FAFAFA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787400" sx="98000" sy="98000" algn="ctr" rotWithShape="0">
              <a:srgbClr val="000000">
                <a:alpha val="15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4" name="任意多边形: 形状 50"/>
          <p:cNvSpPr/>
          <p:nvPr>
            <p:custDataLst>
              <p:tags r:id="rId10"/>
            </p:custDataLst>
          </p:nvPr>
        </p:nvSpPr>
        <p:spPr bwMode="auto">
          <a:xfrm rot="5738553">
            <a:off x="6185023" y="3741521"/>
            <a:ext cx="646568" cy="893197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 flip="none" rotWithShape="1">
            <a:gsLst>
              <a:gs pos="0">
                <a:srgbClr val="17D594"/>
              </a:gs>
              <a:gs pos="100000">
                <a:srgbClr val="17D594">
                  <a:lumMod val="40000"/>
                  <a:lumOff val="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330200" dist="241300" dir="10800000" sx="95000" sy="95000" algn="r" rotWithShape="0">
              <a:srgbClr val="17D594">
                <a:lumMod val="50000"/>
                <a:alpha val="32000"/>
              </a:srgbClr>
            </a:outerShdw>
            <a:softEdge rad="762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3200" b="1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5" name="文本框 4"/>
          <p:cNvSpPr txBox="1"/>
          <p:nvPr>
            <p:custDataLst>
              <p:tags r:id="rId11"/>
            </p:custDataLst>
          </p:nvPr>
        </p:nvSpPr>
        <p:spPr>
          <a:xfrm>
            <a:off x="8180705" y="4782185"/>
            <a:ext cx="2073275" cy="1067435"/>
          </a:xfrm>
          <a:prstGeom prst="rect">
            <a:avLst/>
          </a:prstGeom>
          <a:noFill/>
        </p:spPr>
        <p:txBody>
          <a:bodyPr wrap="square" bIns="0" rtlCol="0" anchor="ctr" anchorCtr="0">
            <a:normAutofit/>
          </a:bodyPr>
          <a:lstStyle/>
          <a:p>
            <a:pPr algn="ctr"/>
            <a:r>
              <a:rPr lang="zh-CN" altLang="en-US" sz="1600" dirty="0">
                <a:sym typeface="+mn-ea"/>
              </a:rPr>
              <a:t>成本高</a:t>
            </a:r>
            <a:endParaRPr lang="zh-CN" altLang="en-US" sz="1600" dirty="0"/>
          </a:p>
          <a:p>
            <a:pPr algn="ctr"/>
            <a:r>
              <a:rPr lang="zh-CN" altLang="en-US" sz="1600" dirty="0">
                <a:sym typeface="+mn-ea"/>
              </a:rPr>
              <a:t>卫生难以保证</a:t>
            </a:r>
            <a:endParaRPr lang="zh-CN" altLang="en-US" sz="1600" dirty="0"/>
          </a:p>
          <a:p>
            <a:pPr algn="ctr"/>
            <a:endParaRPr lang="zh-CN" altLang="en-US" sz="1600" spc="300" dirty="0">
              <a:solidFill>
                <a:srgbClr val="000000">
                  <a:lumMod val="75000"/>
                  <a:lumOff val="25000"/>
                </a:srgbClr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2"/>
            </p:custDataLst>
          </p:nvPr>
        </p:nvSpPr>
        <p:spPr>
          <a:xfrm>
            <a:off x="8613140" y="4288155"/>
            <a:ext cx="1226185" cy="402590"/>
          </a:xfrm>
          <a:prstGeom prst="rect">
            <a:avLst/>
          </a:prstGeom>
          <a:noFill/>
        </p:spPr>
        <p:txBody>
          <a:bodyPr wrap="square" bIns="0" rtlCol="0" anchor="ctr" anchorCtr="0">
            <a:normAutofit/>
          </a:bodyPr>
          <a:lstStyle/>
          <a:p>
            <a:pPr algn="ctr"/>
            <a:r>
              <a:rPr lang="en-US" altLang="zh-CN" sz="2000" spc="300">
                <a:solidFill>
                  <a:srgbClr val="FFD247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磁选法</a:t>
            </a:r>
            <a:endParaRPr lang="en-US" altLang="zh-CN" sz="2000" spc="300">
              <a:solidFill>
                <a:srgbClr val="FFD247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18" name="Freeform 9"/>
          <p:cNvSpPr/>
          <p:nvPr>
            <p:custDataLst>
              <p:tags r:id="rId13"/>
            </p:custDataLst>
          </p:nvPr>
        </p:nvSpPr>
        <p:spPr bwMode="auto">
          <a:xfrm>
            <a:off x="7974175" y="1423439"/>
            <a:ext cx="2189000" cy="2189000"/>
          </a:xfrm>
          <a:custGeom>
            <a:avLst/>
            <a:gdLst>
              <a:gd name="T0" fmla="*/ 423 w 674"/>
              <a:gd name="T1" fmla="*/ 48 h 674"/>
              <a:gd name="T2" fmla="*/ 626 w 674"/>
              <a:gd name="T3" fmla="*/ 250 h 674"/>
              <a:gd name="T4" fmla="*/ 626 w 674"/>
              <a:gd name="T5" fmla="*/ 424 h 674"/>
              <a:gd name="T6" fmla="*/ 423 w 674"/>
              <a:gd name="T7" fmla="*/ 626 h 674"/>
              <a:gd name="T8" fmla="*/ 250 w 674"/>
              <a:gd name="T9" fmla="*/ 626 h 674"/>
              <a:gd name="T10" fmla="*/ 48 w 674"/>
              <a:gd name="T11" fmla="*/ 424 h 674"/>
              <a:gd name="T12" fmla="*/ 48 w 674"/>
              <a:gd name="T13" fmla="*/ 250 h 674"/>
              <a:gd name="T14" fmla="*/ 250 w 674"/>
              <a:gd name="T15" fmla="*/ 48 h 674"/>
              <a:gd name="T16" fmla="*/ 423 w 674"/>
              <a:gd name="T17" fmla="*/ 48 h 6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674" h="674">
                <a:moveTo>
                  <a:pt x="423" y="48"/>
                </a:moveTo>
                <a:cubicBezTo>
                  <a:pt x="626" y="250"/>
                  <a:pt x="626" y="250"/>
                  <a:pt x="626" y="250"/>
                </a:cubicBezTo>
                <a:cubicBezTo>
                  <a:pt x="674" y="298"/>
                  <a:pt x="674" y="376"/>
                  <a:pt x="626" y="424"/>
                </a:cubicBezTo>
                <a:cubicBezTo>
                  <a:pt x="423" y="626"/>
                  <a:pt x="423" y="626"/>
                  <a:pt x="423" y="626"/>
                </a:cubicBezTo>
                <a:cubicBezTo>
                  <a:pt x="375" y="674"/>
                  <a:pt x="298" y="674"/>
                  <a:pt x="250" y="626"/>
                </a:cubicBezTo>
                <a:cubicBezTo>
                  <a:pt x="48" y="424"/>
                  <a:pt x="48" y="424"/>
                  <a:pt x="48" y="424"/>
                </a:cubicBezTo>
                <a:cubicBezTo>
                  <a:pt x="0" y="376"/>
                  <a:pt x="0" y="298"/>
                  <a:pt x="48" y="250"/>
                </a:cubicBezTo>
                <a:cubicBezTo>
                  <a:pt x="250" y="48"/>
                  <a:pt x="250" y="48"/>
                  <a:pt x="250" y="48"/>
                </a:cubicBezTo>
                <a:cubicBezTo>
                  <a:pt x="298" y="0"/>
                  <a:pt x="375" y="0"/>
                  <a:pt x="423" y="48"/>
                </a:cubicBezTo>
                <a:close/>
              </a:path>
            </a:pathLst>
          </a:custGeom>
          <a:gradFill flip="none" rotWithShape="1">
            <a:gsLst>
              <a:gs pos="75000">
                <a:srgbClr val="FFD247">
                  <a:lumMod val="60000"/>
                  <a:lumOff val="40000"/>
                </a:srgbClr>
              </a:gs>
              <a:gs pos="0">
                <a:srgbClr val="FFD247"/>
              </a:gs>
              <a:gs pos="100000">
                <a:srgbClr val="FFD247">
                  <a:lumMod val="20000"/>
                  <a:lumOff val="80000"/>
                </a:srgbClr>
              </a:gs>
            </a:gsLst>
            <a:lin ang="14400000" scaled="1"/>
            <a:tileRect/>
          </a:gradFill>
          <a:ln>
            <a:noFill/>
          </a:ln>
          <a:effectLst>
            <a:outerShdw blurRad="203200" dist="317500" dir="5400000" algn="t" rotWithShape="0">
              <a:srgbClr val="FFD247">
                <a:alpha val="30000"/>
              </a:srgbClr>
            </a:outerShdw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5400" b="1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sp>
        <p:nvSpPr>
          <p:cNvPr id="19" name="椭圆 18"/>
          <p:cNvSpPr/>
          <p:nvPr>
            <p:custDataLst>
              <p:tags r:id="rId14"/>
            </p:custDataLst>
          </p:nvPr>
        </p:nvSpPr>
        <p:spPr>
          <a:xfrm rot="5400000">
            <a:off x="9396534" y="3071623"/>
            <a:ext cx="857203" cy="857203"/>
          </a:xfrm>
          <a:prstGeom prst="ellipse">
            <a:avLst/>
          </a:prstGeom>
          <a:solidFill>
            <a:srgbClr val="FAFAFA">
              <a:alpha val="70000"/>
            </a:srgbClr>
          </a:solidFill>
          <a:ln w="19050">
            <a:solidFill>
              <a:srgbClr val="FFFFFF"/>
            </a:solidFill>
          </a:ln>
          <a:effectLst>
            <a:outerShdw blurRad="787400" sx="98000" sy="98000" algn="ctr" rotWithShape="0">
              <a:srgbClr val="000000">
                <a:alpha val="15000"/>
              </a:srgbClr>
            </a:outerShdw>
          </a:effectLst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7" name="任意多边形: 形状 50"/>
          <p:cNvSpPr/>
          <p:nvPr>
            <p:custDataLst>
              <p:tags r:id="rId15"/>
            </p:custDataLst>
          </p:nvPr>
        </p:nvSpPr>
        <p:spPr bwMode="auto">
          <a:xfrm rot="5738553">
            <a:off x="9432528" y="2888317"/>
            <a:ext cx="646568" cy="893197"/>
          </a:xfrm>
          <a:custGeom>
            <a:avLst/>
            <a:gdLst>
              <a:gd name="connsiteX0" fmla="*/ 106913 w 404361"/>
              <a:gd name="connsiteY0" fmla="*/ 0 h 631051"/>
              <a:gd name="connsiteX1" fmla="*/ 113439 w 404361"/>
              <a:gd name="connsiteY1" fmla="*/ 6498 h 631051"/>
              <a:gd name="connsiteX2" fmla="*/ 281954 w 404361"/>
              <a:gd name="connsiteY2" fmla="*/ 174288 h 631051"/>
              <a:gd name="connsiteX3" fmla="*/ 373759 w 404361"/>
              <a:gd name="connsiteY3" fmla="*/ 627857 h 631051"/>
              <a:gd name="connsiteX4" fmla="*/ 372148 w 404361"/>
              <a:gd name="connsiteY4" fmla="*/ 630923 h 631051"/>
              <a:gd name="connsiteX5" fmla="*/ 370879 w 404361"/>
              <a:gd name="connsiteY5" fmla="*/ 631051 h 631051"/>
              <a:gd name="connsiteX6" fmla="*/ 0 w 404361"/>
              <a:gd name="connsiteY6" fmla="*/ 260172 h 631051"/>
              <a:gd name="connsiteX7" fmla="*/ 63340 w 404361"/>
              <a:gd name="connsiteY7" fmla="*/ 52810 h 63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04361" h="631051">
                <a:moveTo>
                  <a:pt x="106913" y="0"/>
                </a:moveTo>
                <a:lnTo>
                  <a:pt x="113439" y="6498"/>
                </a:lnTo>
                <a:cubicBezTo>
                  <a:pt x="281954" y="174288"/>
                  <a:pt x="281954" y="174288"/>
                  <a:pt x="281954" y="174288"/>
                </a:cubicBezTo>
                <a:cubicBezTo>
                  <a:pt x="404361" y="296771"/>
                  <a:pt x="434963" y="476667"/>
                  <a:pt x="373759" y="627857"/>
                </a:cubicBezTo>
                <a:lnTo>
                  <a:pt x="372148" y="630923"/>
                </a:lnTo>
                <a:lnTo>
                  <a:pt x="370879" y="631051"/>
                </a:lnTo>
                <a:cubicBezTo>
                  <a:pt x="166048" y="631051"/>
                  <a:pt x="0" y="465003"/>
                  <a:pt x="0" y="260172"/>
                </a:cubicBezTo>
                <a:cubicBezTo>
                  <a:pt x="0" y="183361"/>
                  <a:pt x="23351" y="112003"/>
                  <a:pt x="63340" y="52810"/>
                </a:cubicBezTo>
                <a:close/>
              </a:path>
            </a:pathLst>
          </a:custGeom>
          <a:gradFill flip="none" rotWithShape="1">
            <a:gsLst>
              <a:gs pos="0">
                <a:srgbClr val="FFD247"/>
              </a:gs>
              <a:gs pos="100000">
                <a:srgbClr val="FFD247">
                  <a:lumMod val="40000"/>
                  <a:lumOff val="60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330200" dist="241300" dir="10800000" sx="95000" sy="95000" algn="r" rotWithShape="0">
              <a:srgbClr val="FFD247">
                <a:lumMod val="50000"/>
                <a:alpha val="32000"/>
              </a:srgbClr>
            </a:outerShdw>
            <a:softEdge rad="76200"/>
          </a:effectLst>
        </p:spPr>
        <p:txBody>
          <a:bodyPr vert="horz" wrap="square" lIns="91440" tIns="45720" rIns="91440" bIns="45720" numCol="1" anchor="ctr" anchorCtr="0" compatLnSpc="1"/>
          <a:lstStyle/>
          <a:p>
            <a:pPr algn="ctr"/>
            <a:endParaRPr lang="zh-CN" altLang="en-US" sz="3200" b="1" dirty="0">
              <a:solidFill>
                <a:srgbClr val="FFFFFF"/>
              </a:solidFill>
              <a:latin typeface="OPPOSans B" panose="00020600040101010101" pitchFamily="18" charset="-122"/>
              <a:ea typeface="OPPOSans B" panose="00020600040101010101" pitchFamily="18" charset="-122"/>
              <a:cs typeface="OPPOSans B" panose="00020600040101010101" pitchFamily="18" charset="-122"/>
            </a:endParaRPr>
          </a:p>
        </p:txBody>
      </p:sp>
      <p:pic>
        <p:nvPicPr>
          <p:cNvPr id="42" name="图片 41" descr="屏幕截图 2023-10-11 005624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8284210" y="1711960"/>
            <a:ext cx="1691640" cy="1691640"/>
          </a:xfrm>
          <a:prstGeom prst="rect">
            <a:avLst/>
          </a:prstGeom>
        </p:spPr>
      </p:pic>
      <p:pic>
        <p:nvPicPr>
          <p:cNvPr id="41" name="图片 40" descr="屏幕截图 2023-10-11 005546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455285" y="2405380"/>
            <a:ext cx="1623060" cy="1617345"/>
          </a:xfrm>
          <a:prstGeom prst="rect">
            <a:avLst/>
          </a:prstGeom>
        </p:spPr>
      </p:pic>
      <p:pic>
        <p:nvPicPr>
          <p:cNvPr id="40" name="图片 39" descr="屏幕截图 2023-10-11 005538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21">
            <a:clrChange>
              <a:clrFrom>
                <a:srgbClr val="5B9BD5">
                  <a:alpha val="100000"/>
                </a:srgbClr>
              </a:clrFrom>
              <a:clrTo>
                <a:srgbClr val="5B9BD5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5760" y="1758950"/>
            <a:ext cx="2066925" cy="2061845"/>
          </a:xfrm>
          <a:prstGeom prst="rect">
            <a:avLst/>
          </a:prstGeom>
        </p:spPr>
      </p:pic>
      <p:cxnSp>
        <p:nvCxnSpPr>
          <p:cNvPr id="30" name="直接箭头连接符 29"/>
          <p:cNvCxnSpPr/>
          <p:nvPr>
            <p:custDataLst>
              <p:tags r:id="rId22"/>
            </p:custDataLst>
          </p:nvPr>
        </p:nvCxnSpPr>
        <p:spPr>
          <a:xfrm flipH="1" flipV="1">
            <a:off x="3118485" y="1858645"/>
            <a:ext cx="1905" cy="63055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>
            <p:custDataLst>
              <p:tags r:id="rId23"/>
            </p:custDataLst>
          </p:nvPr>
        </p:nvCxnSpPr>
        <p:spPr>
          <a:xfrm flipV="1">
            <a:off x="1935480" y="1771015"/>
            <a:ext cx="0" cy="125920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>
            <p:custDataLst>
              <p:tags r:id="rId24"/>
            </p:custDataLst>
          </p:nvPr>
        </p:nvCxnSpPr>
        <p:spPr>
          <a:xfrm flipH="1" flipV="1">
            <a:off x="3283585" y="1784350"/>
            <a:ext cx="3810" cy="122872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曲线连接符 32"/>
          <p:cNvCxnSpPr/>
          <p:nvPr/>
        </p:nvCxnSpPr>
        <p:spPr>
          <a:xfrm rot="16200000" flipV="1">
            <a:off x="2072640" y="2704465"/>
            <a:ext cx="511810" cy="455930"/>
          </a:xfrm>
          <a:prstGeom prst="curvedConnector3">
            <a:avLst>
              <a:gd name="adj1" fmla="val 49876"/>
            </a:avLst>
          </a:prstGeom>
          <a:ln w="28575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曲线连接符 33"/>
          <p:cNvCxnSpPr/>
          <p:nvPr/>
        </p:nvCxnSpPr>
        <p:spPr>
          <a:xfrm rot="16200000">
            <a:off x="2618740" y="2694305"/>
            <a:ext cx="492760" cy="480060"/>
          </a:xfrm>
          <a:prstGeom prst="curvedConnector3">
            <a:avLst>
              <a:gd name="adj1" fmla="val 49871"/>
            </a:avLst>
          </a:prstGeom>
          <a:ln w="28575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>
            <p:custDataLst>
              <p:tags r:id="rId25"/>
            </p:custDataLst>
          </p:nvPr>
        </p:nvCxnSpPr>
        <p:spPr>
          <a:xfrm flipH="1" flipV="1">
            <a:off x="2100580" y="1858645"/>
            <a:ext cx="1905" cy="630555"/>
          </a:xfrm>
          <a:prstGeom prst="straightConnector1">
            <a:avLst/>
          </a:prstGeom>
          <a:ln w="28575">
            <a:tailEnd type="arrow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custDataLst>
      <p:tags r:id="rId26"/>
    </p:custDataLst>
  </p:cSld>
  <p:clrMapOvr>
    <a:masterClrMapping/>
  </p:clrMapOvr>
  <p:transition>
    <p:rand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593725" y="574675"/>
            <a:ext cx="385318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研究背景及意义</a:t>
            </a:r>
            <a:endParaRPr lang="zh-CN" altLang="en-US" sz="400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平行四边形 7"/>
          <p:cNvSpPr/>
          <p:nvPr>
            <p:custDataLst>
              <p:tags r:id="rId2"/>
            </p:custDataLst>
          </p:nvPr>
        </p:nvSpPr>
        <p:spPr>
          <a:xfrm>
            <a:off x="680720" y="1217295"/>
            <a:ext cx="3549650" cy="154305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燕尾形 10"/>
          <p:cNvSpPr/>
          <p:nvPr>
            <p:custDataLst>
              <p:tags r:id="rId3"/>
            </p:custDataLst>
          </p:nvPr>
        </p:nvSpPr>
        <p:spPr>
          <a:xfrm flipH="1">
            <a:off x="1680411" y="1562201"/>
            <a:ext cx="5392289" cy="1006611"/>
          </a:xfrm>
          <a:prstGeom prst="chevron">
            <a:avLst/>
          </a:prstGeom>
          <a:noFill/>
          <a:ln w="28575">
            <a:gradFill>
              <a:gsLst>
                <a:gs pos="70000">
                  <a:srgbClr val="6096E6">
                    <a:alpha val="20000"/>
                  </a:srgbClr>
                </a:gs>
                <a:gs pos="100000">
                  <a:srgbClr val="6096E6"/>
                </a:gs>
              </a:gsLst>
              <a:lin ang="0" scaled="1"/>
            </a:gra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MiSans" panose="00000500000000000000" charset="-122"/>
              <a:sym typeface="+mn-ea"/>
            </a:endParaRPr>
          </a:p>
        </p:txBody>
      </p:sp>
      <p:sp>
        <p:nvSpPr>
          <p:cNvPr id="7" name="燕尾形 6"/>
          <p:cNvSpPr/>
          <p:nvPr>
            <p:custDataLst>
              <p:tags r:id="rId4"/>
            </p:custDataLst>
          </p:nvPr>
        </p:nvSpPr>
        <p:spPr>
          <a:xfrm flipH="1">
            <a:off x="1455221" y="4848809"/>
            <a:ext cx="6558138" cy="1004715"/>
          </a:xfrm>
          <a:prstGeom prst="chevron">
            <a:avLst/>
          </a:prstGeom>
          <a:noFill/>
          <a:ln w="28575">
            <a:gradFill>
              <a:gsLst>
                <a:gs pos="70000">
                  <a:srgbClr val="58B6E5">
                    <a:alpha val="20000"/>
                  </a:srgbClr>
                </a:gs>
                <a:gs pos="100000">
                  <a:srgbClr val="58B6E5"/>
                </a:gs>
              </a:gsLst>
              <a:lin ang="0" scaled="1"/>
            </a:gra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MiSans" panose="00000500000000000000" charset="-122"/>
              <a:sym typeface="+mn-ea"/>
            </a:endParaRPr>
          </a:p>
        </p:txBody>
      </p:sp>
      <p:sp>
        <p:nvSpPr>
          <p:cNvPr id="20" name="燕尾形 19"/>
          <p:cNvSpPr/>
          <p:nvPr>
            <p:custDataLst>
              <p:tags r:id="rId5"/>
            </p:custDataLst>
          </p:nvPr>
        </p:nvSpPr>
        <p:spPr>
          <a:xfrm flipH="1">
            <a:off x="1026795" y="4848809"/>
            <a:ext cx="6872823" cy="1004715"/>
          </a:xfrm>
          <a:prstGeom prst="chevron">
            <a:avLst/>
          </a:prstGeom>
          <a:noFill/>
          <a:ln w="28575">
            <a:gradFill>
              <a:gsLst>
                <a:gs pos="90000">
                  <a:srgbClr val="58B6E5">
                    <a:alpha val="10000"/>
                  </a:srgbClr>
                </a:gs>
                <a:gs pos="100000">
                  <a:srgbClr val="58B6E5"/>
                </a:gs>
              </a:gsLst>
              <a:lin ang="0" scaled="1"/>
            </a:gra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cs typeface="MiSans" panose="00000500000000000000" charset="-122"/>
              <a:sym typeface="+mn-ea"/>
            </a:endParaRPr>
          </a:p>
        </p:txBody>
      </p:sp>
      <p:sp>
        <p:nvSpPr>
          <p:cNvPr id="25" name="椭圆 24"/>
          <p:cNvSpPr/>
          <p:nvPr>
            <p:custDataLst>
              <p:tags r:id="rId6"/>
            </p:custDataLst>
          </p:nvPr>
        </p:nvSpPr>
        <p:spPr>
          <a:xfrm>
            <a:off x="6210558" y="1663103"/>
            <a:ext cx="4403687" cy="4403687"/>
          </a:xfrm>
          <a:prstGeom prst="ellipse">
            <a:avLst/>
          </a:prstGeom>
          <a:solidFill>
            <a:srgbClr val="6096E6">
              <a:lumMod val="60000"/>
              <a:lumOff val="4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cs typeface="MiSans" panose="00000500000000000000" charset="-122"/>
              <a:sym typeface="+mn-ea"/>
            </a:endParaRPr>
          </a:p>
        </p:txBody>
      </p:sp>
      <p:sp>
        <p:nvSpPr>
          <p:cNvPr id="28" name="椭圆 27"/>
          <p:cNvSpPr/>
          <p:nvPr>
            <p:custDataLst>
              <p:tags r:id="rId7"/>
            </p:custDataLst>
          </p:nvPr>
        </p:nvSpPr>
        <p:spPr>
          <a:xfrm>
            <a:off x="6451311" y="1903856"/>
            <a:ext cx="3922182" cy="3922182"/>
          </a:xfrm>
          <a:prstGeom prst="ellipse">
            <a:avLst/>
          </a:prstGeom>
          <a:gradFill>
            <a:gsLst>
              <a:gs pos="100000">
                <a:srgbClr val="6096E6"/>
              </a:gs>
              <a:gs pos="0">
                <a:srgbClr val="6096E6">
                  <a:alpha val="80000"/>
                </a:srgbClr>
              </a:gs>
            </a:gsLst>
            <a:lin ang="5400000" scaled="0"/>
          </a:gradFill>
          <a:ln w="19050">
            <a:gradFill>
              <a:gsLst>
                <a:gs pos="0">
                  <a:srgbClr val="6096E6">
                    <a:lumMod val="20000"/>
                    <a:lumOff val="80000"/>
                  </a:srgbClr>
                </a:gs>
                <a:gs pos="68000">
                  <a:srgbClr val="6096E6">
                    <a:alpha val="0"/>
                  </a:srgbClr>
                </a:gs>
                <a:gs pos="37000">
                  <a:srgbClr val="6096E6">
                    <a:alpha val="0"/>
                  </a:srgbClr>
                </a:gs>
                <a:gs pos="100000">
                  <a:srgbClr val="6096E6">
                    <a:lumMod val="20000"/>
                    <a:lumOff val="80000"/>
                  </a:srgbClr>
                </a:gs>
              </a:gsLst>
              <a:lin ang="0" scaled="1"/>
            </a:gradFill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>
              <a:cs typeface="MiSans" panose="00000500000000000000" charset="-122"/>
              <a:sym typeface="+mn-ea"/>
            </a:endParaRPr>
          </a:p>
        </p:txBody>
      </p:sp>
      <p:sp>
        <p:nvSpPr>
          <p:cNvPr id="42" name="椭圆 41"/>
          <p:cNvSpPr/>
          <p:nvPr>
            <p:custDataLst>
              <p:tags r:id="rId8"/>
            </p:custDataLst>
          </p:nvPr>
        </p:nvSpPr>
        <p:spPr>
          <a:xfrm>
            <a:off x="6812440" y="2264985"/>
            <a:ext cx="3199924" cy="3199924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文本框 52"/>
          <p:cNvSpPr txBox="1"/>
          <p:nvPr>
            <p:custDataLst>
              <p:tags r:id="rId9"/>
            </p:custDataLst>
          </p:nvPr>
        </p:nvSpPr>
        <p:spPr>
          <a:xfrm>
            <a:off x="1898812" y="1760731"/>
            <a:ext cx="4223596" cy="527002"/>
          </a:xfrm>
          <a:prstGeom prst="rect">
            <a:avLst/>
          </a:prstGeom>
          <a:noFill/>
        </p:spPr>
        <p:txBody>
          <a:bodyPr wrap="square" bIns="0" rtlCol="0"/>
          <a:lstStyle/>
          <a:p>
            <a:pPr algn="ctr"/>
            <a:r>
              <a:rPr lang="zh-CN" altLang="en-US" sz="2000" spc="300">
                <a:solidFill>
                  <a:srgbClr val="6096E6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提供一种核桃壳仁滚筒双向分离装置。</a:t>
            </a:r>
            <a:endParaRPr lang="en-US" altLang="zh-CN" sz="2000" spc="300">
              <a:solidFill>
                <a:srgbClr val="6096E6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43" name="文本框 42"/>
          <p:cNvSpPr txBox="1"/>
          <p:nvPr>
            <p:custDataLst>
              <p:tags r:id="rId10"/>
            </p:custDataLst>
          </p:nvPr>
        </p:nvSpPr>
        <p:spPr>
          <a:xfrm>
            <a:off x="1725357" y="4913432"/>
            <a:ext cx="4887088" cy="376294"/>
          </a:xfrm>
          <a:prstGeom prst="rect">
            <a:avLst/>
          </a:prstGeom>
          <a:noFill/>
        </p:spPr>
        <p:txBody>
          <a:bodyPr wrap="square" bIns="0" rtlCol="0"/>
          <a:lstStyle/>
          <a:p>
            <a:pPr algn="ctr"/>
            <a:r>
              <a:rPr lang="zh-CN" altLang="en-US" sz="2000" spc="300">
                <a:solidFill>
                  <a:srgbClr val="58B6E5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以尽可能</a:t>
            </a:r>
            <a:r>
              <a:rPr lang="zh-CN" altLang="en-US" sz="2000" spc="3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解决技术中分离效果不好，分离效率低下，闲杂工序比较多</a:t>
            </a:r>
            <a:r>
              <a:rPr lang="zh-CN" altLang="en-US" sz="2000" spc="300">
                <a:solidFill>
                  <a:srgbClr val="58B6E5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的问题，用于</a:t>
            </a:r>
            <a:r>
              <a:rPr lang="zh-CN" altLang="en-US" sz="2000" spc="300">
                <a:solidFill>
                  <a:srgbClr val="FF0000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提升核桃的附加值</a:t>
            </a:r>
            <a:r>
              <a:rPr lang="zh-CN" altLang="en-US" sz="2000" spc="300">
                <a:solidFill>
                  <a:srgbClr val="58B6E5"/>
                </a:solidFill>
                <a:uFillTx/>
                <a:latin typeface="思源黑体 CN Bold" panose="020B0800000000000000" charset="-122"/>
                <a:ea typeface="思源黑体 CN Bold" panose="020B0800000000000000" charset="-122"/>
              </a:rPr>
              <a:t>。</a:t>
            </a:r>
            <a:endParaRPr lang="zh-CN" altLang="en-US" sz="2000" spc="300">
              <a:solidFill>
                <a:srgbClr val="58B6E5"/>
              </a:solidFill>
              <a:uFillTx/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sp>
        <p:nvSpPr>
          <p:cNvPr id="3" name="菱形 2"/>
          <p:cNvSpPr/>
          <p:nvPr>
            <p:custDataLst>
              <p:tags r:id="rId11"/>
            </p:custDataLst>
          </p:nvPr>
        </p:nvSpPr>
        <p:spPr>
          <a:xfrm>
            <a:off x="548005" y="5257165"/>
            <a:ext cx="171450" cy="171450"/>
          </a:xfrm>
          <a:prstGeom prst="diamond">
            <a:avLst/>
          </a:prstGeom>
          <a:solidFill>
            <a:srgbClr val="6096E6">
              <a:alpha val="5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菱形 23"/>
          <p:cNvSpPr/>
          <p:nvPr>
            <p:custDataLst>
              <p:tags r:id="rId12"/>
            </p:custDataLst>
          </p:nvPr>
        </p:nvSpPr>
        <p:spPr>
          <a:xfrm>
            <a:off x="619125" y="5228590"/>
            <a:ext cx="227965" cy="227965"/>
          </a:xfrm>
          <a:prstGeom prst="diamond">
            <a:avLst/>
          </a:prstGeom>
          <a:solidFill>
            <a:srgbClr val="6096E6">
              <a:alpha val="8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>
            <p:custDataLst>
              <p:tags r:id="rId13"/>
            </p:custDataLst>
          </p:nvPr>
        </p:nvSpPr>
        <p:spPr>
          <a:xfrm>
            <a:off x="8122285" y="807720"/>
            <a:ext cx="1080135" cy="14605"/>
          </a:xfrm>
          <a:prstGeom prst="rect">
            <a:avLst/>
          </a:prstGeom>
          <a:solidFill>
            <a:srgbClr val="FFFFFF">
              <a:lumMod val="75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菱形 28"/>
          <p:cNvSpPr/>
          <p:nvPr>
            <p:custDataLst>
              <p:tags r:id="rId14"/>
            </p:custDataLst>
          </p:nvPr>
        </p:nvSpPr>
        <p:spPr>
          <a:xfrm flipH="1">
            <a:off x="1283970" y="1979930"/>
            <a:ext cx="171450" cy="171450"/>
          </a:xfrm>
          <a:prstGeom prst="diamond">
            <a:avLst/>
          </a:prstGeom>
          <a:solidFill>
            <a:srgbClr val="6096E6">
              <a:alpha val="5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菱形 29"/>
          <p:cNvSpPr/>
          <p:nvPr>
            <p:custDataLst>
              <p:tags r:id="rId15"/>
            </p:custDataLst>
          </p:nvPr>
        </p:nvSpPr>
        <p:spPr>
          <a:xfrm flipH="1">
            <a:off x="1156335" y="1951355"/>
            <a:ext cx="227965" cy="227965"/>
          </a:xfrm>
          <a:prstGeom prst="diamond">
            <a:avLst/>
          </a:prstGeom>
          <a:solidFill>
            <a:srgbClr val="6096E6">
              <a:alpha val="80000"/>
            </a:srgbClr>
          </a:solidFill>
          <a:ln>
            <a:noFill/>
          </a:ln>
        </p:spPr>
        <p:style>
          <a:lnRef idx="2">
            <a:srgbClr val="6096E6">
              <a:shade val="50000"/>
            </a:srgbClr>
          </a:lnRef>
          <a:fillRef idx="1">
            <a:srgbClr val="6096E6"/>
          </a:fillRef>
          <a:effectRef idx="0">
            <a:srgbClr val="6096E6"/>
          </a:effectRef>
          <a:fontRef idx="minor">
            <a:srgbClr val="FFFFFF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 descr="t01a4e08b541ad3d33b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46978" t="9912" r="9127" b="3466"/>
          <a:stretch>
            <a:fillRect/>
          </a:stretch>
        </p:blipFill>
        <p:spPr>
          <a:xfrm>
            <a:off x="6884670" y="2337435"/>
            <a:ext cx="2995930" cy="3035935"/>
          </a:xfrm>
          <a:prstGeom prst="ellipse">
            <a:avLst/>
          </a:prstGeom>
          <a:noFill/>
        </p:spPr>
      </p:pic>
    </p:spTree>
    <p:custDataLst>
      <p:tags r:id="rId18"/>
    </p:custDataLst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93725" y="574675"/>
            <a:ext cx="39687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研究目标和内容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4352925" y="2079625"/>
            <a:ext cx="2975610" cy="2975610"/>
          </a:xfrm>
          <a:prstGeom prst="ellipse">
            <a:avLst/>
          </a:prstGeom>
          <a:noFill/>
          <a:ln w="114300">
            <a:gradFill>
              <a:gsLst>
                <a:gs pos="50000">
                  <a:srgbClr val="034F89"/>
                </a:gs>
                <a:gs pos="50000">
                  <a:schemeClr val="bg1">
                    <a:lumMod val="85000"/>
                  </a:schemeClr>
                </a:gs>
              </a:gsLst>
              <a:lin ang="264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主要技术</a:t>
            </a:r>
            <a:endParaRPr lang="zh-CN" altLang="en-US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椭圆 8"/>
          <p:cNvSpPr/>
          <p:nvPr/>
        </p:nvSpPr>
        <p:spPr>
          <a:xfrm>
            <a:off x="6710045" y="2350135"/>
            <a:ext cx="314960" cy="314960"/>
          </a:xfrm>
          <a:prstGeom prst="ellipse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4629785" y="4483100"/>
            <a:ext cx="314960" cy="31496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680720" y="1697355"/>
            <a:ext cx="3116580" cy="31007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indent="0" algn="l">
              <a:lnSpc>
                <a:spcPct val="100000"/>
              </a:lnSpc>
              <a:buClr>
                <a:srgbClr val="034F89"/>
              </a:buClr>
              <a:buSzTx/>
              <a:buFont typeface="Wingdings" panose="05000000000000000000" charset="0"/>
              <a:buNone/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研究目标：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342900" indent="-342900" algn="l">
              <a:lnSpc>
                <a:spcPct val="100000"/>
              </a:lnSpc>
              <a:buClr>
                <a:srgbClr val="034F89"/>
              </a:buClr>
              <a:buSzTx/>
              <a:buFont typeface="Wingdings" panose="05000000000000000000" charset="0"/>
              <a:buChar char="n"/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设计实现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供料速度快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分离效率高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、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仁损失小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</a:t>
            </a:r>
            <a:r>
              <a:rPr lang="zh-CN" altLang="en-US" sz="2400" spc="120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壳仁精准收集</a:t>
            </a: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的核桃壳仁滚筒双向分离装置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884160" y="3590508"/>
            <a:ext cx="315912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00000"/>
              </a:lnSpc>
              <a:buClr>
                <a:srgbClr val="034F89"/>
              </a:buClr>
              <a:buFont typeface="Wingdings" panose="05000000000000000000" charset="0"/>
              <a:buNone/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研究内容：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fontAlgn="auto">
              <a:lnSpc>
                <a:spcPct val="100000"/>
              </a:lnSpc>
              <a:buClr>
                <a:srgbClr val="034F89"/>
              </a:buClr>
              <a:buFont typeface="Wingdings" panose="05000000000000000000" charset="0"/>
              <a:buChar char="n"/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调查市场核桃壳仁分离方式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fontAlgn="auto">
              <a:lnSpc>
                <a:spcPct val="100000"/>
              </a:lnSpc>
              <a:buClr>
                <a:srgbClr val="034F89"/>
              </a:buClr>
              <a:buFont typeface="Wingdings" panose="05000000000000000000" charset="0"/>
              <a:buChar char="n"/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设备总体设计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342900" indent="-342900" fontAlgn="auto">
              <a:lnSpc>
                <a:spcPct val="100000"/>
              </a:lnSpc>
              <a:buClr>
                <a:srgbClr val="034F89"/>
              </a:buClr>
              <a:buFont typeface="Wingdings" panose="05000000000000000000" charset="0"/>
              <a:buChar char="n"/>
            </a:pPr>
            <a:r>
              <a:rPr lang="zh-CN" altLang="en-US" sz="2400" spc="12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设备三维图形的3D绘制</a:t>
            </a:r>
            <a:endParaRPr lang="zh-CN" altLang="en-US" sz="2400" spc="12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平行四边形 3"/>
          <p:cNvSpPr/>
          <p:nvPr>
            <p:custDataLst>
              <p:tags r:id="rId1"/>
            </p:custDataLst>
          </p:nvPr>
        </p:nvSpPr>
        <p:spPr>
          <a:xfrm>
            <a:off x="680720" y="1217295"/>
            <a:ext cx="3549650" cy="154305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>
    <p:rand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93725" y="574675"/>
            <a:ext cx="51981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模型展示与工作原理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>
            <a:off x="680720" y="1217295"/>
            <a:ext cx="4989830" cy="154305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9" name="直接连接符 8"/>
          <p:cNvCxnSpPr/>
          <p:nvPr>
            <p:custDataLst>
              <p:tags r:id="rId3"/>
            </p:custDataLst>
          </p:nvPr>
        </p:nvCxnSpPr>
        <p:spPr>
          <a:xfrm flipH="1">
            <a:off x="2011045" y="1223645"/>
            <a:ext cx="1108075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组合 24"/>
          <p:cNvGrpSpPr/>
          <p:nvPr/>
        </p:nvGrpSpPr>
        <p:grpSpPr>
          <a:xfrm>
            <a:off x="1930400" y="1474470"/>
            <a:ext cx="8331200" cy="4519295"/>
            <a:chOff x="2686" y="2322"/>
            <a:chExt cx="10056" cy="5166"/>
          </a:xfrm>
        </p:grpSpPr>
        <p:pic>
          <p:nvPicPr>
            <p:cNvPr id="17" name="图片 17" descr="%H(TIGUZZ)HJB9A)XNY$4_D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tretch>
              <a:fillRect/>
            </a:stretch>
          </p:blipFill>
          <p:spPr>
            <a:xfrm>
              <a:off x="3487" y="2322"/>
              <a:ext cx="7423" cy="5166"/>
            </a:xfrm>
            <a:prstGeom prst="rect">
              <a:avLst/>
            </a:prstGeom>
          </p:spPr>
        </p:pic>
        <p:sp>
          <p:nvSpPr>
            <p:cNvPr id="10" name="文本框 9"/>
            <p:cNvSpPr txBox="1"/>
            <p:nvPr>
              <p:custDataLst>
                <p:tags r:id="rId6"/>
              </p:custDataLst>
            </p:nvPr>
          </p:nvSpPr>
          <p:spPr>
            <a:xfrm>
              <a:off x="2686" y="2604"/>
              <a:ext cx="1729" cy="3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破壳组件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7"/>
              </p:custDataLst>
            </p:nvPr>
          </p:nvSpPr>
          <p:spPr>
            <a:xfrm>
              <a:off x="3487" y="4731"/>
              <a:ext cx="1404" cy="3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投料口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8"/>
              </p:custDataLst>
            </p:nvPr>
          </p:nvSpPr>
          <p:spPr>
            <a:xfrm>
              <a:off x="3563" y="6515"/>
              <a:ext cx="1621" cy="3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处理仓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9"/>
              </p:custDataLst>
            </p:nvPr>
          </p:nvSpPr>
          <p:spPr>
            <a:xfrm>
              <a:off x="4715" y="6858"/>
              <a:ext cx="2173" cy="3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壳仁分离筒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0"/>
              </p:custDataLst>
            </p:nvPr>
          </p:nvSpPr>
          <p:spPr>
            <a:xfrm>
              <a:off x="6390" y="6858"/>
              <a:ext cx="1789" cy="3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传送链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1"/>
              </p:custDataLst>
            </p:nvPr>
          </p:nvSpPr>
          <p:spPr>
            <a:xfrm>
              <a:off x="10110" y="6605"/>
              <a:ext cx="2632" cy="3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壳体收集组件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12"/>
              </p:custDataLst>
            </p:nvPr>
          </p:nvSpPr>
          <p:spPr>
            <a:xfrm>
              <a:off x="9794" y="3887"/>
              <a:ext cx="1885" cy="3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收集筒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13"/>
              </p:custDataLst>
            </p:nvPr>
          </p:nvSpPr>
          <p:spPr>
            <a:xfrm>
              <a:off x="8244" y="3626"/>
              <a:ext cx="1341" cy="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</a:rPr>
                <a:t>围栏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14"/>
              </p:custDataLst>
            </p:nvPr>
          </p:nvSpPr>
          <p:spPr>
            <a:xfrm>
              <a:off x="8817" y="2937"/>
              <a:ext cx="3228" cy="385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r>
                <a:rPr lang="zh-CN" altLang="en-US" sz="1600">
                  <a:latin typeface="宋体" panose="02010600030101010101" pitchFamily="2" charset="-122"/>
                  <a:ea typeface="宋体" panose="02010600030101010101" pitchFamily="2" charset="-122"/>
                  <a:cs typeface="Times New Roman" panose="02020603050405020304" charset="0"/>
                  <a:sym typeface="+mn-ea"/>
                </a:rPr>
                <a:t>核桃仁收集组件</a:t>
              </a:r>
              <a:endParaRPr lang="zh-CN" altLang="en-US" sz="1600">
                <a:latin typeface="宋体" panose="02010600030101010101" pitchFamily="2" charset="-122"/>
                <a:ea typeface="宋体" panose="02010600030101010101" pitchFamily="2" charset="-122"/>
                <a:cs typeface="Times New Roman" panose="02020603050405020304" charset="0"/>
                <a:sym typeface="+mn-ea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514985" y="1644015"/>
            <a:ext cx="13303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/>
              <a:t>二维图</a:t>
            </a:r>
            <a:endParaRPr lang="zh-CN" altLang="en-US" sz="2800"/>
          </a:p>
        </p:txBody>
      </p:sp>
    </p:spTree>
    <p:custDataLst>
      <p:tags r:id="rId15"/>
    </p:custDataLst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93725" y="574675"/>
            <a:ext cx="519811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模型展示与工作原理</a:t>
            </a:r>
            <a:endParaRPr lang="zh-CN" altLang="en-US" sz="40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平行四边形 6"/>
          <p:cNvSpPr/>
          <p:nvPr>
            <p:custDataLst>
              <p:tags r:id="rId2"/>
            </p:custDataLst>
          </p:nvPr>
        </p:nvSpPr>
        <p:spPr>
          <a:xfrm>
            <a:off x="680720" y="1217295"/>
            <a:ext cx="4989830" cy="154305"/>
          </a:xfrm>
          <a:prstGeom prst="parallelogram">
            <a:avLst/>
          </a:prstGeom>
          <a:solidFill>
            <a:srgbClr val="034F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2324"/>
          <p:cNvPicPr>
            <a:picLocks noChangeAspect="1"/>
          </p:cNvPicPr>
          <p:nvPr/>
        </p:nvPicPr>
        <p:blipFill>
          <a:blip r:embed="rId3"/>
          <a:srcRect l="22203" t="4279" r="15916" b="5831"/>
          <a:stretch>
            <a:fillRect/>
          </a:stretch>
        </p:blipFill>
        <p:spPr>
          <a:xfrm>
            <a:off x="680720" y="1531620"/>
            <a:ext cx="5066088" cy="4140000"/>
          </a:xfrm>
          <a:prstGeom prst="round2DiagRect">
            <a:avLst/>
          </a:prstGeom>
        </p:spPr>
      </p:pic>
      <p:pic>
        <p:nvPicPr>
          <p:cNvPr id="9" name="图片 8" descr="微信图片_20231012181141"/>
          <p:cNvPicPr>
            <a:picLocks noChangeAspect="1"/>
          </p:cNvPicPr>
          <p:nvPr/>
        </p:nvPicPr>
        <p:blipFill>
          <a:blip r:embed="rId4"/>
          <a:srcRect l="14808" t="3666" r="16895" b="1286"/>
          <a:stretch>
            <a:fillRect/>
          </a:stretch>
        </p:blipFill>
        <p:spPr>
          <a:xfrm>
            <a:off x="6226175" y="2381885"/>
            <a:ext cx="5215890" cy="4083050"/>
          </a:xfrm>
          <a:prstGeom prst="round2DiagRect">
            <a:avLst/>
          </a:prstGeom>
        </p:spPr>
      </p:pic>
    </p:spTree>
    <p:custDataLst>
      <p:tags r:id="rId5"/>
    </p:custDataLst>
  </p:cSld>
  <p:clrMapOvr>
    <a:masterClrMapping/>
  </p:clrMapOvr>
  <p:transition>
    <p:random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073_2*l_h_i*1_1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073_2*l_h_i*1_2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28073_2*l_h_i*1_2_2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LINE_FORE_SCHEMECOLOR_INDEX" val="6"/>
  <p:tag name="KSO_WM_UNIT_LINE_FILL_TYPE" val="2"/>
  <p:tag name="KSO_WM_UNIT_TEXT_FILL_FORE_SCHEMECOLOR_INDEX" val="2"/>
  <p:tag name="KSO_WM_UNIT_TEXT_FILL_TYPE" val="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1"/>
  <p:tag name="KSO_WM_UNIT_ID" val="diagram20228073_2*l_i*1_1"/>
  <p:tag name="KSO_WM_TEMPLATE_CATEGORY" val="diagram"/>
  <p:tag name="KSO_WM_TEMPLATE_INDEX" val="202280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2"/>
  <p:tag name="KSO_WM_UNIT_ID" val="diagram20228073_2*l_i*1_2"/>
  <p:tag name="KSO_WM_TEMPLATE_CATEGORY" val="diagram"/>
  <p:tag name="KSO_WM_TEMPLATE_INDEX" val="20228073"/>
  <p:tag name="KSO_WM_UNIT_LAYERLEVEL" val="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2"/>
  <p:tag name="KSO_WM_UNIT_TEXT_FILL_TYPE" val="1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i"/>
  <p:tag name="KSO_WM_UNIT_INDEX" val="1_3"/>
  <p:tag name="KSO_WM_UNIT_ID" val="diagram20228073_2*l_i*1_3"/>
  <p:tag name="KSO_WM_TEMPLATE_CATEGORY" val="diagram"/>
  <p:tag name="KSO_WM_TEMPLATE_INDEX" val="20228073"/>
  <p:tag name="KSO_WM_UNIT_LAYERLEVEL" val="1_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06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073_2*l_h_a*1_1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5"/>
  <p:tag name="KSO_WM_UNIT_TEXT_FILL_TYPE" val="1"/>
</p:tagLst>
</file>

<file path=ppt/tags/tag107.xml><?xml version="1.0" encoding="utf-8"?>
<p:tagLst xmlns:p="http://schemas.openxmlformats.org/presentationml/2006/main">
  <p:tag name="KSO_WM_UNIT_ISCONTENTSTITLE" val="0"/>
  <p:tag name="KSO_WM_UNIT_ISNUMDGMTITLE" val="0"/>
  <p:tag name="KSO_WM_UNIT_PRESET_TEXT" val="添加小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8073_2*l_h_a*1_2_1"/>
  <p:tag name="KSO_WM_TEMPLATE_CATEGORY" val="diagram"/>
  <p:tag name="KSO_WM_TEMPLATE_INDEX" val="20228073"/>
  <p:tag name="KSO_WM_UNIT_LAYERLEVEL" val="1_1_1"/>
  <p:tag name="KSO_WM_TAG_VERSION" val="1.0"/>
  <p:tag name="KSO_WM_BEAUTIFY_FLAG" val="#wm#"/>
  <p:tag name="KSO_WM_UNIT_TEXT_FILL_FORE_SCHEMECOLOR_INDEX" val="6"/>
  <p:tag name="KSO_WM_UNIT_TEXT_FILL_TYPE" val="1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1"/>
  <p:tag name="KSO_WM_UNIT_ID" val="diagram20228073_2*i*1"/>
  <p:tag name="KSO_WM_TEMPLATE_CATEGORY" val="diagram"/>
  <p:tag name="KSO_WM_TEMPLATE_INDEX" val="20228073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2"/>
  <p:tag name="KSO_WM_UNIT_ID" val="diagram20228073_2*i*2"/>
  <p:tag name="KSO_WM_TEMPLATE_CATEGORY" val="diagram"/>
  <p:tag name="KSO_WM_TEMPLATE_INDEX" val="20228073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4"/>
  <p:tag name="KSO_WM_UNIT_ID" val="diagram20228073_2*i*4"/>
  <p:tag name="KSO_WM_TEMPLATE_CATEGORY" val="diagram"/>
  <p:tag name="KSO_WM_TEMPLATE_INDEX" val="20228073"/>
  <p:tag name="KSO_WM_UNIT_LAYERLEVEL" val="1"/>
  <p:tag name="KSO_WM_TAG_VERSION" val="1.0"/>
  <p:tag name="KSO_WM_BEAUTIFY_FLAG" val="#wm#"/>
  <p:tag name="KSO_WM_UNIT_FILL_FORE_SCHEMECOLOR_INDEX" val="14"/>
  <p:tag name="KSO_WM_UNIT_FILL_TYPE" val="1"/>
  <p:tag name="KSO_WM_UNIT_TEXT_FILL_FORE_SCHEMECOLOR_INDEX" val="2"/>
  <p:tag name="KSO_WM_UNIT_TEXT_FILL_TYPE" val="1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5"/>
  <p:tag name="KSO_WM_UNIT_ID" val="diagram20228073_2*i*5"/>
  <p:tag name="KSO_WM_TEMPLATE_CATEGORY" val="diagram"/>
  <p:tag name="KSO_WM_TEMPLATE_INDEX" val="20228073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i"/>
  <p:tag name="KSO_WM_UNIT_INDEX" val="6"/>
  <p:tag name="KSO_WM_UNIT_ID" val="diagram20228073_2*i*6"/>
  <p:tag name="KSO_WM_TEMPLATE_CATEGORY" val="diagram"/>
  <p:tag name="KSO_WM_TEMPLATE_INDEX" val="20228073"/>
  <p:tag name="KSO_WM_UNIT_LAYERLEVEL" val="1"/>
  <p:tag name="KSO_WM_TAG_VERSION" val="1.0"/>
  <p:tag name="KSO_WM_BEAUTIFY_FLAG" val="#wm#"/>
  <p:tag name="KSO_WM_UNIT_FILL_FORE_SCHEMECOLOR_INDEX" val="5"/>
  <p:tag name="KSO_WM_UNIT_FILL_TYPE" val="1"/>
  <p:tag name="KSO_WM_UNIT_TEXT_FILL_FORE_SCHEMECOLOR_INDEX" val="2"/>
  <p:tag name="KSO_WM_UNIT_TEXT_FILL_TYPE" val="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#wm#"/>
  <p:tag name="KSO_WM_TEMPLATE_CATEGORY" val="diagram"/>
  <p:tag name="KSO_WM_TEMPLATE_INDEX" val="2021334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44&quot;,&quot;maxSize&quot;:{&quot;size1&quot;:26.7},&quot;minSize&quot;:{&quot;size1&quot;:22.2},&quot;normalSize&quot;:{&quot;size1&quot;:22.2},&quot;subLayout&quot;:[{&quot;id&quot;:&quot;2021-04-01T15:16:44&quot;,&quot;margin&quot;:{&quot;bottom&quot;:0,&quot;left&quot;:1.6929999589920044,&quot;right&quot;:1.6929999589920044,&quot;top&quot;:1.6929999589920044},&quot;type&quot;:0},{&quot;direction&quot;:1,&quot;id&quot;:&quot;2021-04-01T15:16:44&quot;,&quot;maxSize&quot;:{&quot;size1&quot;:66.1996061300044},&quot;minSize&quot;:{&quot;size1&quot;:52.599606130004396},&quot;normalSize&quot;:{&quot;size1&quot;:66.1996061300044},&quot;subLayout&quot;:[{&quot;id&quot;:&quot;2021-04-01T15:16:44&quot;,&quot;margin&quot;:{&quot;bottom&quot;:2.5399999618530273,&quot;left&quot;:1.6929999589920044,&quot;right&quot;:0.02600000612437725,&quot;top&quot;:0.4230000674724579},&quot;type&quot;:0},{&quot;id&quot;:&quot;2021-04-01T15:16:44&quot;,&quot;maxSize&quot;:{&quot;size1&quot;:54.3},&quot;minSize&quot;:{&quot;size1&quot;:25.7},&quot;normalSize&quot;:{&quot;size1&quot;:37.3},&quot;subLayout&quot;:[{&quot;id&quot;:&quot;2021-04-01T15:16:44&quot;,&quot;margin&quot;:{&quot;bottom&quot;:0.02600000612437725,&quot;left&quot;:0.8199999928474426,&quot;right&quot;:1.6929999589920044,&quot;top&quot;:0.4230000674724579},&quot;type&quot;:0},{&quot;id&quot;:&quot;2021-04-01T15:16:44&quot;,&quot;margin&quot;:{&quot;bottom&quot;:2.5399999618530273,&quot;left&quot;:0.8199999928474426,&quot;right&quot;:1.6929999589920044,&quot;top&quot;:0.8199999928474426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346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SLIDE_LAYOUT" val="a_d"/>
  <p:tag name="KSO_WM_SLIDE_LAYOUT_CNT" val="1_3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44054ed1e2fb7ff2b"/>
  <p:tag name="KSO_WM_TEMPLATE_ASSEMBLE_GROUPID" val="60656ec44054ed1e2fb7ff2b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151.xml><?xml version="1.0" encoding="utf-8"?>
<p:tagLst xmlns:p="http://schemas.openxmlformats.org/presentationml/2006/main">
  <p:tag name="KSO_WPP_MARK_KEY" val="9cdd0425-a947-43eb-a2a0-2754ae163d35"/>
  <p:tag name="COMMONDATA" val="eyJjb3VudCI6MywiaGRpZCI6ImQ5N2M1MDQ0ZTQyMjcxMTZiNTdlNTZhNzMwNjY2OTJkIiwidXNlckNvdW50IjozfQ=="/>
  <p:tag name="commondata" val="eyJjb3VudCI6NCwiaGRpZCI6ImYwZTlmZTYyOGNjNjQyMzIzMjg0NDAzZTg1YTYzNTNmIiwidXNlckNvdW50Ijox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TEMPLATE_THUMBS_INDEX" val="1"/>
  <p:tag name="KSO_WM_SLIDE_ID" val="custom20187308_1"/>
  <p:tag name="KSO_WM_TEMPLATE_SUBCATEGORY" val="0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1"/>
  <p:tag name="KSO_WM_UNIT_ID" val="diagram20228762_1*l_h_i*1_1_1"/>
  <p:tag name="KSO_WM_TEMPLATE_CATEGORY" val="diagram"/>
  <p:tag name="KSO_WM_TEMPLATE_INDEX" val="20228762"/>
  <p:tag name="KSO_WM_UNIT_LAYERLEVEL" val="1_1_1"/>
  <p:tag name="KSO_WM_TAG_VERSION" val="1.0"/>
  <p:tag name="KSO_WM_BEAUTIFY_FLAG" val="#wm#"/>
  <p:tag name="KSO_WM_UNIT_FILL_FORE_SCHEMECOLOR_INDEX_1_BRIGHTNESS" val="0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-0.25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SHADOW_SCHEMECOLOR_INDEX_BRIGHTNESS" val="0"/>
  <p:tag name="KSO_WM_UNIT_SHADOW_SCHEMECOLOR_INDEX" val="5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28762_1*l_h_a*1_1_1"/>
  <p:tag name="KSO_WM_TEMPLATE_CATEGORY" val="diagram"/>
  <p:tag name="KSO_WM_TEMPLATE_INDEX" val="20228762"/>
  <p:tag name="KSO_WM_UNIT_LAYERLEVEL" val="1_1_1"/>
  <p:tag name="KSO_WM_TAG_VERSION" val="1.0"/>
  <p:tag name="KSO_WM_BEAUTIFY_FLAG" val="#wm#"/>
  <p:tag name="KSO_WM_UNIT_VALUE" val="9"/>
  <p:tag name="KSO_WM_UNIT_PRESET_TEXT" val="单击添加标题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4.xml><?xml version="1.0" encoding="utf-8"?>
<p:tagLst xmlns:p="http://schemas.openxmlformats.org/presentationml/2006/main">
  <p:tag name="KSO_WM_UNIT_SUBTYPE" val="a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28762_1*l_h_f*1_1_1"/>
  <p:tag name="KSO_WM_TEMPLATE_CATEGORY" val="diagram"/>
  <p:tag name="KSO_WM_TEMPLATE_INDEX" val="20228762"/>
  <p:tag name="KSO_WM_UNIT_LAYERLEVEL" val="1_1_1"/>
  <p:tag name="KSO_WM_TAG_VERSION" val="1.0"/>
  <p:tag name="KSO_WM_BEAUTIFY_FLAG" val="#wm#"/>
  <p:tag name="KSO_WM_UNIT_PRESET_TEXT" val="单击此处添加文本具体内容，简明扼要地阐述您的观点，以便观者准确地理解您传达的思想。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2"/>
  <p:tag name="KSO_WM_UNIT_ID" val="diagram20228762_1*l_h_i*1_1_2"/>
  <p:tag name="KSO_WM_TEMPLATE_CATEGORY" val="diagram"/>
  <p:tag name="KSO_WM_TEMPLATE_INDEX" val="20228762"/>
  <p:tag name="KSO_WM_UNIT_LAYERLEVEL" val="1_1_1"/>
  <p:tag name="KSO_WM_TAG_VERSION" val="1.0"/>
  <p:tag name="KSO_WM_BEAUTIFY_FLAG" val="#wm#"/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2_BRIGHTNESS" val="0"/>
  <p:tag name="KSO_WM_UNIT_TEXT_FILL_FORE_SCHEMECOLOR_INDEX_2" val="14"/>
  <p:tag name="KSO_WM_UNIT_TEXT_FILL_FORE_SCHEMECOLOR_INDEX_2_POS" val="0.27"/>
  <p:tag name="KSO_WM_UNIT_TEXT_FILL_FORE_SCHEMECOLOR_INDEX_2_TRANS" val="0"/>
  <p:tag name="KSO_WM_UNIT_USESOURCEFORMAT_APPLY" val="1"/>
  <p:tag name="KSO_WM_UNIT_TEXT_FILL_FORE_SCHEMECOLOR_INDEX" val="5"/>
  <p:tag name="KSO_WM_UNIT_TEXT_FILL_TYPE" val="1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28762_1*l_h_i*1_2_1"/>
  <p:tag name="KSO_WM_TEMPLATE_CATEGORY" val="diagram"/>
  <p:tag name="KSO_WM_TEMPLATE_INDEX" val="20228762"/>
  <p:tag name="KSO_WM_UNIT_LAYERLEVEL" val="1_1_1"/>
  <p:tag name="KSO_WM_TAG_VERSION" val="1.0"/>
  <p:tag name="KSO_WM_BEAUTIFY_FLAG" val="#wm#"/>
  <p:tag name="KSO_WM_UNIT_FILL_FORE_SCHEMECOLOR_INDEX_1_BRIGHTNESS" val="-0.25"/>
  <p:tag name="KSO_WM_UNIT_FILL_FORE_SCHEMECOLOR_INDEX_1" val="7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7"/>
  <p:tag name="KSO_WM_UNIT_FILL_FORE_SCHEMECOLOR_INDEX_2_POS" val="1"/>
  <p:tag name="KSO_WM_UNIT_FILL_FORE_SCHEMECOLOR_INDEX_2_TRANS" val="0"/>
  <p:tag name="KSO_WM_UNIT_FILL_GRADIENT_TYPE" val="0"/>
  <p:tag name="KSO_WM_UNIT_FILL_GRADIENT_ANGLE" val="130"/>
  <p:tag name="KSO_WM_UNIT_FILL_GRADIENT_DIRECTION" val="-2"/>
  <p:tag name="KSO_WM_UNIT_FILL_TYPE" val="3"/>
  <p:tag name="KSO_WM_UNIT_SHADOW_SCHEMECOLOR_INDEX_BRIGHTNESS" val="0"/>
  <p:tag name="KSO_WM_UNIT_SHADOW_SCHEMECOLOR_INDEX" val="7"/>
  <p:tag name="KSO_WM_UNIT_TEXT_FILL_FORE_SCHEMECOLOR_INDEX_BRIGHTNESS" val="0"/>
  <p:tag name="KSO_WM_UNIT_TEXT_FILL_FORE_SCHEMECOLOR_INDEX" val="2"/>
  <p:tag name="KSO_WM_UNIT_TEXT_FILL_TYPE" val="1"/>
  <p:tag name="KSO_WM_UNIT_USESOURCEFORMAT_APPLY" val="1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添加标题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28762_1*l_h_a*1_2_1"/>
  <p:tag name="KSO_WM_TEMPLATE_CATEGORY" val="diagram"/>
  <p:tag name="KSO_WM_TEMPLATE_INDEX" val="20228762"/>
  <p:tag name="KSO_WM_UNIT_LAYERLEVEL" val="1_1_1"/>
  <p:tag name="KSO_WM_TAG_VERSION" val="1.0"/>
  <p:tag name="KSO_WM_BEAUTIFY_FLAG" val="#wm#"/>
  <p:tag name="KSO_WM_UNIT_VALUE" val="9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8.xml><?xml version="1.0" encoding="utf-8"?>
<p:tagLst xmlns:p="http://schemas.openxmlformats.org/presentationml/2006/main">
  <p:tag name="KSO_WM_UNIT_SUBTYPE" val="a"/>
  <p:tag name="KSO_WM_UNIT_NOCLEAR" val="0"/>
  <p:tag name="KSO_WM_UNIT_VALUE" val="5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28762_1*l_h_f*1_2_1"/>
  <p:tag name="KSO_WM_TEMPLATE_CATEGORY" val="diagram"/>
  <p:tag name="KSO_WM_TEMPLATE_INDEX" val="20228762"/>
  <p:tag name="KSO_WM_UNIT_LAYERLEVEL" val="1_1_1"/>
  <p:tag name="KSO_WM_TAG_VERSION" val="1.0"/>
  <p:tag name="KSO_WM_BEAUTIFY_FLAG" val="#wm#"/>
  <p:tag name="KSO_WM_UNIT_PRESET_TEXT" val="单击此处添加文本具体内容，简明扼要地阐述您的观点，以便观者准确地理解您传达的思想。"/>
  <p:tag name="KSO_WM_UNIT_TEXT_FILL_FORE_SCHEMECOLOR_INDEX_BRIGHTNESS" val="0"/>
  <p:tag name="KSO_WM_UNIT_TEXT_FILL_FORE_SCHEMECOLOR_INDEX" val="14"/>
  <p:tag name="KSO_WM_UNIT_TEXT_FILL_TYPE" val="1"/>
  <p:tag name="KSO_WM_UNIT_USESOURCEFORMAT_APPLY" val="1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2_2"/>
  <p:tag name="KSO_WM_UNIT_ID" val="diagram20228762_1*l_h_i*1_2_2"/>
  <p:tag name="KSO_WM_TEMPLATE_CATEGORY" val="diagram"/>
  <p:tag name="KSO_WM_TEMPLATE_INDEX" val="20228762"/>
  <p:tag name="KSO_WM_UNIT_LAYERLEVEL" val="1_1_1"/>
  <p:tag name="KSO_WM_TAG_VERSION" val="1.0"/>
  <p:tag name="KSO_WM_BEAUTIFY_FLAG" val="#wm#"/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2_BRIGHTNESS" val="0"/>
  <p:tag name="KSO_WM_UNIT_TEXT_FILL_FORE_SCHEMECOLOR_INDEX_2" val="14"/>
  <p:tag name="KSO_WM_UNIT_TEXT_FILL_FORE_SCHEMECOLOR_INDEX_2_POS" val="0.27"/>
  <p:tag name="KSO_WM_UNIT_TEXT_FILL_FORE_SCHEMECOLOR_INDEX_2_TRANS" val="0"/>
  <p:tag name="KSO_WM_UNIT_TEXT_FILL_FORE_SCHEMECOLOR_INDEX_3_BRIGHTNESS" val="0.4"/>
  <p:tag name="KSO_WM_UNIT_TEXT_FILL_FORE_SCHEMECOLOR_INDEX_3" val="7"/>
  <p:tag name="KSO_WM_UNIT_TEXT_FILL_FORE_SCHEMECOLOR_INDEX_3_POS" val="0.77"/>
  <p:tag name="KSO_WM_UNIT_TEXT_FILL_FORE_SCHEMECOLOR_INDEX_3_TRANS" val="1"/>
  <p:tag name="KSO_WM_UNIT_TEXT_FILL_FORE_SCHEMECOLOR_INDEX_4_BRIGHTNESS" val="-0.25"/>
  <p:tag name="KSO_WM_UNIT_TEXT_FILL_FORE_SCHEMECOLOR_INDEX_4" val="7"/>
  <p:tag name="KSO_WM_UNIT_TEXT_FILL_FORE_SCHEMECOLOR_INDEX_4_POS" val="1"/>
  <p:tag name="KSO_WM_UNIT_TEXT_FILL_FORE_SCHEMECOLOR_INDEX_4_TRANS" val="0"/>
  <p:tag name="KSO_WM_UNIT_TEXT_FILL_GRADIENT_TYPE" val="0"/>
  <p:tag name="KSO_WM_UNIT_TEXT_FILL_GRADIENT_ANGLE" val="90"/>
  <p:tag name="KSO_WM_UNIT_TEXT_FILL_GRADIENT_DIRECTION" val="1"/>
  <p:tag name="KSO_WM_UNIT_TEXT_FILL_TYPE" val="3"/>
  <p:tag name="KSO_WM_UNIT_USESOURCEFORMAT_APPLY" val="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VALUE" val="508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13346_1*d*2"/>
  <p:tag name="KSO_WM_TEMPLATE_CATEGORY" val="diagram"/>
  <p:tag name="KSO_WM_TEMPLATE_INDEX" val="2021334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abb7eeb63fa24084b3c3c3f052f53c8e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1a702597565d42e5ad5f04701a3069c6"/>
  <p:tag name="KSO_WM_UNIT_SUPPORT_UNIT_TYPE" val="[&quot;d&quot;]"/>
  <p:tag name="KSO_WM_TEMPLATE_ASSEMBLE_XID" val="60656ec44054ed1e2fb7ff2b"/>
  <p:tag name="KSO_WM_TEMPLATE_ASSEMBLE_GROUPID" val="60656ec44054ed1e2fb7ff2b"/>
  <p:tag name="KSO_WM_UNIT_PICTURE_CLIP_FLAG" val="0"/>
</p:tagLst>
</file>

<file path=ppt/tags/tag71.xml><?xml version="1.0" encoding="utf-8"?>
<p:tagLst xmlns:p="http://schemas.openxmlformats.org/presentationml/2006/main">
  <p:tag name="KSO_WM_UNIT_VALUE" val="592*1354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13346_1*d*1"/>
  <p:tag name="KSO_WM_TEMPLATE_CATEGORY" val="diagram"/>
  <p:tag name="KSO_WM_TEMPLATE_INDEX" val="20213346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6aaaf9acf5b4ed89e4dabb24fb18f6a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SM_LIMIT_TYPE" val="2"/>
  <p:tag name="KSO_WM_CHIP_FILLAREA_FILL_RULE" val="{&quot;fill_align&quot;:&quot;lm&quot;,&quot;fill_mode&quot;:&quot;full&quot;,&quot;sacle_strategy&quot;:&quot;smart&quot;}"/>
  <p:tag name="KSO_WM_ASSEMBLE_CHIP_INDEX" val="0ab2cca16c9945f2b06df8e7bc61691d"/>
  <p:tag name="KSO_WM_UNIT_SUPPORT_UNIT_TYPE" val="[&quot;d&quot;]"/>
  <p:tag name="KSO_WM_TEMPLATE_ASSEMBLE_XID" val="60656ec44054ed1e2fb7ff2b"/>
  <p:tag name="KSO_WM_TEMPLATE_ASSEMBLE_GROUPID" val="60656ec44054ed1e2fb7ff2b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#wm#"/>
  <p:tag name="KSO_WM_TEMPLATE_CATEGORY" val="diagram"/>
  <p:tag name="KSO_WM_TEMPLATE_INDEX" val="20213346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,{&quot;bottom&quot;:0,&quot;bottomAbs&quot;:false,&quot;left&quot;:0,&quot;leftAbs&quot;:false,&quot;right&quot;:0,&quot;rightAbs&quot;:false,&quot;top&quot;:0,&quot;topAbs&quot;:false,&quot;type&quot;:&quot;frame&quot;}],&quot;id&quot;:&quot;2021-04-01T15:16:44&quot;,&quot;maxSize&quot;:{&quot;size1&quot;:26.7},&quot;minSize&quot;:{&quot;size1&quot;:22.2},&quot;normalSize&quot;:{&quot;size1&quot;:22.2},&quot;subLayout&quot;:[{&quot;id&quot;:&quot;2021-04-01T15:16:44&quot;,&quot;margin&quot;:{&quot;bottom&quot;:0,&quot;left&quot;:1.6929999589920044,&quot;right&quot;:1.6929999589920044,&quot;top&quot;:1.6929999589920044},&quot;type&quot;:0},{&quot;direction&quot;:1,&quot;id&quot;:&quot;2021-04-01T15:16:44&quot;,&quot;maxSize&quot;:{&quot;size1&quot;:66.1996061300044},&quot;minSize&quot;:{&quot;size1&quot;:52.599606130004396},&quot;normalSize&quot;:{&quot;size1&quot;:66.1996061300044},&quot;subLayout&quot;:[{&quot;id&quot;:&quot;2021-04-01T15:16:44&quot;,&quot;margin&quot;:{&quot;bottom&quot;:2.5399999618530273,&quot;left&quot;:1.6929999589920044,&quot;right&quot;:0.02600000612437725,&quot;top&quot;:0.4230000674724579},&quot;type&quot;:0},{&quot;id&quot;:&quot;2021-04-01T15:16:44&quot;,&quot;maxSize&quot;:{&quot;size1&quot;:54.3},&quot;minSize&quot;:{&quot;size1&quot;:25.7},&quot;normalSize&quot;:{&quot;size1&quot;:37.3},&quot;subLayout&quot;:[{&quot;id&quot;:&quot;2021-04-01T15:16:44&quot;,&quot;margin&quot;:{&quot;bottom&quot;:0.02600000612437725,&quot;left&quot;:0.8199999928474426,&quot;right&quot;:1.6929999589920044,&quot;top&quot;:0.4230000674724579},&quot;type&quot;:0},{&quot;id&quot;:&quot;2021-04-01T15:16:44&quot;,&quot;margin&quot;:{&quot;bottom&quot;:2.5399999618530273,&quot;left&quot;:0.8199999928474426,&quot;right&quot;:1.6929999589920044,&quot;top&quot;:0.8199999928474426},&quot;type&quot;:0}],&quot;type&quot;:0}],&quot;type&quot;:0}],&quot;type&quot;:0}"/>
  <p:tag name="KSO_WM_SLIDE_BACKGROUND" val="[&quot;general&quot;,&quot;frame&quot;]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69641b553136823a5e618e"/>
  <p:tag name="KSO_WM_CHIP_FILLPROP" val="[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features&quot;:[&quot;collage&quot;,&quot;carousel&quot;],&quot;support_big_font&quot;:false,&quot;fill_id&quot;:&quot;42ea1e0400894401bb2610c3c0153f6d&quot;,&quot;fill_align&quot;:&quot;lm&quot;,&quot;chip_types&quot;:[&quot;diagram&quot;,&quot;pictext&quot;,&quot;picture&quot;,&quot;chart&quot;,&quot;table&quot;,&quot;video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text&quot;,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text&quot;,&quot;picture&quot;]}],[{&quot;text_align&quot;:&quot;lt&quot;,&quot;text_direction&quot;:&quot;horizontal&quot;,&quot;support_big_font&quot;:false,&quot;fill_id&quot;:&quot;2b1f815f281e4b2a90caa86d76115ec6&quot;,&quot;fill_align&quot;:&quot;lt&quot;,&quot;chip_types&quot;:[&quot;header&quot;]},{&quot;text_align&quot;:&quot;lm&quot;,&quot;text_direction&quot;:&quot;horizontal&quot;,&quot;support_big_font&quot;:false,&quot;fill_id&quot;:&quot;42ea1e0400894401bb2610c3c0153f6d&quot;,&quot;fill_align&quot;:&quot;lm&quot;,&quot;chip_types&quot;:[&quot;text&quot;]},{&quot;text_align&quot;:&quot;lm&quot;,&quot;text_direction&quot;:&quot;horizontal&quot;,&quot;support_features&quot;:[&quot;collage&quot;],&quot;support_big_font&quot;:false,&quot;fill_id&quot;:&quot;0f96301dc40a41638ebb6f5376cdb38a&quot;,&quot;fill_align&quot;:&quot;lm&quot;,&quot;chip_types&quot;:[&quot;picture&quot;]},{&quot;text_align&quot;:&quot;lm&quot;,&quot;text_direction&quot;:&quot;horizontal&quot;,&quot;support_features&quot;:[&quot;collage&quot;],&quot;support_big_font&quot;:false,&quot;fill_id&quot;:&quot;329e105782db409784b57bdaff302d5c&quot;,&quot;fill_align&quot;:&quot;lm&quot;,&quot;chip_types&quot;:[&quot;picture&quot;]}]]"/>
  <p:tag name="KSO_WM_SLIDE_ID" val="diagram20213346_1"/>
  <p:tag name="KSO_WM_TEMPLATE_SUBCATEGORY" val="21"/>
  <p:tag name="KSO_WM_TEMPLATE_MASTER_TYPE" val="0"/>
  <p:tag name="KSO_WM_TEMPLATE_COLOR_TYPE" val="1"/>
  <p:tag name="KSO_WM_SLIDE_TYPE" val="text"/>
  <p:tag name="KSO_WM_SLIDE_SUBTYPE" val="picTxt"/>
  <p:tag name="KSO_WM_SLIDE_ITEM_CNT" val="0"/>
  <p:tag name="KSO_WM_SLIDE_INDEX" val="1"/>
  <p:tag name="KSO_WM_SLIDE_SIZE" val="864*420"/>
  <p:tag name="KSO_WM_SLIDE_POSITION" val="48*48"/>
  <p:tag name="KSO_WM_TAG_VERSION" val="1.0"/>
  <p:tag name="KSO_WM_SLIDE_LAYOUT" val="a_d"/>
  <p:tag name="KSO_WM_SLIDE_LAYOUT_CNT" val="1_3"/>
  <p:tag name="FIXED_XID_TMP" val="5f5ee1ca4d6848d78f644aec"/>
  <p:tag name="KSO_WM_CHIP_DECFILLPROP" val="[]"/>
  <p:tag name="KSO_WM_CHIP_GROUPID" val="5f5ee1ca4d6848d78f644aec"/>
  <p:tag name="KSO_WM_SLIDE_BK_DARK_LIGHT" val="2"/>
  <p:tag name="KSO_WM_SLIDE_BACKGROUND_TYPE" val="frame"/>
  <p:tag name="KSO_WM_SLIDE_SUPPORT_FEATURE_TYPE" val="0"/>
  <p:tag name="KSO_WM_TEMPLATE_ASSEMBLE_XID" val="60656ec44054ed1e2fb7ff2b"/>
  <p:tag name="KSO_WM_TEMPLATE_ASSEMBLE_GROUPID" val="60656ec44054ed1e2fb7ff2b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681_3*l_h_a*1_1_1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小标题"/>
  <p:tag name="KSO_WM_UNIT_NOCLEAR" val="0"/>
  <p:tag name="KSO_WM_DIAGRAM_GROUP_CODE" val="l1-1"/>
  <p:tag name="KSO_WM_UNIT_TYPE" val="l_h_a"/>
  <p:tag name="KSO_WM_UNIT_INDEX" val="1_1_1"/>
  <p:tag name="KSO_WM_UNIT_TEXT_FILL_FORE_SCHEMECOLOR_INDEX" val="13"/>
  <p:tag name="KSO_WM_UNIT_TEXT_FILL_TYPE" val="1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681_3*l_h_i*1_1_1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1_1"/>
  <p:tag name="KSO_WM_UNIT_TEXT_FILL_FORE_SCHEMECOLOR_INDEX" val="5"/>
  <p:tag name="KSO_WM_UNIT_TEXT_FILL_TYPE" val="1"/>
</p:tagLst>
</file>

<file path=ppt/tags/tag77.xml><?xml version="1.0" encoding="utf-8"?>
<p:tagLst xmlns:p="http://schemas.openxmlformats.org/presentationml/2006/main">
  <p:tag name="GD_WM" val="Freeform 916"/>
  <p:tag name="KSO_WM_UNIT_HIGHLIGHT" val="0"/>
  <p:tag name="KSO_WM_UNIT_COMPATIBLE" val="0"/>
  <p:tag name="KSO_WM_UNIT_DIAGRAM_ISNUMVISUAL" val="0"/>
  <p:tag name="KSO_WM_UNIT_DIAGRAM_ISREFERUNIT" val="0"/>
  <p:tag name="KSO_WM_UNIT_ID" val="diagram20228681_3*l_h_i*1_1_1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1"/>
  <p:tag name="KSO_WM_UNIT_FILL_FORE_SCHEMECOLOR_INDEX" val="5"/>
  <p:tag name="KSO_WM_UNIT_FILL_TYPE" val="1"/>
  <p:tag name="KSO_WM_UNIT_SHADOW_SCHEMECOLOR_INDEX" val="5"/>
  <p:tag name="KSO_WM_UNIT_TEXT_FILL_FORE_SCHEMECOLOR_INDEX" val="14"/>
  <p:tag name="KSO_WM_UNIT_TEXT_FILL_TYPE" val="1"/>
</p:tagLst>
</file>

<file path=ppt/tags/tag78.xml><?xml version="1.0" encoding="utf-8"?>
<p:tagLst xmlns:p="http://schemas.openxmlformats.org/presentationml/2006/main">
  <p:tag name="GD_WM" val="Oval 1213"/>
  <p:tag name="KSO_WM_UNIT_HIGHLIGHT" val="0"/>
  <p:tag name="KSO_WM_UNIT_COMPATIBLE" val="0"/>
  <p:tag name="KSO_WM_UNIT_DIAGRAM_ISNUMVISUAL" val="0"/>
  <p:tag name="KSO_WM_UNIT_DIAGRAM_ISREFERUNIT" val="0"/>
  <p:tag name="KSO_WM_UNIT_ID" val="diagram20228681_3*l_h_i*1_1_2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2"/>
  <p:tag name="KSO_WM_UNIT_LINE_FORE_SCHEMECOLOR_INDEX" val="14"/>
  <p:tag name="KSO_WM_UNIT_LINE_FILL_TYPE" val="2"/>
  <p:tag name="KSO_WM_UNIT_SHADOW_SCHEMECOLOR_INDEX" val="13"/>
  <p:tag name="KSO_WM_UNIT_TEXT_FILL_FORE_SCHEMECOLOR_INDEX" val="2"/>
  <p:tag name="KSO_WM_UNIT_TEXT_FILL_TYPE" val="1"/>
</p:tagLst>
</file>

<file path=ppt/tags/tag79.xml><?xml version="1.0" encoding="utf-8"?>
<p:tagLst xmlns:p="http://schemas.openxmlformats.org/presentationml/2006/main">
  <p:tag name="COPY_WM" val="67.64441_136.3011_Freeform 916"/>
  <p:tag name="KSO_WM_UNIT_HIGHLIGHT" val="0"/>
  <p:tag name="KSO_WM_UNIT_COMPATIBLE" val="0"/>
  <p:tag name="KSO_WM_UNIT_DIAGRAM_ISNUMVISUAL" val="0"/>
  <p:tag name="KSO_WM_UNIT_DIAGRAM_ISREFERUNIT" val="0"/>
  <p:tag name="KSO_WM_UNIT_ID" val="diagram20228681_3*l_h_i*1_1_3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1_3"/>
  <p:tag name="KSO_WM_UNIT_FILL_FORE_SCHEMECOLOR_INDEX" val="5"/>
  <p:tag name="KSO_WM_UNIT_FILL_TYPE" val="1"/>
  <p:tag name="KSO_WM_UNIT_SHADOW_SCHEMECOLOR_INDEX" val="5"/>
  <p:tag name="KSO_WM_UNIT_TEXT_FILL_FORE_SCHEMECOLOR_INDEX" val="14"/>
  <p:tag name="KSO_WM_UNIT_TEXT_FILL_TYPE" val="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681_3*l_h_a*1_2_1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小标题"/>
  <p:tag name="KSO_WM_UNIT_NOCLEAR" val="0"/>
  <p:tag name="KSO_WM_DIAGRAM_GROUP_CODE" val="l1-1"/>
  <p:tag name="KSO_WM_UNIT_TYPE" val="l_h_a"/>
  <p:tag name="KSO_WM_UNIT_INDEX" val="1_2_1"/>
  <p:tag name="KSO_WM_UNIT_TEXT_FILL_FORE_SCHEMECOLOR_INDEX" val="13"/>
  <p:tag name="KSO_WM_UNIT_TEXT_FILL_TYPE" val="1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681_3*l_h_i*1_2_1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2_1"/>
  <p:tag name="KSO_WM_UNIT_TEXT_FILL_FORE_SCHEMECOLOR_INDEX" val="6"/>
  <p:tag name="KSO_WM_UNIT_TEXT_FILL_TYPE" val="1"/>
</p:tagLst>
</file>

<file path=ppt/tags/tag82.xml><?xml version="1.0" encoding="utf-8"?>
<p:tagLst xmlns:p="http://schemas.openxmlformats.org/presentationml/2006/main">
  <p:tag name="GD_WM" val="Freeform 916"/>
  <p:tag name="KSO_WM_UNIT_HIGHLIGHT" val="0"/>
  <p:tag name="KSO_WM_UNIT_COMPATIBLE" val="0"/>
  <p:tag name="KSO_WM_UNIT_DIAGRAM_ISNUMVISUAL" val="0"/>
  <p:tag name="KSO_WM_UNIT_DIAGRAM_ISREFERUNIT" val="0"/>
  <p:tag name="KSO_WM_UNIT_ID" val="diagram20228681_3*l_h_i*1_2_1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1"/>
  <p:tag name="KSO_WM_UNIT_FILL_FORE_SCHEMECOLOR_INDEX" val="6"/>
  <p:tag name="KSO_WM_UNIT_FILL_TYPE" val="1"/>
  <p:tag name="KSO_WM_UNIT_SHADOW_SCHEMECOLOR_INDEX" val="6"/>
  <p:tag name="KSO_WM_UNIT_TEXT_FILL_FORE_SCHEMECOLOR_INDEX" val="14"/>
  <p:tag name="KSO_WM_UNIT_TEXT_FILL_TYPE" val="1"/>
</p:tagLst>
</file>

<file path=ppt/tags/tag83.xml><?xml version="1.0" encoding="utf-8"?>
<p:tagLst xmlns:p="http://schemas.openxmlformats.org/presentationml/2006/main">
  <p:tag name="GD_WM" val="Oval 1213"/>
  <p:tag name="KSO_WM_UNIT_HIGHLIGHT" val="0"/>
  <p:tag name="KSO_WM_UNIT_COMPATIBLE" val="0"/>
  <p:tag name="KSO_WM_UNIT_DIAGRAM_ISNUMVISUAL" val="0"/>
  <p:tag name="KSO_WM_UNIT_DIAGRAM_ISREFERUNIT" val="0"/>
  <p:tag name="KSO_WM_UNIT_ID" val="diagram20228681_3*l_h_i*1_2_2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2"/>
  <p:tag name="KSO_WM_UNIT_LINE_FORE_SCHEMECOLOR_INDEX" val="14"/>
  <p:tag name="KSO_WM_UNIT_LINE_FILL_TYPE" val="2"/>
  <p:tag name="KSO_WM_UNIT_SHADOW_SCHEMECOLOR_INDEX" val="13"/>
  <p:tag name="KSO_WM_UNIT_TEXT_FILL_FORE_SCHEMECOLOR_INDEX" val="2"/>
  <p:tag name="KSO_WM_UNIT_TEXT_FILL_TYPE" val="1"/>
</p:tagLst>
</file>

<file path=ppt/tags/tag84.xml><?xml version="1.0" encoding="utf-8"?>
<p:tagLst xmlns:p="http://schemas.openxmlformats.org/presentationml/2006/main">
  <p:tag name="COPY_WM" val="67.64441_136.3011_Freeform 916"/>
  <p:tag name="KSO_WM_UNIT_HIGHLIGHT" val="0"/>
  <p:tag name="KSO_WM_UNIT_COMPATIBLE" val="0"/>
  <p:tag name="KSO_WM_UNIT_DIAGRAM_ISNUMVISUAL" val="0"/>
  <p:tag name="KSO_WM_UNIT_DIAGRAM_ISREFERUNIT" val="0"/>
  <p:tag name="KSO_WM_UNIT_ID" val="diagram20228681_3*l_h_i*1_2_3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2_3"/>
  <p:tag name="KSO_WM_UNIT_FILL_FORE_SCHEMECOLOR_INDEX" val="6"/>
  <p:tag name="KSO_WM_UNIT_FILL_TYPE" val="1"/>
  <p:tag name="KSO_WM_UNIT_SHADOW_SCHEMECOLOR_INDEX" val="6"/>
  <p:tag name="KSO_WM_UNIT_TEXT_FILL_FORE_SCHEMECOLOR_INDEX" val="14"/>
  <p:tag name="KSO_WM_UNIT_TEXT_FILL_TYPE" val="1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681_3*l_h_a*1_3_1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UNIT_ISCONTENTSTITLE" val="0"/>
  <p:tag name="KSO_WM_UNIT_ISNUMDGMTITLE" val="0"/>
  <p:tag name="KSO_WM_UNIT_PRESET_TEXT" val="添加小标题"/>
  <p:tag name="KSO_WM_UNIT_NOCLEAR" val="0"/>
  <p:tag name="KSO_WM_DIAGRAM_GROUP_CODE" val="l1-1"/>
  <p:tag name="KSO_WM_UNIT_TYPE" val="l_h_a"/>
  <p:tag name="KSO_WM_UNIT_INDEX" val="1_3_1"/>
  <p:tag name="KSO_WM_UNIT_TEXT_FILL_FORE_SCHEMECOLOR_INDEX" val="13"/>
  <p:tag name="KSO_WM_UNIT_TEXT_FILL_TYPE" val="1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28681_3*l_h_i*1_3_1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SUBTYPE" val="d"/>
  <p:tag name="KSO_WM_UNIT_TYPE" val="l_h_i"/>
  <p:tag name="KSO_WM_UNIT_INDEX" val="1_3_1"/>
  <p:tag name="KSO_WM_UNIT_TEXT_FILL_FORE_SCHEMECOLOR_INDEX" val="7"/>
  <p:tag name="KSO_WM_UNIT_TEXT_FILL_TYPE" val="1"/>
</p:tagLst>
</file>

<file path=ppt/tags/tag87.xml><?xml version="1.0" encoding="utf-8"?>
<p:tagLst xmlns:p="http://schemas.openxmlformats.org/presentationml/2006/main">
  <p:tag name="GD_WM" val="Freeform 916"/>
  <p:tag name="KSO_WM_UNIT_HIGHLIGHT" val="0"/>
  <p:tag name="KSO_WM_UNIT_COMPATIBLE" val="0"/>
  <p:tag name="KSO_WM_UNIT_DIAGRAM_ISNUMVISUAL" val="0"/>
  <p:tag name="KSO_WM_UNIT_DIAGRAM_ISREFERUNIT" val="0"/>
  <p:tag name="KSO_WM_UNIT_ID" val="diagram20228681_3*l_h_i*1_3_1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1"/>
  <p:tag name="KSO_WM_UNIT_FILL_FORE_SCHEMECOLOR_INDEX" val="7"/>
  <p:tag name="KSO_WM_UNIT_FILL_TYPE" val="1"/>
  <p:tag name="KSO_WM_UNIT_SHADOW_SCHEMECOLOR_INDEX" val="7"/>
  <p:tag name="KSO_WM_UNIT_TEXT_FILL_FORE_SCHEMECOLOR_INDEX" val="14"/>
  <p:tag name="KSO_WM_UNIT_TEXT_FILL_TYPE" val="1"/>
</p:tagLst>
</file>

<file path=ppt/tags/tag88.xml><?xml version="1.0" encoding="utf-8"?>
<p:tagLst xmlns:p="http://schemas.openxmlformats.org/presentationml/2006/main">
  <p:tag name="GD_WM" val="Oval 1213"/>
  <p:tag name="KSO_WM_UNIT_HIGHLIGHT" val="0"/>
  <p:tag name="KSO_WM_UNIT_COMPATIBLE" val="0"/>
  <p:tag name="KSO_WM_UNIT_DIAGRAM_ISNUMVISUAL" val="0"/>
  <p:tag name="KSO_WM_UNIT_DIAGRAM_ISREFERUNIT" val="0"/>
  <p:tag name="KSO_WM_UNIT_ID" val="diagram20228681_3*l_h_i*1_3_2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2"/>
  <p:tag name="KSO_WM_UNIT_LINE_FORE_SCHEMECOLOR_INDEX" val="14"/>
  <p:tag name="KSO_WM_UNIT_LINE_FILL_TYPE" val="2"/>
  <p:tag name="KSO_WM_UNIT_SHADOW_SCHEMECOLOR_INDEX" val="13"/>
  <p:tag name="KSO_WM_UNIT_TEXT_FILL_FORE_SCHEMECOLOR_INDEX" val="2"/>
  <p:tag name="KSO_WM_UNIT_TEXT_FILL_TYPE" val="1"/>
</p:tagLst>
</file>

<file path=ppt/tags/tag89.xml><?xml version="1.0" encoding="utf-8"?>
<p:tagLst xmlns:p="http://schemas.openxmlformats.org/presentationml/2006/main">
  <p:tag name="COPY_WM" val="67.64441_136.3011_Freeform 916"/>
  <p:tag name="KSO_WM_UNIT_HIGHLIGHT" val="0"/>
  <p:tag name="KSO_WM_UNIT_COMPATIBLE" val="0"/>
  <p:tag name="KSO_WM_UNIT_DIAGRAM_ISNUMVISUAL" val="0"/>
  <p:tag name="KSO_WM_UNIT_DIAGRAM_ISREFERUNIT" val="0"/>
  <p:tag name="KSO_WM_UNIT_ID" val="diagram20228681_3*l_h_i*1_3_3"/>
  <p:tag name="KSO_WM_TEMPLATE_CATEGORY" val="diagram"/>
  <p:tag name="KSO_WM_TEMPLATE_INDEX" val="20228681"/>
  <p:tag name="KSO_WM_UNIT_LAYERLEVEL" val="1_1_1"/>
  <p:tag name="KSO_WM_TAG_VERSION" val="1.0"/>
  <p:tag name="KSO_WM_BEAUTIFY_FLAG" val="#wm#"/>
  <p:tag name="KSO_WM_DIAGRAM_GROUP_CODE" val="l1-1"/>
  <p:tag name="KSO_WM_UNIT_TYPE" val="l_h_i"/>
  <p:tag name="KSO_WM_UNIT_INDEX" val="1_3_3"/>
  <p:tag name="KSO_WM_UNIT_FILL_FORE_SCHEMECOLOR_INDEX" val="7"/>
  <p:tag name="KSO_WM_UNIT_FILL_TYPE" val="1"/>
  <p:tag name="KSO_WM_UNIT_SHADOW_SCHEMECOLOR_INDEX" val="7"/>
  <p:tag name="KSO_WM_UNIT_TEXT_FILL_FORE_SCHEMECOLOR_INDEX" val="14"/>
  <p:tag name="KSO_WM_UNIT_TEXT_FILL_TYPE" val="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  <p:tag name="KSO_WM_UNIT_PLACING_PICTURE_USER_VIEWPORT" val="{&quot;height&quot;:2230,&quot;width&quot;:2230}"/>
</p:tagLst>
</file>

<file path=ppt/tags/tag91.xml><?xml version="1.0" encoding="utf-8"?>
<p:tagLst xmlns:p="http://schemas.openxmlformats.org/presentationml/2006/main">
  <p:tag name="KSO_WM_BEAUTIFY_FLAG" val=""/>
  <p:tag name="KSO_WM_UNIT_PLACING_PICTURE_USER_VIEWPORT" val="{&quot;height&quot;:2232,&quot;width&quot;:2239}"/>
</p:tagLst>
</file>

<file path=ppt/tags/tag92.xml><?xml version="1.0" encoding="utf-8"?>
<p:tagLst xmlns:p="http://schemas.openxmlformats.org/presentationml/2006/main">
  <p:tag name="KSO_WM_BEAUTIFY_FLAG" val=""/>
  <p:tag name="KSO_WM_UNIT_PLACING_PICTURE_USER_VIEWPORT" val="{&quot;height&quot;:2207,&quot;width&quot;:2214}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187308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lang="zh-CN" altLang="en-US"/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757</Words>
  <Application>WPS 演示</Application>
  <PresentationFormat>宽屏</PresentationFormat>
  <Paragraphs>131</Paragraphs>
  <Slides>12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楷体</vt:lpstr>
      <vt:lpstr>Wingdings</vt:lpstr>
      <vt:lpstr>思源黑体 CN Bold</vt:lpstr>
      <vt:lpstr>黑体</vt:lpstr>
      <vt:lpstr>OPPOSans B</vt:lpstr>
      <vt:lpstr>MiSans</vt:lpstr>
      <vt:lpstr>Times New Roman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儒家</cp:lastModifiedBy>
  <cp:revision>101</cp:revision>
  <dcterms:created xsi:type="dcterms:W3CDTF">2019-06-19T02:08:00Z</dcterms:created>
  <dcterms:modified xsi:type="dcterms:W3CDTF">2023-11-12T09:31:53Z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2052-12.1.0.15933</vt:lpwstr>
  </property>
  <property fmtid="{D5CDD505-2E9C-101B-9397-08002B2CF9AE}" pid="3" name="KSOTemplateUUID">
    <vt:lpwstr>v1.0_mb_MSZd8G+ey+hW6syH6yK2HA==</vt:lpwstr>
  </property>
  <property fmtid="{D5CDD505-2E9C-101B-9397-08002B2CF9AE}" pid="4" name="ICV">
    <vt:lpwstr>E1E0B4F9BA7B45459B9194CD9FF900F0_13</vt:lpwstr>
  </property>
</Properties>
</file>