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10.svg" ContentType="image/svg+xml"/>
  <Override PartName="/ppt/media/image12.svg" ContentType="image/svg+xml"/>
  <Override PartName="/ppt/media/image14.svg" ContentType="image/svg+xml"/>
  <Override PartName="/ppt/media/image2.svg" ContentType="image/svg+xml"/>
  <Override PartName="/ppt/media/image23.svg" ContentType="image/svg+xml"/>
  <Override PartName="/ppt/media/image32.svg" ContentType="image/svg+xml"/>
  <Override PartName="/ppt/media/image4.svg" ContentType="image/svg+xml"/>
  <Override PartName="/ppt/media/image6.svg" ContentType="image/svg+xml"/>
  <Override PartName="/ppt/media/image8.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71" r:id="rId7"/>
    <p:sldId id="261" r:id="rId8"/>
    <p:sldId id="272" r:id="rId9"/>
    <p:sldId id="262" r:id="rId10"/>
    <p:sldId id="273" r:id="rId11"/>
    <p:sldId id="274" r:id="rId12"/>
    <p:sldId id="275" r:id="rId13"/>
    <p:sldId id="265" r:id="rId14"/>
    <p:sldId id="279" r:id="rId15"/>
    <p:sldId id="263" r:id="rId16"/>
    <p:sldId id="276" r:id="rId17"/>
    <p:sldId id="277" r:id="rId18"/>
    <p:sldId id="268" r:id="rId19"/>
    <p:sldId id="266" r:id="rId20"/>
    <p:sldId id="278" r:id="rId21"/>
    <p:sldId id="270" r:id="rId22"/>
  </p:sldIdLst>
  <p:sldSz cx="18288000" cy="10287000"/>
  <p:notesSz cx="6858000" cy="9144000"/>
  <p:embeddedFontLst>
    <p:embeddedFont>
      <p:font typeface="黑体" panose="02010609060101010101" charset="-122"/>
      <p:regular r:id="rId26"/>
    </p:embeddedFont>
    <p:embeddedFont>
      <p:font typeface="Calibri" panose="020F0502020204030204"/>
      <p:regular r:id="rId27"/>
      <p:bold r:id="rId28"/>
      <p:italic r:id="rId29"/>
      <p:boldItalic r:id="rId30"/>
    </p:embeddedFont>
    <p:embeddedFont>
      <p:font typeface="等线 Light" panose="02010600030101010101" pitchFamily="2" charset="-122"/>
      <p:regular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53" d="100"/>
          <a:sy n="53" d="100"/>
        </p:scale>
        <p:origin x="802"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xml"/><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jpeg"/><Relationship Id="rId2" Type="http://schemas.openxmlformats.org/officeDocument/2006/relationships/image" Target="../media/image8.sv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svg"/><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sv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svg"/><Relationship Id="rId1"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svg"/><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2.svg"/><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sv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4.sv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sv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8.sv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grpSp>
        <p:nvGrpSpPr>
          <p:cNvPr id="2" name="Group 2"/>
          <p:cNvGrpSpPr/>
          <p:nvPr/>
        </p:nvGrpSpPr>
        <p:grpSpPr>
          <a:xfrm>
            <a:off x="4217278" y="5909879"/>
            <a:ext cx="9824868" cy="1102064"/>
            <a:chOff x="0" y="0"/>
            <a:chExt cx="14265737" cy="1600200"/>
          </a:xfrm>
        </p:grpSpPr>
        <p:sp>
          <p:nvSpPr>
            <p:cNvPr id="3" name="Freeform 3"/>
            <p:cNvSpPr/>
            <p:nvPr/>
          </p:nvSpPr>
          <p:spPr>
            <a:xfrm>
              <a:off x="0" y="0"/>
              <a:ext cx="14265737" cy="1600200"/>
            </a:xfrm>
            <a:custGeom>
              <a:avLst/>
              <a:gdLst/>
              <a:ahLst/>
              <a:cxnLst/>
              <a:rect l="l" t="t" r="r" b="b"/>
              <a:pathLst>
                <a:path w="14265737" h="1600200">
                  <a:moveTo>
                    <a:pt x="13503737" y="0"/>
                  </a:moveTo>
                  <a:lnTo>
                    <a:pt x="762000" y="0"/>
                  </a:lnTo>
                  <a:cubicBezTo>
                    <a:pt x="341630" y="0"/>
                    <a:pt x="0" y="341630"/>
                    <a:pt x="0" y="762000"/>
                  </a:cubicBezTo>
                  <a:lnTo>
                    <a:pt x="0" y="838200"/>
                  </a:lnTo>
                  <a:cubicBezTo>
                    <a:pt x="0" y="1258570"/>
                    <a:pt x="341630" y="1600200"/>
                    <a:pt x="762000" y="1600200"/>
                  </a:cubicBezTo>
                  <a:lnTo>
                    <a:pt x="13503737" y="1600200"/>
                  </a:lnTo>
                  <a:cubicBezTo>
                    <a:pt x="13924107" y="1600200"/>
                    <a:pt x="14265737" y="1258570"/>
                    <a:pt x="14265737" y="838200"/>
                  </a:cubicBezTo>
                  <a:lnTo>
                    <a:pt x="14265737" y="762000"/>
                  </a:lnTo>
                  <a:cubicBezTo>
                    <a:pt x="14265737" y="341630"/>
                    <a:pt x="13924107" y="0"/>
                    <a:pt x="13503737" y="0"/>
                  </a:cubicBezTo>
                  <a:close/>
                </a:path>
              </a:pathLst>
            </a:custGeom>
            <a:solidFill>
              <a:srgbClr val="FFFFFF"/>
            </a:solidFill>
          </p:spPr>
        </p:sp>
      </p:grpSp>
      <p:pic>
        <p:nvPicPr>
          <p:cNvPr id="4" name="Picture 4"/>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028700" y="1028700"/>
            <a:ext cx="720498" cy="720498"/>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39938" y="3595372"/>
            <a:ext cx="5238750" cy="41148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0688" y="3595372"/>
            <a:ext cx="5238750" cy="4114800"/>
          </a:xfrm>
          <a:prstGeom prst="rect">
            <a:avLst/>
          </a:prstGeom>
        </p:spPr>
      </p:pic>
      <p:grpSp>
        <p:nvGrpSpPr>
          <p:cNvPr id="7" name="Group 7"/>
          <p:cNvGrpSpPr/>
          <p:nvPr/>
        </p:nvGrpSpPr>
        <p:grpSpPr>
          <a:xfrm>
            <a:off x="4414668" y="6349644"/>
            <a:ext cx="260468" cy="26046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8C2CD"/>
            </a:solidFill>
          </p:spPr>
        </p:sp>
      </p:grpSp>
      <p:grpSp>
        <p:nvGrpSpPr>
          <p:cNvPr id="9" name="Group 9"/>
          <p:cNvGrpSpPr/>
          <p:nvPr/>
        </p:nvGrpSpPr>
        <p:grpSpPr>
          <a:xfrm>
            <a:off x="13584289" y="6349644"/>
            <a:ext cx="260468" cy="260468"/>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8C2CD"/>
            </a:solidFill>
          </p:spPr>
        </p:sp>
      </p:grpSp>
      <p:sp>
        <p:nvSpPr>
          <p:cNvPr id="11" name="TextBox 11"/>
          <p:cNvSpPr txBox="1"/>
          <p:nvPr/>
        </p:nvSpPr>
        <p:spPr>
          <a:xfrm>
            <a:off x="4740253" y="5986002"/>
            <a:ext cx="8778919" cy="892502"/>
          </a:xfrm>
          <a:prstGeom prst="rect">
            <a:avLst/>
          </a:prstGeom>
        </p:spPr>
        <p:txBody>
          <a:bodyPr lIns="0" tIns="0" rIns="0" bIns="0" rtlCol="0" anchor="t">
            <a:spAutoFit/>
          </a:bodyPr>
          <a:lstStyle/>
          <a:p>
            <a:pPr algn="ctr">
              <a:lnSpc>
                <a:spcPts val="7390"/>
              </a:lnSpc>
              <a:spcBef>
                <a:spcPct val="0"/>
              </a:spcBef>
            </a:pPr>
            <a:r>
              <a:rPr lang="en-US" sz="5280" spc="110" dirty="0">
                <a:solidFill>
                  <a:srgbClr val="58C2CD"/>
                </a:solidFill>
                <a:latin typeface="Glacial Indifference"/>
              </a:rPr>
              <a:t>HEALTH Products</a:t>
            </a:r>
            <a:endParaRPr lang="en-US" sz="5280" spc="110" dirty="0">
              <a:solidFill>
                <a:srgbClr val="58C2CD"/>
              </a:solidFill>
              <a:latin typeface="Glacial Indifference"/>
            </a:endParaRPr>
          </a:p>
        </p:txBody>
      </p:sp>
      <p:sp>
        <p:nvSpPr>
          <p:cNvPr id="13" name="TextBox 13"/>
          <p:cNvSpPr txBox="1"/>
          <p:nvPr/>
        </p:nvSpPr>
        <p:spPr>
          <a:xfrm>
            <a:off x="2359163" y="3065605"/>
            <a:ext cx="13541098" cy="766300"/>
          </a:xfrm>
          <a:prstGeom prst="rect">
            <a:avLst/>
          </a:prstGeom>
        </p:spPr>
        <p:txBody>
          <a:bodyPr wrap="square" lIns="0" tIns="0" rIns="0" bIns="0" rtlCol="0" anchor="t">
            <a:spAutoFit/>
          </a:bodyPr>
          <a:lstStyle/>
          <a:p>
            <a:pPr algn="ctr">
              <a:lnSpc>
                <a:spcPts val="5880"/>
              </a:lnSpc>
              <a:spcBef>
                <a:spcPct val="0"/>
              </a:spcBef>
            </a:pPr>
            <a:r>
              <a:rPr lang="zh-CN" altLang="en-US" sz="6000" dirty="0">
                <a:solidFill>
                  <a:srgbClr val="FFFFFF"/>
                </a:solidFill>
                <a:ea typeface="思源黑体-粗体 Bold"/>
              </a:rPr>
              <a:t>新型多功用一体化医疗行李箱</a:t>
            </a:r>
            <a:endParaRPr lang="en-US" altLang="zh-CN" sz="6000" dirty="0">
              <a:solidFill>
                <a:srgbClr val="FFFFFF"/>
              </a:solidFill>
              <a:ea typeface="思源黑体-粗体 Bold"/>
            </a:endParaR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04393">
            <a:off x="14390263" y="-633549"/>
            <a:ext cx="2552042" cy="2614127"/>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00426">
            <a:off x="2463650" y="8446067"/>
            <a:ext cx="2109956" cy="2767156"/>
          </a:xfrm>
          <a:prstGeom prst="rect">
            <a:avLst/>
          </a:prstGeom>
        </p:spPr>
      </p:pic>
      <p:sp>
        <p:nvSpPr>
          <p:cNvPr id="17" name="文本框 16"/>
          <p:cNvSpPr txBox="1"/>
          <p:nvPr/>
        </p:nvSpPr>
        <p:spPr>
          <a:xfrm>
            <a:off x="12268200" y="8124101"/>
            <a:ext cx="10827656" cy="1568450"/>
          </a:xfrm>
          <a:prstGeom prst="rect">
            <a:avLst/>
          </a:prstGeom>
          <a:noFill/>
        </p:spPr>
        <p:txBody>
          <a:bodyPr wrap="square">
            <a:spAutoFit/>
          </a:bodyPr>
          <a:lstStyle/>
          <a:p>
            <a:endParaRPr lang="en-US" altLang="zh-CN" sz="2400" b="1" dirty="0">
              <a:latin typeface="Arial" panose="020B0604020202020204" pitchFamily="34" charset="0"/>
              <a:ea typeface="黑体" panose="02010609060101010101" charset="-122"/>
              <a:sym typeface="黑体" panose="02010609060101010101" charset="-122"/>
            </a:endParaRPr>
          </a:p>
          <a:p>
            <a:r>
              <a:rPr lang="en-US" altLang="zh-CN" sz="2400" b="1" dirty="0">
                <a:latin typeface="Arial" panose="020B0604020202020204" pitchFamily="34" charset="0"/>
                <a:ea typeface="黑体" panose="02010609060101010101" charset="-122"/>
                <a:sym typeface="黑体" panose="02010609060101010101" charset="-122"/>
              </a:rPr>
              <a:t> </a:t>
            </a:r>
            <a:r>
              <a:rPr lang="zh-CN" altLang="en-US" sz="2400" b="1" dirty="0">
                <a:latin typeface="Arial" panose="020B0604020202020204" pitchFamily="34" charset="0"/>
                <a:ea typeface="黑体" panose="02010609060101010101" charset="-122"/>
                <a:sym typeface="黑体" panose="02010609060101010101" charset="-122"/>
              </a:rPr>
              <a:t>所 属 高 校 ：齐齐哈尔大学</a:t>
            </a:r>
            <a:endParaRPr lang="en-US" altLang="zh-CN" sz="2400" b="1" dirty="0">
              <a:latin typeface="Arial" panose="020B0604020202020204" pitchFamily="34" charset="0"/>
              <a:ea typeface="黑体" panose="02010609060101010101" charset="-122"/>
              <a:sym typeface="黑体" panose="02010609060101010101" charset="-122"/>
            </a:endParaRPr>
          </a:p>
          <a:p>
            <a:r>
              <a:rPr lang="en-US" altLang="zh-CN" sz="2400" b="1" dirty="0">
                <a:latin typeface="Arial" panose="020B0604020202020204" pitchFamily="34" charset="0"/>
                <a:ea typeface="黑体" panose="02010609060101010101" charset="-122"/>
                <a:sym typeface="黑体" panose="02010609060101010101" charset="-122"/>
              </a:rPr>
              <a:t> </a:t>
            </a:r>
            <a:r>
              <a:rPr lang="zh-CN" altLang="en-US" sz="2400" b="1" dirty="0">
                <a:latin typeface="Arial" panose="020B0604020202020204" pitchFamily="34" charset="0"/>
                <a:ea typeface="黑体" panose="02010609060101010101" charset="-122"/>
                <a:sym typeface="黑体" panose="02010609060101010101" charset="-122"/>
              </a:rPr>
              <a:t>项目负责人：侯莹莹   </a:t>
            </a:r>
            <a:r>
              <a:rPr lang="en-US" altLang="zh-CN" sz="2400" b="1" dirty="0">
                <a:latin typeface="Arial" panose="020B0604020202020204" pitchFamily="34" charset="0"/>
                <a:ea typeface="黑体" panose="02010609060101010101" charset="-122"/>
                <a:sym typeface="黑体" panose="02010609060101010101" charset="-122"/>
              </a:rPr>
              <a:t>15776833474</a:t>
            </a:r>
            <a:endParaRPr lang="en-US" altLang="zh-CN" sz="2400" b="1" dirty="0">
              <a:latin typeface="Arial" panose="020B0604020202020204" pitchFamily="34" charset="0"/>
              <a:ea typeface="黑体" panose="02010609060101010101" charset="-122"/>
              <a:sym typeface="黑体" panose="02010609060101010101" charset="-122"/>
            </a:endParaRPr>
          </a:p>
          <a:p>
            <a:r>
              <a:rPr lang="en-US" altLang="zh-CN" sz="2400" b="1" dirty="0">
                <a:latin typeface="Arial" panose="020B0604020202020204" pitchFamily="34" charset="0"/>
                <a:ea typeface="黑体" panose="02010609060101010101" charset="-122"/>
              </a:rPr>
              <a:t> </a:t>
            </a:r>
            <a:endParaRPr lang="en-US" altLang="zh-CN" sz="2400" b="1" dirty="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sp>
        <p:nvSpPr>
          <p:cNvPr id="5" name="TextBox 5"/>
          <p:cNvSpPr txBox="1"/>
          <p:nvPr/>
        </p:nvSpPr>
        <p:spPr>
          <a:xfrm>
            <a:off x="152400" y="1902468"/>
            <a:ext cx="4572000" cy="641201"/>
          </a:xfrm>
          <a:prstGeom prst="rect">
            <a:avLst/>
          </a:prstGeom>
        </p:spPr>
        <p:txBody>
          <a:bodyPr wrap="square" lIns="0" tIns="0" rIns="0" bIns="0" rtlCol="0" anchor="t">
            <a:spAutoFit/>
          </a:bodyPr>
          <a:lstStyle/>
          <a:p>
            <a:pPr algn="ctr">
              <a:lnSpc>
                <a:spcPts val="5040"/>
              </a:lnSpc>
            </a:pPr>
            <a:r>
              <a:rPr lang="zh-CN" altLang="en-US" sz="4200" dirty="0">
                <a:solidFill>
                  <a:srgbClr val="FFFFFF"/>
                </a:solidFill>
                <a:ea typeface="思源黑体-粗体 Bold"/>
              </a:rPr>
              <a:t>床体滚珠丝杠设计：</a:t>
            </a:r>
            <a:endParaRPr lang="en-US" altLang="zh-CN" sz="4200" dirty="0">
              <a:solidFill>
                <a:srgbClr val="FFFFFF"/>
              </a:solidFill>
              <a:ea typeface="思源黑体-粗体 Bold"/>
            </a:endParaRPr>
          </a:p>
        </p:txBody>
      </p:sp>
      <p:sp>
        <p:nvSpPr>
          <p:cNvPr id="8" name="TextBox 8"/>
          <p:cNvSpPr txBox="1"/>
          <p:nvPr/>
        </p:nvSpPr>
        <p:spPr>
          <a:xfrm>
            <a:off x="-1524000" y="568440"/>
            <a:ext cx="7215006" cy="699615"/>
          </a:xfrm>
          <a:prstGeom prst="rect">
            <a:avLst/>
          </a:prstGeom>
        </p:spPr>
        <p:txBody>
          <a:bodyPr wrap="square" lIns="0" tIns="0" rIns="0" bIns="0" rtlCol="0" anchor="t">
            <a:spAutoFit/>
          </a:bodyPr>
          <a:lstStyle/>
          <a:p>
            <a:pPr algn="ctr">
              <a:lnSpc>
                <a:spcPts val="5040"/>
              </a:lnSpc>
            </a:pPr>
            <a:r>
              <a:rPr lang="zh-CN" altLang="en-US" sz="6600" spc="277" dirty="0">
                <a:solidFill>
                  <a:srgbClr val="727171"/>
                </a:solidFill>
                <a:ea typeface="思源黑体-粗体 Bold"/>
              </a:rPr>
              <a:t>产品介绍</a:t>
            </a:r>
            <a:endParaRPr lang="en-US" altLang="zh-CN" sz="6600" spc="277" dirty="0">
              <a:solidFill>
                <a:srgbClr val="727171"/>
              </a:solidFill>
              <a:ea typeface="思源黑体-粗体 Bold"/>
            </a:endParaRPr>
          </a:p>
        </p:txBody>
      </p:sp>
      <p:grpSp>
        <p:nvGrpSpPr>
          <p:cNvPr id="9" name="Group 9"/>
          <p:cNvGrpSpPr/>
          <p:nvPr/>
        </p:nvGrpSpPr>
        <p:grpSpPr>
          <a:xfrm>
            <a:off x="1413952" y="8750531"/>
            <a:ext cx="15472761" cy="5363313"/>
            <a:chOff x="0" y="0"/>
            <a:chExt cx="17365613" cy="6019431"/>
          </a:xfrm>
        </p:grpSpPr>
        <p:sp>
          <p:nvSpPr>
            <p:cNvPr id="10" name="Freeform 10"/>
            <p:cNvSpPr/>
            <p:nvPr/>
          </p:nvSpPr>
          <p:spPr>
            <a:xfrm>
              <a:off x="0" y="0"/>
              <a:ext cx="17365613" cy="6019431"/>
            </a:xfrm>
            <a:custGeom>
              <a:avLst/>
              <a:gdLst/>
              <a:ahLst/>
              <a:cxnLst/>
              <a:rect l="l" t="t" r="r" b="b"/>
              <a:pathLst>
                <a:path w="17365613" h="6019431">
                  <a:moveTo>
                    <a:pt x="16603613" y="0"/>
                  </a:moveTo>
                  <a:lnTo>
                    <a:pt x="762000" y="0"/>
                  </a:lnTo>
                  <a:cubicBezTo>
                    <a:pt x="341630" y="0"/>
                    <a:pt x="0" y="341630"/>
                    <a:pt x="0" y="762000"/>
                  </a:cubicBezTo>
                  <a:lnTo>
                    <a:pt x="0" y="5257431"/>
                  </a:lnTo>
                  <a:cubicBezTo>
                    <a:pt x="0" y="5677801"/>
                    <a:pt x="341630" y="6019431"/>
                    <a:pt x="762000" y="6019431"/>
                  </a:cubicBezTo>
                  <a:lnTo>
                    <a:pt x="16603613" y="6019431"/>
                  </a:lnTo>
                  <a:cubicBezTo>
                    <a:pt x="17023983" y="6019431"/>
                    <a:pt x="17365613" y="5677801"/>
                    <a:pt x="17365613" y="5257431"/>
                  </a:cubicBezTo>
                  <a:lnTo>
                    <a:pt x="17365613" y="762000"/>
                  </a:lnTo>
                  <a:cubicBezTo>
                    <a:pt x="17365613" y="341630"/>
                    <a:pt x="17023983" y="0"/>
                    <a:pt x="16603613" y="0"/>
                  </a:cubicBezTo>
                  <a:close/>
                </a:path>
              </a:pathLst>
            </a:custGeom>
            <a:solidFill>
              <a:srgbClr val="FFFFFF"/>
            </a:solidFill>
          </p:spPr>
        </p:sp>
      </p:grpSp>
      <p:pic>
        <p:nvPicPr>
          <p:cNvPr id="16" name="Picture 1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195906" y="7529225"/>
            <a:ext cx="1865001" cy="2445903"/>
          </a:xfrm>
          <a:prstGeom prst="rect">
            <a:avLst/>
          </a:prstGeom>
        </p:spPr>
      </p:pic>
      <p:pic>
        <p:nvPicPr>
          <p:cNvPr id="17" name="Picture 1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3799581" y="7527580"/>
            <a:ext cx="1865001" cy="2445903"/>
          </a:xfrm>
          <a:prstGeom prst="rect">
            <a:avLst/>
          </a:prstGeom>
        </p:spPr>
      </p:pic>
      <p:grpSp>
        <p:nvGrpSpPr>
          <p:cNvPr id="19" name="Group 4"/>
          <p:cNvGrpSpPr/>
          <p:nvPr/>
        </p:nvGrpSpPr>
        <p:grpSpPr>
          <a:xfrm>
            <a:off x="145445" y="2593301"/>
            <a:ext cx="7036503" cy="7004363"/>
            <a:chOff x="0" y="0"/>
            <a:chExt cx="10392462" cy="7763822"/>
          </a:xfrm>
        </p:grpSpPr>
        <p:sp>
          <p:nvSpPr>
            <p:cNvPr id="20" name="Freeform 5"/>
            <p:cNvSpPr/>
            <p:nvPr/>
          </p:nvSpPr>
          <p:spPr>
            <a:xfrm>
              <a:off x="0" y="0"/>
              <a:ext cx="10392462" cy="7763822"/>
            </a:xfrm>
            <a:custGeom>
              <a:avLst/>
              <a:gdLst/>
              <a:ahLst/>
              <a:cxnLst/>
              <a:rect l="l" t="t" r="r" b="b"/>
              <a:pathLst>
                <a:path w="10392462" h="7763822">
                  <a:moveTo>
                    <a:pt x="9630462" y="0"/>
                  </a:moveTo>
                  <a:lnTo>
                    <a:pt x="762000" y="0"/>
                  </a:lnTo>
                  <a:cubicBezTo>
                    <a:pt x="341630" y="0"/>
                    <a:pt x="0" y="341630"/>
                    <a:pt x="0" y="762000"/>
                  </a:cubicBezTo>
                  <a:lnTo>
                    <a:pt x="0" y="7001822"/>
                  </a:lnTo>
                  <a:cubicBezTo>
                    <a:pt x="0" y="7422192"/>
                    <a:pt x="341630" y="7763822"/>
                    <a:pt x="762000" y="7763822"/>
                  </a:cubicBezTo>
                  <a:lnTo>
                    <a:pt x="9630462" y="7763822"/>
                  </a:lnTo>
                  <a:cubicBezTo>
                    <a:pt x="10050831" y="7763822"/>
                    <a:pt x="10392462" y="7422192"/>
                    <a:pt x="10392462" y="7001822"/>
                  </a:cubicBezTo>
                  <a:lnTo>
                    <a:pt x="10392462" y="762000"/>
                  </a:lnTo>
                  <a:cubicBezTo>
                    <a:pt x="10392462" y="341630"/>
                    <a:pt x="10050831" y="0"/>
                    <a:pt x="9630462" y="0"/>
                  </a:cubicBezTo>
                  <a:close/>
                </a:path>
              </a:pathLst>
            </a:custGeom>
            <a:solidFill>
              <a:srgbClr val="FFFFFF"/>
            </a:solidFill>
          </p:spPr>
        </p:sp>
      </p:grpSp>
      <p:sp>
        <p:nvSpPr>
          <p:cNvPr id="22" name="文本框 21"/>
          <p:cNvSpPr txBox="1"/>
          <p:nvPr/>
        </p:nvSpPr>
        <p:spPr>
          <a:xfrm>
            <a:off x="145445" y="3390509"/>
            <a:ext cx="8195906" cy="415498"/>
          </a:xfrm>
          <a:prstGeom prst="rect">
            <a:avLst/>
          </a:prstGeom>
          <a:noFill/>
        </p:spPr>
        <p:txBody>
          <a:bodyPr wrap="square">
            <a:spAutoFit/>
          </a:bodyPr>
          <a:lstStyle/>
          <a:p>
            <a:r>
              <a:rPr lang="en-US" altLang="zh-CN" sz="2100" kern="100" dirty="0">
                <a:solidFill>
                  <a:schemeClr val="accent6">
                    <a:lumMod val="50000"/>
                  </a:schemeClr>
                </a:solidFill>
                <a:effectLst/>
                <a:ea typeface="宋体" panose="02010600030101010101" pitchFamily="2" charset="-122"/>
                <a:cs typeface="Times New Roman" panose="02020603050405020304" pitchFamily="18" charset="0"/>
              </a:rPr>
              <a:t>         </a:t>
            </a:r>
            <a:endParaRPr lang="zh-CN" altLang="en-US" sz="2100" spc="277" dirty="0">
              <a:solidFill>
                <a:schemeClr val="accent6">
                  <a:lumMod val="50000"/>
                </a:schemeClr>
              </a:solidFill>
            </a:endParaRPr>
          </a:p>
        </p:txBody>
      </p:sp>
      <p:sp>
        <p:nvSpPr>
          <p:cNvPr id="24" name="文本框 23"/>
          <p:cNvSpPr txBox="1"/>
          <p:nvPr/>
        </p:nvSpPr>
        <p:spPr>
          <a:xfrm>
            <a:off x="252828" y="2665898"/>
            <a:ext cx="6858000" cy="6981398"/>
          </a:xfrm>
          <a:prstGeom prst="rect">
            <a:avLst/>
          </a:prstGeom>
          <a:noFill/>
        </p:spPr>
        <p:txBody>
          <a:bodyPr wrap="square">
            <a:spAutoFit/>
          </a:bodyPr>
          <a:lstStyle/>
          <a:p>
            <a:pPr>
              <a:lnSpc>
                <a:spcPct val="125000"/>
              </a:lnSpc>
            </a:pPr>
            <a:r>
              <a:rPr kumimoji="0" lang="zh-CN" altLang="en-US" sz="2400" b="0" i="0" u="none" strike="noStrike" kern="1200" cap="none" spc="0" normalizeH="0" baseline="0" noProof="0" dirty="0">
                <a:ln>
                  <a:noFill/>
                </a:ln>
                <a:solidFill>
                  <a:srgbClr val="C0504D"/>
                </a:solidFill>
                <a:effectLst/>
                <a:uLnTx/>
                <a:uFillTx/>
                <a:latin typeface="Calibri" panose="020F0502020204030204"/>
                <a:ea typeface="思源黑体-粗体"/>
                <a:cs typeface="+mn-cs"/>
              </a:rPr>
              <a:t>         该结构箱体的结构是滚珠丝杠来设计的，其工作原理是在螺杆和螺母上加工圆弧形的螺旋槽，当它们套在一起时形成螺旋滚道，并在滚道内装上滚珠；球沿滚道滚动，并通过回油管作一周运动，后胎圈管的两端也起到了防止球沿滚道脱落的作用。滚动丝杠的工作原理与滚珠轴承的原理类似，但滚珠丝杠的滑动是沿螺旋状表面滑动，而滚珠轴承的滑动是沿球体表面滑动，滚动珠丝杠是将推力转换为轴向力，从而产生一种有效的运动。不仅可以使床体更加轻便同时还对床体起横向固定作用，使床体更加稳固，更加有保障然后，床的伸缩支撑是由铰链型结构设计成的，铰链制造成本低，精度较高且方便返修和调试，可以在抽拉的过程中起到缓冲作用，使床体既牢固又可靠。</a:t>
            </a:r>
            <a:endParaRPr lang="zh-CN" altLang="en-US" sz="2400"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0907" y="2224882"/>
            <a:ext cx="7848600" cy="4451212"/>
          </a:xfrm>
          <a:prstGeom prst="rect">
            <a:avLst/>
          </a:prstGeom>
        </p:spPr>
      </p:pic>
      <p:sp>
        <p:nvSpPr>
          <p:cNvPr id="4" name="文本框 3"/>
          <p:cNvSpPr txBox="1"/>
          <p:nvPr/>
        </p:nvSpPr>
        <p:spPr>
          <a:xfrm>
            <a:off x="9779081" y="6849230"/>
            <a:ext cx="9906000" cy="576055"/>
          </a:xfrm>
          <a:prstGeom prst="rect">
            <a:avLst/>
          </a:prstGeom>
          <a:noFill/>
        </p:spPr>
        <p:txBody>
          <a:bodyPr wrap="square">
            <a:spAutoFit/>
          </a:bodyPr>
          <a:lstStyle/>
          <a:p>
            <a:pPr indent="2286000" algn="just">
              <a:lnSpc>
                <a:spcPct val="125000"/>
              </a:lnSpc>
            </a:pPr>
            <a:r>
              <a:rPr lang="zh-CN" altLang="zh-CN" sz="2800" kern="100" dirty="0">
                <a:effectLst/>
                <a:latin typeface="Times New Roman" panose="02020603050405020304" pitchFamily="18" charset="0"/>
                <a:ea typeface="宋体" panose="02010600030101010101" pitchFamily="2" charset="-122"/>
              </a:rPr>
              <a:t>图</a:t>
            </a:r>
            <a:r>
              <a:rPr lang="en-US" altLang="zh-CN" sz="2800" kern="100" dirty="0">
                <a:latin typeface="Times New Roman" panose="02020603050405020304" pitchFamily="18" charset="0"/>
                <a:ea typeface="宋体" panose="02010600030101010101" pitchFamily="2" charset="-122"/>
              </a:rPr>
              <a:t>4</a:t>
            </a:r>
            <a:r>
              <a:rPr lang="en-US" altLang="zh-CN" sz="2800" kern="100" dirty="0">
                <a:effectLst/>
                <a:latin typeface="Times New Roman" panose="02020603050405020304" pitchFamily="18" charset="0"/>
                <a:ea typeface="宋体" panose="02010600030101010101" pitchFamily="2" charset="-122"/>
              </a:rPr>
              <a:t> </a:t>
            </a:r>
            <a:r>
              <a:rPr lang="zh-CN" altLang="zh-CN" sz="2800" kern="100" dirty="0">
                <a:effectLst/>
                <a:latin typeface="Times New Roman" panose="02020603050405020304" pitchFamily="18" charset="0"/>
                <a:ea typeface="宋体" panose="02010600030101010101" pitchFamily="2" charset="-122"/>
              </a:rPr>
              <a:t>床体滚珠丝杠</a:t>
            </a:r>
            <a:r>
              <a:rPr lang="zh-CN" altLang="en-US" sz="2800" kern="100" dirty="0">
                <a:latin typeface="Times New Roman" panose="02020603050405020304" pitchFamily="18" charset="0"/>
                <a:ea typeface="宋体" panose="02010600030101010101" pitchFamily="2" charset="-122"/>
              </a:rPr>
              <a:t>三维预览图</a:t>
            </a:r>
            <a:endParaRPr lang="zh-CN" altLang="zh-CN" sz="2800" kern="100" dirty="0">
              <a:effectLst/>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1)">
                                      <p:cBhvr>
                                        <p:cTn id="1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sp>
        <p:nvSpPr>
          <p:cNvPr id="5" name="TextBox 5"/>
          <p:cNvSpPr txBox="1"/>
          <p:nvPr/>
        </p:nvSpPr>
        <p:spPr>
          <a:xfrm>
            <a:off x="-328602" y="2117224"/>
            <a:ext cx="4572000" cy="641201"/>
          </a:xfrm>
          <a:prstGeom prst="rect">
            <a:avLst/>
          </a:prstGeom>
        </p:spPr>
        <p:txBody>
          <a:bodyPr wrap="square" lIns="0" tIns="0" rIns="0" bIns="0" rtlCol="0" anchor="t">
            <a:spAutoFit/>
          </a:bodyPr>
          <a:lstStyle/>
          <a:p>
            <a:pPr algn="ctr">
              <a:lnSpc>
                <a:spcPts val="5040"/>
              </a:lnSpc>
            </a:pPr>
            <a:r>
              <a:rPr lang="zh-CN" altLang="en-US" sz="4200" dirty="0">
                <a:solidFill>
                  <a:srgbClr val="FFFFFF"/>
                </a:solidFill>
                <a:ea typeface="思源黑体-粗体 Bold"/>
              </a:rPr>
              <a:t>箱体结构设计：</a:t>
            </a:r>
            <a:endParaRPr lang="en-US" altLang="zh-CN" sz="4200" dirty="0">
              <a:solidFill>
                <a:srgbClr val="FFFFFF"/>
              </a:solidFill>
              <a:ea typeface="思源黑体-粗体 Bold"/>
            </a:endParaRPr>
          </a:p>
        </p:txBody>
      </p:sp>
      <p:sp>
        <p:nvSpPr>
          <p:cNvPr id="8" name="TextBox 8"/>
          <p:cNvSpPr txBox="1"/>
          <p:nvPr/>
        </p:nvSpPr>
        <p:spPr>
          <a:xfrm>
            <a:off x="-1650105" y="516766"/>
            <a:ext cx="7215006" cy="699615"/>
          </a:xfrm>
          <a:prstGeom prst="rect">
            <a:avLst/>
          </a:prstGeom>
        </p:spPr>
        <p:txBody>
          <a:bodyPr wrap="square" lIns="0" tIns="0" rIns="0" bIns="0" rtlCol="0" anchor="t">
            <a:spAutoFit/>
          </a:bodyPr>
          <a:lstStyle/>
          <a:p>
            <a:pPr algn="ctr">
              <a:lnSpc>
                <a:spcPts val="5040"/>
              </a:lnSpc>
            </a:pPr>
            <a:r>
              <a:rPr lang="zh-CN" altLang="en-US" sz="6600" spc="277" dirty="0">
                <a:solidFill>
                  <a:srgbClr val="727171"/>
                </a:solidFill>
                <a:ea typeface="思源黑体-粗体 Bold"/>
              </a:rPr>
              <a:t>产品介绍</a:t>
            </a:r>
            <a:endParaRPr lang="en-US" altLang="zh-CN" sz="6600" spc="277" dirty="0">
              <a:solidFill>
                <a:srgbClr val="727171"/>
              </a:solidFill>
              <a:ea typeface="思源黑体-粗体 Bold"/>
            </a:endParaRPr>
          </a:p>
        </p:txBody>
      </p:sp>
      <p:grpSp>
        <p:nvGrpSpPr>
          <p:cNvPr id="9" name="Group 9"/>
          <p:cNvGrpSpPr/>
          <p:nvPr/>
        </p:nvGrpSpPr>
        <p:grpSpPr>
          <a:xfrm>
            <a:off x="1413952" y="8750531"/>
            <a:ext cx="15472761" cy="5363313"/>
            <a:chOff x="0" y="0"/>
            <a:chExt cx="17365613" cy="6019431"/>
          </a:xfrm>
        </p:grpSpPr>
        <p:sp>
          <p:nvSpPr>
            <p:cNvPr id="10" name="Freeform 10"/>
            <p:cNvSpPr/>
            <p:nvPr/>
          </p:nvSpPr>
          <p:spPr>
            <a:xfrm>
              <a:off x="0" y="0"/>
              <a:ext cx="17365613" cy="6019431"/>
            </a:xfrm>
            <a:custGeom>
              <a:avLst/>
              <a:gdLst/>
              <a:ahLst/>
              <a:cxnLst/>
              <a:rect l="l" t="t" r="r" b="b"/>
              <a:pathLst>
                <a:path w="17365613" h="6019431">
                  <a:moveTo>
                    <a:pt x="16603613" y="0"/>
                  </a:moveTo>
                  <a:lnTo>
                    <a:pt x="762000" y="0"/>
                  </a:lnTo>
                  <a:cubicBezTo>
                    <a:pt x="341630" y="0"/>
                    <a:pt x="0" y="341630"/>
                    <a:pt x="0" y="762000"/>
                  </a:cubicBezTo>
                  <a:lnTo>
                    <a:pt x="0" y="5257431"/>
                  </a:lnTo>
                  <a:cubicBezTo>
                    <a:pt x="0" y="5677801"/>
                    <a:pt x="341630" y="6019431"/>
                    <a:pt x="762000" y="6019431"/>
                  </a:cubicBezTo>
                  <a:lnTo>
                    <a:pt x="16603613" y="6019431"/>
                  </a:lnTo>
                  <a:cubicBezTo>
                    <a:pt x="17023983" y="6019431"/>
                    <a:pt x="17365613" y="5677801"/>
                    <a:pt x="17365613" y="5257431"/>
                  </a:cubicBezTo>
                  <a:lnTo>
                    <a:pt x="17365613" y="762000"/>
                  </a:lnTo>
                  <a:cubicBezTo>
                    <a:pt x="17365613" y="341630"/>
                    <a:pt x="17023983" y="0"/>
                    <a:pt x="16603613" y="0"/>
                  </a:cubicBezTo>
                  <a:close/>
                </a:path>
              </a:pathLst>
            </a:custGeom>
            <a:solidFill>
              <a:srgbClr val="FFFFFF"/>
            </a:solidFill>
          </p:spPr>
        </p:sp>
      </p:grpSp>
      <p:pic>
        <p:nvPicPr>
          <p:cNvPr id="15" name="Picture 1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2623417" y="7529225"/>
            <a:ext cx="1865001" cy="2445903"/>
          </a:xfrm>
          <a:prstGeom prst="rect">
            <a:avLst/>
          </a:prstGeom>
        </p:spPr>
      </p:pic>
      <p:pic>
        <p:nvPicPr>
          <p:cNvPr id="16" name="Picture 1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8195906" y="7529225"/>
            <a:ext cx="1865001" cy="2445903"/>
          </a:xfrm>
          <a:prstGeom prst="rect">
            <a:avLst/>
          </a:prstGeom>
        </p:spPr>
      </p:pic>
      <p:pic>
        <p:nvPicPr>
          <p:cNvPr id="17" name="Picture 1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3799581" y="7527580"/>
            <a:ext cx="1865001" cy="2445903"/>
          </a:xfrm>
          <a:prstGeom prst="rect">
            <a:avLst/>
          </a:prstGeom>
        </p:spPr>
      </p:pic>
      <p:grpSp>
        <p:nvGrpSpPr>
          <p:cNvPr id="19" name="Group 4"/>
          <p:cNvGrpSpPr/>
          <p:nvPr/>
        </p:nvGrpSpPr>
        <p:grpSpPr>
          <a:xfrm>
            <a:off x="289348" y="2969120"/>
            <a:ext cx="7215006" cy="7004363"/>
            <a:chOff x="0" y="0"/>
            <a:chExt cx="10392462" cy="7763822"/>
          </a:xfrm>
        </p:grpSpPr>
        <p:sp>
          <p:nvSpPr>
            <p:cNvPr id="20" name="Freeform 5"/>
            <p:cNvSpPr/>
            <p:nvPr/>
          </p:nvSpPr>
          <p:spPr>
            <a:xfrm>
              <a:off x="0" y="0"/>
              <a:ext cx="10392462" cy="7763822"/>
            </a:xfrm>
            <a:custGeom>
              <a:avLst/>
              <a:gdLst/>
              <a:ahLst/>
              <a:cxnLst/>
              <a:rect l="l" t="t" r="r" b="b"/>
              <a:pathLst>
                <a:path w="10392462" h="7763822">
                  <a:moveTo>
                    <a:pt x="9630462" y="0"/>
                  </a:moveTo>
                  <a:lnTo>
                    <a:pt x="762000" y="0"/>
                  </a:lnTo>
                  <a:cubicBezTo>
                    <a:pt x="341630" y="0"/>
                    <a:pt x="0" y="341630"/>
                    <a:pt x="0" y="762000"/>
                  </a:cubicBezTo>
                  <a:lnTo>
                    <a:pt x="0" y="7001822"/>
                  </a:lnTo>
                  <a:cubicBezTo>
                    <a:pt x="0" y="7422192"/>
                    <a:pt x="341630" y="7763822"/>
                    <a:pt x="762000" y="7763822"/>
                  </a:cubicBezTo>
                  <a:lnTo>
                    <a:pt x="9630462" y="7763822"/>
                  </a:lnTo>
                  <a:cubicBezTo>
                    <a:pt x="10050831" y="7763822"/>
                    <a:pt x="10392462" y="7422192"/>
                    <a:pt x="10392462" y="7001822"/>
                  </a:cubicBezTo>
                  <a:lnTo>
                    <a:pt x="10392462" y="762000"/>
                  </a:lnTo>
                  <a:cubicBezTo>
                    <a:pt x="10392462" y="341630"/>
                    <a:pt x="10050831" y="0"/>
                    <a:pt x="9630462" y="0"/>
                  </a:cubicBezTo>
                  <a:close/>
                </a:path>
              </a:pathLst>
            </a:custGeom>
            <a:solidFill>
              <a:srgbClr val="FFFFFF"/>
            </a:solidFill>
          </p:spPr>
        </p:sp>
      </p:grpSp>
      <p:sp>
        <p:nvSpPr>
          <p:cNvPr id="22" name="文本框 21"/>
          <p:cNvSpPr txBox="1"/>
          <p:nvPr/>
        </p:nvSpPr>
        <p:spPr>
          <a:xfrm>
            <a:off x="145445" y="3390509"/>
            <a:ext cx="8195906" cy="415498"/>
          </a:xfrm>
          <a:prstGeom prst="rect">
            <a:avLst/>
          </a:prstGeom>
          <a:noFill/>
        </p:spPr>
        <p:txBody>
          <a:bodyPr wrap="square">
            <a:spAutoFit/>
          </a:bodyPr>
          <a:lstStyle/>
          <a:p>
            <a:r>
              <a:rPr lang="en-US" altLang="zh-CN" sz="2100" kern="100" dirty="0">
                <a:solidFill>
                  <a:schemeClr val="accent6">
                    <a:lumMod val="50000"/>
                  </a:schemeClr>
                </a:solidFill>
                <a:effectLst/>
                <a:ea typeface="宋体" panose="02010600030101010101" pitchFamily="2" charset="-122"/>
                <a:cs typeface="Times New Roman" panose="02020603050405020304" pitchFamily="18" charset="0"/>
              </a:rPr>
              <a:t>         </a:t>
            </a:r>
            <a:endParaRPr lang="zh-CN" altLang="en-US" sz="2100" spc="277" dirty="0">
              <a:solidFill>
                <a:schemeClr val="accent6">
                  <a:lumMod val="50000"/>
                </a:schemeClr>
              </a:solidFill>
            </a:endParaRPr>
          </a:p>
        </p:txBody>
      </p:sp>
      <p:sp>
        <p:nvSpPr>
          <p:cNvPr id="24" name="文本框 23"/>
          <p:cNvSpPr txBox="1"/>
          <p:nvPr/>
        </p:nvSpPr>
        <p:spPr>
          <a:xfrm>
            <a:off x="388602" y="3018402"/>
            <a:ext cx="6858000" cy="6519734"/>
          </a:xfrm>
          <a:prstGeom prst="rect">
            <a:avLst/>
          </a:prstGeom>
          <a:noFill/>
        </p:spPr>
        <p:txBody>
          <a:bodyPr wrap="square">
            <a:spAutoFit/>
          </a:bodyPr>
          <a:lstStyle/>
          <a:p>
            <a:pPr algn="just">
              <a:lnSpc>
                <a:spcPct val="125000"/>
              </a:lnSpc>
            </a:pPr>
            <a:r>
              <a:rPr kumimoji="0" lang="zh-CN" altLang="en-US" sz="2100" b="0" i="0" u="none" strike="noStrike" kern="1200" cap="none" spc="0" normalizeH="0" baseline="0" noProof="0" dirty="0">
                <a:ln>
                  <a:noFill/>
                </a:ln>
                <a:solidFill>
                  <a:srgbClr val="C0504D"/>
                </a:solidFill>
                <a:effectLst/>
                <a:uLnTx/>
                <a:uFillTx/>
                <a:latin typeface="Calibri" panose="020F0502020204030204"/>
                <a:ea typeface="思源黑体-粗体"/>
                <a:cs typeface="+mn-cs"/>
              </a:rPr>
              <a:t>          </a:t>
            </a:r>
            <a:r>
              <a:rPr kumimoji="0" lang="zh-CN" altLang="en-US" sz="2400" b="0" i="0" u="none" strike="noStrike" kern="1200" cap="none" spc="0" normalizeH="0" baseline="0" noProof="0" dirty="0">
                <a:ln>
                  <a:noFill/>
                </a:ln>
                <a:solidFill>
                  <a:srgbClr val="C0504D"/>
                </a:solidFill>
                <a:effectLst/>
                <a:uLnTx/>
                <a:uFillTx/>
                <a:latin typeface="Calibri" panose="020F0502020204030204"/>
                <a:ea typeface="思源黑体-粗体"/>
                <a:cs typeface="+mn-cs"/>
              </a:rPr>
              <a:t>行李箱的箱壳采用</a:t>
            </a:r>
            <a:r>
              <a:rPr kumimoji="0" lang="en-US" altLang="zh-CN" sz="2400" b="0" i="0" u="none" strike="noStrike" kern="1200" cap="none" spc="0" normalizeH="0" baseline="0" noProof="0" dirty="0">
                <a:ln>
                  <a:noFill/>
                </a:ln>
                <a:solidFill>
                  <a:srgbClr val="C0504D"/>
                </a:solidFill>
                <a:effectLst/>
                <a:uLnTx/>
                <a:uFillTx/>
                <a:latin typeface="Calibri" panose="020F0502020204030204"/>
                <a:ea typeface="思源黑体-粗体"/>
                <a:cs typeface="+mn-cs"/>
              </a:rPr>
              <a:t>CURV</a:t>
            </a:r>
            <a:r>
              <a:rPr kumimoji="0" lang="zh-CN" altLang="en-US" sz="2400" b="0" i="0" u="none" strike="noStrike" kern="1200" cap="none" spc="0" normalizeH="0" baseline="0" noProof="0" dirty="0">
                <a:ln>
                  <a:noFill/>
                </a:ln>
                <a:solidFill>
                  <a:srgbClr val="C0504D"/>
                </a:solidFill>
                <a:effectLst/>
                <a:uLnTx/>
                <a:uFillTx/>
                <a:latin typeface="Calibri" panose="020F0502020204030204"/>
                <a:ea typeface="思源黑体-粗体"/>
                <a:cs typeface="+mn-cs"/>
              </a:rPr>
              <a:t>多层复合结构，有着更坚固、抗摔、耐用的属性。加之，箱壳表面具备蜂巢防刮纹理设计，有着抗撞、耐磨、防刮花的特点、所以，根本不用担心磨损和破坏。这种</a:t>
            </a:r>
            <a:r>
              <a:rPr kumimoji="0" lang="en-US" altLang="zh-CN" sz="2400" b="0" i="0" u="none" strike="noStrike" kern="1200" cap="none" spc="0" normalizeH="0" baseline="0" noProof="0" dirty="0">
                <a:ln>
                  <a:noFill/>
                </a:ln>
                <a:solidFill>
                  <a:srgbClr val="C0504D"/>
                </a:solidFill>
                <a:effectLst/>
                <a:uLnTx/>
                <a:uFillTx/>
                <a:latin typeface="Calibri" panose="020F0502020204030204"/>
                <a:ea typeface="思源黑体-粗体"/>
                <a:cs typeface="+mn-cs"/>
              </a:rPr>
              <a:t>CURV</a:t>
            </a:r>
            <a:r>
              <a:rPr kumimoji="0" lang="zh-CN" altLang="en-US" sz="2400" b="0" i="0" u="none" strike="noStrike" kern="1200" cap="none" spc="0" normalizeH="0" baseline="0" noProof="0" dirty="0">
                <a:ln>
                  <a:noFill/>
                </a:ln>
                <a:solidFill>
                  <a:srgbClr val="C0504D"/>
                </a:solidFill>
                <a:effectLst/>
                <a:uLnTx/>
                <a:uFillTx/>
                <a:latin typeface="Calibri" panose="020F0502020204030204"/>
                <a:ea typeface="思源黑体-粗体"/>
                <a:cs typeface="+mn-cs"/>
              </a:rPr>
              <a:t>材料密度低，具有良好的融合性，设计研究表明，这种材料能节省</a:t>
            </a:r>
            <a:r>
              <a:rPr kumimoji="0" lang="en-US" altLang="zh-CN" sz="2400" b="0" i="0" u="none" strike="noStrike" kern="1200" cap="none" spc="0" normalizeH="0" baseline="0" noProof="0" dirty="0">
                <a:ln>
                  <a:noFill/>
                </a:ln>
                <a:solidFill>
                  <a:srgbClr val="C0504D"/>
                </a:solidFill>
                <a:effectLst/>
                <a:uLnTx/>
                <a:uFillTx/>
                <a:latin typeface="Calibri" panose="020F0502020204030204"/>
                <a:ea typeface="思源黑体-粗体"/>
                <a:cs typeface="+mn-cs"/>
              </a:rPr>
              <a:t>50%</a:t>
            </a:r>
            <a:r>
              <a:rPr kumimoji="0" lang="zh-CN" altLang="en-US" sz="2400" b="0" i="0" u="none" strike="noStrike" kern="1200" cap="none" spc="0" normalizeH="0" baseline="0" noProof="0" dirty="0">
                <a:ln>
                  <a:noFill/>
                </a:ln>
                <a:solidFill>
                  <a:srgbClr val="C0504D"/>
                </a:solidFill>
                <a:effectLst/>
                <a:uLnTx/>
                <a:uFillTx/>
                <a:latin typeface="Calibri" panose="020F0502020204030204"/>
                <a:ea typeface="思源黑体-粗体"/>
                <a:cs typeface="+mn-cs"/>
              </a:rPr>
              <a:t>的重量</a:t>
            </a:r>
            <a:r>
              <a:rPr kumimoji="0" lang="en-US" altLang="zh-CN" sz="2400" b="0" i="0" u="none" strike="noStrike" kern="1200" cap="none" spc="0" normalizeH="0" baseline="0" noProof="0" dirty="0">
                <a:ln>
                  <a:noFill/>
                </a:ln>
                <a:solidFill>
                  <a:srgbClr val="C0504D"/>
                </a:solidFill>
                <a:effectLst/>
                <a:uLnTx/>
                <a:uFillTx/>
                <a:latin typeface="Calibri" panose="020F0502020204030204"/>
                <a:ea typeface="思源黑体-粗体"/>
                <a:cs typeface="+mn-cs"/>
              </a:rPr>
              <a:t>100%</a:t>
            </a:r>
            <a:r>
              <a:rPr kumimoji="0" lang="zh-CN" altLang="en-US" sz="2400" b="0" i="0" u="none" strike="noStrike" kern="1200" cap="none" spc="0" normalizeH="0" baseline="0" noProof="0" dirty="0">
                <a:ln>
                  <a:noFill/>
                </a:ln>
                <a:solidFill>
                  <a:srgbClr val="C0504D"/>
                </a:solidFill>
                <a:effectLst/>
                <a:uLnTx/>
                <a:uFillTx/>
                <a:latin typeface="Calibri" panose="020F0502020204030204"/>
                <a:ea typeface="思源黑体-粗体"/>
                <a:cs typeface="+mn-cs"/>
              </a:rPr>
              <a:t>聚丙烯材质，</a:t>
            </a:r>
            <a:r>
              <a:rPr kumimoji="0" lang="en-US" altLang="zh-CN" sz="2400" b="0" i="0" u="none" strike="noStrike" kern="1200" cap="none" spc="0" normalizeH="0" baseline="0" noProof="0" dirty="0">
                <a:ln>
                  <a:noFill/>
                </a:ln>
                <a:solidFill>
                  <a:srgbClr val="C0504D"/>
                </a:solidFill>
                <a:effectLst/>
                <a:uLnTx/>
                <a:uFillTx/>
                <a:latin typeface="Calibri" panose="020F0502020204030204"/>
                <a:ea typeface="思源黑体-粗体"/>
                <a:cs typeface="+mn-cs"/>
              </a:rPr>
              <a:t>100%</a:t>
            </a:r>
            <a:r>
              <a:rPr kumimoji="0" lang="zh-CN" altLang="en-US" sz="2400" b="0" i="0" u="none" strike="noStrike" kern="1200" cap="none" spc="0" normalizeH="0" baseline="0" noProof="0" dirty="0">
                <a:ln>
                  <a:noFill/>
                </a:ln>
                <a:solidFill>
                  <a:srgbClr val="C0504D"/>
                </a:solidFill>
                <a:effectLst/>
                <a:uLnTx/>
                <a:uFillTx/>
                <a:latin typeface="Calibri" panose="020F0502020204030204"/>
                <a:ea typeface="思源黑体-粗体"/>
                <a:cs typeface="+mn-cs"/>
              </a:rPr>
              <a:t>的聚丙烯复合材料替代纤维增强材料，具有环保优势完全不包含任何玻璃纤维，温和易处理且无刺激，表面光滑耐磨，无需额外的涂料属于热成型产品，成本低能承受高冲击强度， 提供最大程度的保护及其耐腐蚀耐磨损，容易清洗，不需要额外的表面保护。作为热塑性材料，能抵御强烈的冲击，坚韧耐磨，使用起来更是轻巧方便。</a:t>
            </a:r>
            <a:endParaRPr lang="zh-CN" altLang="en-US" sz="2400" dirty="0"/>
          </a:p>
        </p:txBody>
      </p:sp>
      <p:sp>
        <p:nvSpPr>
          <p:cNvPr id="4" name="文本框 3"/>
          <p:cNvSpPr txBox="1"/>
          <p:nvPr/>
        </p:nvSpPr>
        <p:spPr>
          <a:xfrm>
            <a:off x="10060907" y="6847887"/>
            <a:ext cx="9906000" cy="576055"/>
          </a:xfrm>
          <a:prstGeom prst="rect">
            <a:avLst/>
          </a:prstGeom>
          <a:noFill/>
        </p:spPr>
        <p:txBody>
          <a:bodyPr wrap="square">
            <a:spAutoFit/>
          </a:bodyPr>
          <a:lstStyle/>
          <a:p>
            <a:pPr indent="2286000" algn="just">
              <a:lnSpc>
                <a:spcPct val="125000"/>
              </a:lnSpc>
            </a:pPr>
            <a:r>
              <a:rPr lang="zh-CN" altLang="zh-CN" sz="2800" kern="100" dirty="0">
                <a:effectLst/>
                <a:latin typeface="Times New Roman" panose="02020603050405020304" pitchFamily="18" charset="0"/>
                <a:ea typeface="宋体" panose="02010600030101010101" pitchFamily="2" charset="-122"/>
              </a:rPr>
              <a:t>图</a:t>
            </a:r>
            <a:r>
              <a:rPr lang="en-US" altLang="zh-CN" sz="2800" kern="100" dirty="0">
                <a:effectLst/>
                <a:latin typeface="Times New Roman" panose="02020603050405020304" pitchFamily="18" charset="0"/>
                <a:ea typeface="宋体" panose="02010600030101010101" pitchFamily="2" charset="-122"/>
              </a:rPr>
              <a:t>5 </a:t>
            </a:r>
            <a:r>
              <a:rPr lang="zh-CN" altLang="en-US" sz="2800" kern="100" dirty="0">
                <a:effectLst/>
                <a:latin typeface="Times New Roman" panose="02020603050405020304" pitchFamily="18" charset="0"/>
                <a:ea typeface="宋体" panose="02010600030101010101" pitchFamily="2" charset="-122"/>
              </a:rPr>
              <a:t>箱体结构</a:t>
            </a:r>
            <a:r>
              <a:rPr lang="zh-CN" altLang="en-US" sz="2800" kern="100" dirty="0">
                <a:latin typeface="Times New Roman" panose="02020603050405020304" pitchFamily="18" charset="0"/>
                <a:ea typeface="宋体" panose="02010600030101010101" pitchFamily="2" charset="-122"/>
              </a:rPr>
              <a:t>三维预览图</a:t>
            </a:r>
            <a:endParaRPr lang="zh-CN" altLang="zh-CN" sz="2800" kern="100" dirty="0">
              <a:effectLst/>
              <a:latin typeface="Times New Roman" panose="02020603050405020304" pitchFamily="18" charset="0"/>
              <a:ea typeface="宋体" panose="02010600030101010101" pitchFamily="2"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4866" y="2216017"/>
            <a:ext cx="7215006" cy="4545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sp>
        <p:nvSpPr>
          <p:cNvPr id="2" name="TextBox 2"/>
          <p:cNvSpPr txBox="1"/>
          <p:nvPr/>
        </p:nvSpPr>
        <p:spPr>
          <a:xfrm>
            <a:off x="9525000" y="4983840"/>
            <a:ext cx="8328820" cy="1615570"/>
          </a:xfrm>
          <a:prstGeom prst="rect">
            <a:avLst/>
          </a:prstGeom>
        </p:spPr>
        <p:txBody>
          <a:bodyPr wrap="square" lIns="0" tIns="0" rIns="0" bIns="0" rtlCol="0" anchor="t">
            <a:spAutoFit/>
          </a:bodyPr>
          <a:lstStyle/>
          <a:p>
            <a:pPr>
              <a:lnSpc>
                <a:spcPts val="12475"/>
              </a:lnSpc>
            </a:pPr>
            <a:r>
              <a:rPr lang="zh-CN" altLang="en-US" sz="12475" spc="261" dirty="0">
                <a:solidFill>
                  <a:srgbClr val="FFFFFF"/>
                </a:solidFill>
                <a:ea typeface="思源黑体-粗体 Bold"/>
              </a:rPr>
              <a:t>产品科学性</a:t>
            </a:r>
            <a:endParaRPr lang="en-US" sz="12475" spc="261" dirty="0">
              <a:solidFill>
                <a:srgbClr val="FFFFFF"/>
              </a:solidFill>
              <a:ea typeface="思源黑体-粗体 Bold"/>
            </a:endParaRPr>
          </a:p>
        </p:txBody>
      </p:sp>
      <p:grpSp>
        <p:nvGrpSpPr>
          <p:cNvPr id="3" name="Group 3"/>
          <p:cNvGrpSpPr/>
          <p:nvPr/>
        </p:nvGrpSpPr>
        <p:grpSpPr>
          <a:xfrm>
            <a:off x="-1208236" y="1684717"/>
            <a:ext cx="9259683" cy="6917565"/>
            <a:chOff x="0" y="0"/>
            <a:chExt cx="10392462" cy="7763822"/>
          </a:xfrm>
        </p:grpSpPr>
        <p:sp>
          <p:nvSpPr>
            <p:cNvPr id="4" name="Freeform 4"/>
            <p:cNvSpPr/>
            <p:nvPr/>
          </p:nvSpPr>
          <p:spPr>
            <a:xfrm>
              <a:off x="0" y="0"/>
              <a:ext cx="10392462" cy="7763822"/>
            </a:xfrm>
            <a:custGeom>
              <a:avLst/>
              <a:gdLst/>
              <a:ahLst/>
              <a:cxnLst/>
              <a:rect l="l" t="t" r="r" b="b"/>
              <a:pathLst>
                <a:path w="10392462" h="7763822">
                  <a:moveTo>
                    <a:pt x="9630462" y="0"/>
                  </a:moveTo>
                  <a:lnTo>
                    <a:pt x="762000" y="0"/>
                  </a:lnTo>
                  <a:cubicBezTo>
                    <a:pt x="341630" y="0"/>
                    <a:pt x="0" y="341630"/>
                    <a:pt x="0" y="762000"/>
                  </a:cubicBezTo>
                  <a:lnTo>
                    <a:pt x="0" y="7001822"/>
                  </a:lnTo>
                  <a:cubicBezTo>
                    <a:pt x="0" y="7422192"/>
                    <a:pt x="341630" y="7763822"/>
                    <a:pt x="762000" y="7763822"/>
                  </a:cubicBezTo>
                  <a:lnTo>
                    <a:pt x="9630462" y="7763822"/>
                  </a:lnTo>
                  <a:cubicBezTo>
                    <a:pt x="10050831" y="7763822"/>
                    <a:pt x="10392462" y="7422192"/>
                    <a:pt x="10392462" y="7001822"/>
                  </a:cubicBezTo>
                  <a:lnTo>
                    <a:pt x="10392462" y="762000"/>
                  </a:lnTo>
                  <a:cubicBezTo>
                    <a:pt x="10392462" y="341630"/>
                    <a:pt x="10050831" y="0"/>
                    <a:pt x="9630462" y="0"/>
                  </a:cubicBezTo>
                  <a:close/>
                </a:path>
              </a:pathLst>
            </a:custGeom>
            <a:solidFill>
              <a:srgbClr val="FFFFFF"/>
            </a:solidFill>
          </p:spPr>
        </p:sp>
      </p:grpSp>
      <p:sp>
        <p:nvSpPr>
          <p:cNvPr id="5" name="TextBox 5"/>
          <p:cNvSpPr txBox="1"/>
          <p:nvPr/>
        </p:nvSpPr>
        <p:spPr>
          <a:xfrm>
            <a:off x="9654380" y="680324"/>
            <a:ext cx="4820041" cy="4303516"/>
          </a:xfrm>
          <a:prstGeom prst="rect">
            <a:avLst/>
          </a:prstGeom>
        </p:spPr>
        <p:txBody>
          <a:bodyPr lIns="0" tIns="0" rIns="0" bIns="0" rtlCol="0" anchor="t">
            <a:spAutoFit/>
          </a:bodyPr>
          <a:lstStyle/>
          <a:p>
            <a:pPr>
              <a:lnSpc>
                <a:spcPts val="35155"/>
              </a:lnSpc>
              <a:spcBef>
                <a:spcPct val="0"/>
              </a:spcBef>
            </a:pPr>
            <a:r>
              <a:rPr lang="en-US" sz="25110" dirty="0">
                <a:solidFill>
                  <a:srgbClr val="FFFFFF"/>
                </a:solidFill>
                <a:latin typeface="Glacial Indifference Bold" panose="00000800000000000000"/>
              </a:rPr>
              <a:t>03</a:t>
            </a:r>
            <a:endParaRPr lang="en-US" sz="25110" dirty="0">
              <a:solidFill>
                <a:srgbClr val="FFFFFF"/>
              </a:solidFill>
              <a:latin typeface="Glacial Indifference Bold" panose="00000800000000000000"/>
            </a:endParaRPr>
          </a:p>
        </p:txBody>
      </p:sp>
      <p:grpSp>
        <p:nvGrpSpPr>
          <p:cNvPr id="6" name="Group 6"/>
          <p:cNvGrpSpPr/>
          <p:nvPr/>
        </p:nvGrpSpPr>
        <p:grpSpPr>
          <a:xfrm>
            <a:off x="13985405" y="2900453"/>
            <a:ext cx="5282307" cy="349033"/>
            <a:chOff x="0" y="0"/>
            <a:chExt cx="8649138" cy="571500"/>
          </a:xfrm>
        </p:grpSpPr>
        <p:sp>
          <p:nvSpPr>
            <p:cNvPr id="7" name="Freeform 7"/>
            <p:cNvSpPr/>
            <p:nvPr/>
          </p:nvSpPr>
          <p:spPr>
            <a:xfrm>
              <a:off x="0" y="255270"/>
              <a:ext cx="8649138" cy="69850"/>
            </a:xfrm>
            <a:custGeom>
              <a:avLst/>
              <a:gdLst/>
              <a:ahLst/>
              <a:cxnLst/>
              <a:rect l="l" t="t" r="r" b="b"/>
              <a:pathLst>
                <a:path w="8649138" h="69850">
                  <a:moveTo>
                    <a:pt x="8358308" y="0"/>
                  </a:moveTo>
                  <a:lnTo>
                    <a:pt x="0" y="0"/>
                  </a:lnTo>
                  <a:lnTo>
                    <a:pt x="0" y="69850"/>
                  </a:lnTo>
                  <a:lnTo>
                    <a:pt x="8649138" y="69850"/>
                  </a:lnTo>
                  <a:lnTo>
                    <a:pt x="8649138" y="0"/>
                  </a:lnTo>
                  <a:close/>
                </a:path>
              </a:pathLst>
            </a:custGeom>
            <a:solidFill>
              <a:srgbClr val="FFFFFF"/>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52827" y="2252768"/>
            <a:ext cx="5998925" cy="5781464"/>
          </a:xfrm>
          <a:prstGeom prst="rect">
            <a:avLst/>
          </a:prstGeom>
        </p:spPr>
      </p:pic>
      <p:sp>
        <p:nvSpPr>
          <p:cNvPr id="9" name="TextBox 9"/>
          <p:cNvSpPr txBox="1"/>
          <p:nvPr/>
        </p:nvSpPr>
        <p:spPr>
          <a:xfrm>
            <a:off x="10477500" y="6848709"/>
            <a:ext cx="6423820" cy="711670"/>
          </a:xfrm>
          <a:prstGeom prst="rect">
            <a:avLst/>
          </a:prstGeom>
        </p:spPr>
        <p:txBody>
          <a:bodyPr wrap="square" lIns="0" tIns="0" rIns="0" bIns="0" rtlCol="0" anchor="t">
            <a:spAutoFit/>
          </a:bodyPr>
          <a:lstStyle/>
          <a:p>
            <a:pPr>
              <a:lnSpc>
                <a:spcPts val="5760"/>
              </a:lnSpc>
            </a:pPr>
            <a:r>
              <a:rPr lang="en-US" sz="4800" spc="100" dirty="0">
                <a:solidFill>
                  <a:srgbClr val="FFFFFF"/>
                </a:solidFill>
                <a:latin typeface="Glacial Indifference Bold" panose="00000800000000000000"/>
              </a:rPr>
              <a:t>Product </a:t>
            </a:r>
            <a:r>
              <a:rPr lang="en-US" sz="4800" spc="100" dirty="0" err="1">
                <a:solidFill>
                  <a:srgbClr val="FFFFFF"/>
                </a:solidFill>
                <a:latin typeface="Glacial Indifference Bold" panose="00000800000000000000"/>
              </a:rPr>
              <a:t>Scientificity</a:t>
            </a:r>
            <a:endParaRPr lang="en-US" sz="4800" spc="100" dirty="0">
              <a:solidFill>
                <a:srgbClr val="FFFFFF"/>
              </a:solidFill>
              <a:latin typeface="Glacial Indifference Bold" panose="0000080000000000000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sp>
        <p:nvSpPr>
          <p:cNvPr id="16" name="流程图: 可选过程 15"/>
          <p:cNvSpPr/>
          <p:nvPr/>
        </p:nvSpPr>
        <p:spPr>
          <a:xfrm>
            <a:off x="204867" y="1409700"/>
            <a:ext cx="9701133" cy="8686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2"/>
          <p:cNvSpPr txBox="1"/>
          <p:nvPr/>
        </p:nvSpPr>
        <p:spPr>
          <a:xfrm>
            <a:off x="10614006" y="2484084"/>
            <a:ext cx="5421769" cy="3601509"/>
          </a:xfrm>
          <a:prstGeom prst="rect">
            <a:avLst/>
          </a:prstGeom>
        </p:spPr>
        <p:txBody>
          <a:bodyPr lIns="0" tIns="0" rIns="0" bIns="0" rtlCol="0" anchor="t">
            <a:spAutoFit/>
          </a:bodyPr>
          <a:lstStyle/>
          <a:p>
            <a:pPr algn="ctr">
              <a:lnSpc>
                <a:spcPts val="29400"/>
              </a:lnSpc>
              <a:spcBef>
                <a:spcPct val="0"/>
              </a:spcBef>
            </a:pPr>
            <a:r>
              <a:rPr lang="en-US" sz="21000">
                <a:solidFill>
                  <a:srgbClr val="FFFFFF">
                    <a:alpha val="19608"/>
                  </a:srgbClr>
                </a:solidFill>
                <a:latin typeface="Glacial Indifference Bold" panose="00000800000000000000"/>
              </a:rPr>
              <a:t>02</a:t>
            </a:r>
            <a:endParaRPr lang="en-US" sz="21000">
              <a:solidFill>
                <a:srgbClr val="FFFFFF">
                  <a:alpha val="19608"/>
                </a:srgbClr>
              </a:solidFill>
              <a:latin typeface="Glacial Indifference Bold" panose="00000800000000000000"/>
            </a:endParaRPr>
          </a:p>
        </p:txBody>
      </p:sp>
      <p:sp>
        <p:nvSpPr>
          <p:cNvPr id="5" name="TextBox 5"/>
          <p:cNvSpPr txBox="1"/>
          <p:nvPr/>
        </p:nvSpPr>
        <p:spPr>
          <a:xfrm>
            <a:off x="487911" y="1563532"/>
            <a:ext cx="8873705" cy="8049704"/>
          </a:xfrm>
          <a:prstGeom prst="rect">
            <a:avLst/>
          </a:prstGeom>
        </p:spPr>
        <p:txBody>
          <a:bodyPr wrap="square" lIns="0" tIns="0" rIns="0" bIns="0" rtlCol="0" anchor="t">
            <a:spAutoFit/>
          </a:bodyPr>
          <a:lstStyle/>
          <a:p>
            <a:pPr algn="just">
              <a:lnSpc>
                <a:spcPts val="3500"/>
              </a:lnSpc>
              <a:spcBef>
                <a:spcPct val="0"/>
              </a:spcBef>
            </a:pPr>
            <a:r>
              <a:rPr lang="zh-CN" altLang="en-US" sz="2500" spc="247" dirty="0">
                <a:solidFill>
                  <a:srgbClr val="FFFFFF"/>
                </a:solidFill>
                <a:ea typeface="思源黑体-粗体"/>
              </a:rPr>
              <a:t>       我国的传统行李箱在携带时，大多靠拉杆拖行这一种方式，长时间拖行会非常疲惫，并且旅途中还需要拿取其它物品，会出现腾不开手的情况。行李箱本身占有一定重量，空箱子本身重量就不轻，同时体积较大也比较占地方而且拉杆箱的形态和内部储藏空间都是固定的，装的东西很有限。行李箱的轮子如果在不平整道路上长时间拖拉，很容易损毁。此外，传统拉杆箱的造价较高，只要装的东西过多重量就会增加，在上下楼梯时拎起来很不方便也可能将轮子压坏，轮子坏了就不能拉了，不能拉就没有了它的旅行作用，只能放家里用来乘东西或者是扔掉，扔掉的话又太浪费也造成污染。传统的行李箱只能用来装一些衣物、鞋子和被子等生活用品，在日常生活中也只是被人们用来装行李，就算是装医疗用品，也只能装一些简单、不怕污染的医疗用品如医护服、手套、酒精等，一些重要的试剂、疫苗和需要低温冷藏的药品都不能装进行李箱，只能另带医疗箱。而且当使用行李箱时，还需要将行李箱平放在地上完全打开，其内部没有分隔层，医疗用品无法进行分类，取医疗用品不仅麻烦还很浪费时间。</a:t>
            </a:r>
            <a:endParaRPr lang="en-US" sz="2500" spc="247" dirty="0">
              <a:solidFill>
                <a:srgbClr val="FFFFFF"/>
              </a:solidFill>
              <a:ea typeface="思源黑体-粗体"/>
            </a:endParaRPr>
          </a:p>
        </p:txBody>
      </p:sp>
      <p:pic>
        <p:nvPicPr>
          <p:cNvPr id="12" name="Picture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1717877">
            <a:off x="16714025" y="8244362"/>
            <a:ext cx="1964956" cy="2576992"/>
          </a:xfrm>
          <a:prstGeom prst="rect">
            <a:avLst/>
          </a:prstGeom>
        </p:spPr>
      </p:pic>
      <p:sp>
        <p:nvSpPr>
          <p:cNvPr id="18" name="TextBox 8"/>
          <p:cNvSpPr txBox="1"/>
          <p:nvPr/>
        </p:nvSpPr>
        <p:spPr>
          <a:xfrm>
            <a:off x="-1066800" y="561185"/>
            <a:ext cx="7215006" cy="1345561"/>
          </a:xfrm>
          <a:prstGeom prst="rect">
            <a:avLst/>
          </a:prstGeom>
        </p:spPr>
        <p:txBody>
          <a:bodyPr wrap="square" lIns="0" tIns="0" rIns="0" bIns="0" rtlCol="0" anchor="t">
            <a:spAutoFit/>
          </a:bodyPr>
          <a:lstStyle/>
          <a:p>
            <a:pPr algn="ctr">
              <a:lnSpc>
                <a:spcPts val="5040"/>
              </a:lnSpc>
            </a:pPr>
            <a:r>
              <a:rPr lang="zh-CN" altLang="en-US" sz="6600" spc="277" dirty="0">
                <a:solidFill>
                  <a:srgbClr val="727171"/>
                </a:solidFill>
                <a:ea typeface="思源黑体-粗体 Bold"/>
              </a:rPr>
              <a:t>产品科学性</a:t>
            </a:r>
            <a:endParaRPr lang="zh-CN" altLang="en-US" sz="6600" spc="277" dirty="0">
              <a:solidFill>
                <a:srgbClr val="727171"/>
              </a:solidFill>
              <a:ea typeface="思源黑体-粗体 Bold"/>
            </a:endParaRPr>
          </a:p>
          <a:p>
            <a:pPr algn="ctr">
              <a:lnSpc>
                <a:spcPts val="5040"/>
              </a:lnSpc>
            </a:pPr>
            <a:endParaRPr lang="en-US" altLang="zh-CN" sz="6600" spc="277" dirty="0">
              <a:solidFill>
                <a:srgbClr val="727171"/>
              </a:solidFill>
              <a:ea typeface="思源黑体-粗体 Bold"/>
            </a:endParaRPr>
          </a:p>
        </p:txBody>
      </p:sp>
      <p:sp>
        <p:nvSpPr>
          <p:cNvPr id="20" name="流程图: 可选过程 19"/>
          <p:cNvSpPr/>
          <p:nvPr/>
        </p:nvSpPr>
        <p:spPr>
          <a:xfrm>
            <a:off x="10614006" y="1563531"/>
            <a:ext cx="7696199" cy="670497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5000"/>
              </a:lnSpc>
            </a:pPr>
            <a:endParaRPr lang="zh-CN" altLang="zh-CN" sz="1800" kern="100" dirty="0">
              <a:effectLst/>
              <a:latin typeface="Times New Roman" panose="02020603050405020304" pitchFamily="18" charset="0"/>
              <a:ea typeface="宋体" panose="02010600030101010101" pitchFamily="2" charset="-122"/>
            </a:endParaRPr>
          </a:p>
        </p:txBody>
      </p:sp>
      <p:sp>
        <p:nvSpPr>
          <p:cNvPr id="21" name="TextBox 5"/>
          <p:cNvSpPr txBox="1"/>
          <p:nvPr/>
        </p:nvSpPr>
        <p:spPr>
          <a:xfrm>
            <a:off x="10827618" y="1791011"/>
            <a:ext cx="7255515" cy="6704977"/>
          </a:xfrm>
          <a:prstGeom prst="rect">
            <a:avLst/>
          </a:prstGeom>
        </p:spPr>
        <p:txBody>
          <a:bodyPr wrap="square" lIns="0" tIns="0" rIns="0" bIns="0" rtlCol="0" anchor="t">
            <a:spAutoFit/>
          </a:bodyPr>
          <a:lstStyle/>
          <a:p>
            <a:pPr algn="just">
              <a:lnSpc>
                <a:spcPts val="3500"/>
              </a:lnSpc>
              <a:spcBef>
                <a:spcPct val="0"/>
              </a:spcBef>
            </a:pPr>
            <a:r>
              <a:rPr lang="zh-CN" altLang="en-US" sz="2500" spc="247" dirty="0">
                <a:solidFill>
                  <a:srgbClr val="FFFFFF"/>
                </a:solidFill>
                <a:ea typeface="思源黑体-粗体"/>
              </a:rPr>
              <a:t>       距今为止，国内外的传统行李箱都只能用来装行李或是一些生活用品，还没有创新出专门用来装医疗用品和医疗器械的行李箱。而我们要做的这个可移动便携式医疗辅助设备，它打破了人们常规的思想，将急救床、医疗箱等医疗器械和行李箱结合在一起。同时它的所用都是选择一些简单易得、低污染、性能好、性价比高的材料制成，而且这些材料有许多优点会使行李箱强度更高、韧性更好、更加轻便，在节约材料用料的同时降低了成本。这方面的文献很少，能够参考的价值很低，基于现有的便携医疗设备来说，缺少一定的综合化特点，导致雨后了很多时候需要救护工作者大包小包到达现场，费时费力。</a:t>
            </a:r>
            <a:endParaRPr lang="en-US" altLang="zh-CN" sz="2500" spc="247" dirty="0">
              <a:solidFill>
                <a:srgbClr val="FFFFFF"/>
              </a:solidFill>
              <a:ea typeface="思源黑体-粗体"/>
            </a:endParaRPr>
          </a:p>
          <a:p>
            <a:pPr algn="just">
              <a:lnSpc>
                <a:spcPts val="3500"/>
              </a:lnSpc>
              <a:spcBef>
                <a:spcPct val="0"/>
              </a:spcBef>
            </a:pPr>
            <a:endParaRPr lang="en-US" sz="2500" spc="247" dirty="0">
              <a:solidFill>
                <a:srgbClr val="FFFFFF"/>
              </a:solidFill>
              <a:ea typeface="思源黑体-粗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sp>
        <p:nvSpPr>
          <p:cNvPr id="16" name="流程图: 可选过程 15"/>
          <p:cNvSpPr/>
          <p:nvPr/>
        </p:nvSpPr>
        <p:spPr>
          <a:xfrm>
            <a:off x="304800" y="3390900"/>
            <a:ext cx="8610600" cy="3124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2"/>
          <p:cNvSpPr txBox="1"/>
          <p:nvPr/>
        </p:nvSpPr>
        <p:spPr>
          <a:xfrm>
            <a:off x="10614006" y="2484084"/>
            <a:ext cx="5421769" cy="3601509"/>
          </a:xfrm>
          <a:prstGeom prst="rect">
            <a:avLst/>
          </a:prstGeom>
        </p:spPr>
        <p:txBody>
          <a:bodyPr lIns="0" tIns="0" rIns="0" bIns="0" rtlCol="0" anchor="t">
            <a:spAutoFit/>
          </a:bodyPr>
          <a:lstStyle/>
          <a:p>
            <a:pPr algn="ctr">
              <a:lnSpc>
                <a:spcPts val="29400"/>
              </a:lnSpc>
              <a:spcBef>
                <a:spcPct val="0"/>
              </a:spcBef>
            </a:pPr>
            <a:r>
              <a:rPr lang="en-US" sz="21000">
                <a:solidFill>
                  <a:srgbClr val="FFFFFF">
                    <a:alpha val="19608"/>
                  </a:srgbClr>
                </a:solidFill>
                <a:latin typeface="Glacial Indifference Bold" panose="00000800000000000000"/>
              </a:rPr>
              <a:t>02</a:t>
            </a:r>
            <a:endParaRPr lang="en-US" sz="21000">
              <a:solidFill>
                <a:srgbClr val="FFFFFF">
                  <a:alpha val="19608"/>
                </a:srgbClr>
              </a:solidFill>
              <a:latin typeface="Glacial Indifference Bold" panose="00000800000000000000"/>
            </a:endParaRPr>
          </a:p>
        </p:txBody>
      </p:sp>
      <p:sp>
        <p:nvSpPr>
          <p:cNvPr id="5" name="TextBox 5"/>
          <p:cNvSpPr txBox="1"/>
          <p:nvPr/>
        </p:nvSpPr>
        <p:spPr>
          <a:xfrm>
            <a:off x="493486" y="3591046"/>
            <a:ext cx="8279447" cy="2663614"/>
          </a:xfrm>
          <a:prstGeom prst="rect">
            <a:avLst/>
          </a:prstGeom>
        </p:spPr>
        <p:txBody>
          <a:bodyPr wrap="square" lIns="0" tIns="0" rIns="0" bIns="0" rtlCol="0" anchor="t">
            <a:spAutoFit/>
          </a:bodyPr>
          <a:lstStyle/>
          <a:p>
            <a:pPr algn="just">
              <a:lnSpc>
                <a:spcPts val="3500"/>
              </a:lnSpc>
              <a:spcBef>
                <a:spcPct val="0"/>
              </a:spcBef>
            </a:pPr>
            <a:r>
              <a:rPr lang="zh-CN" altLang="en-US" sz="2500" spc="247" dirty="0">
                <a:solidFill>
                  <a:srgbClr val="FFFFFF"/>
                </a:solidFill>
                <a:ea typeface="思源黑体-粗体"/>
              </a:rPr>
              <a:t>       为了减少应力集中</a:t>
            </a:r>
            <a:r>
              <a:rPr lang="en-US" altLang="zh-CN" sz="2500" spc="247" dirty="0">
                <a:solidFill>
                  <a:srgbClr val="FFFFFF"/>
                </a:solidFill>
                <a:ea typeface="思源黑体-粗体"/>
              </a:rPr>
              <a:t>,</a:t>
            </a:r>
            <a:r>
              <a:rPr lang="zh-CN" altLang="en-US" sz="2500" spc="247" dirty="0">
                <a:solidFill>
                  <a:srgbClr val="FFFFFF"/>
                </a:solidFill>
                <a:ea typeface="思源黑体-粗体"/>
              </a:rPr>
              <a:t>床体上不同截面的结合处都有半径不同的倒角</a:t>
            </a:r>
            <a:r>
              <a:rPr lang="en-US" altLang="zh-CN" sz="2500" spc="247" dirty="0">
                <a:solidFill>
                  <a:srgbClr val="FFFFFF"/>
                </a:solidFill>
                <a:ea typeface="思源黑体-粗体"/>
              </a:rPr>
              <a:t>,</a:t>
            </a:r>
            <a:r>
              <a:rPr lang="zh-CN" altLang="en-US" sz="2500" spc="247" dirty="0">
                <a:solidFill>
                  <a:srgbClr val="FFFFFF"/>
                </a:solidFill>
                <a:ea typeface="思源黑体-粗体"/>
              </a:rPr>
              <a:t>如果在建模时考虑这些倒角和接口则会使有限元的网格非常密集</a:t>
            </a:r>
            <a:r>
              <a:rPr lang="en-US" altLang="zh-CN" sz="2500" spc="247" dirty="0">
                <a:solidFill>
                  <a:srgbClr val="FFFFFF"/>
                </a:solidFill>
                <a:ea typeface="思源黑体-粗体"/>
              </a:rPr>
              <a:t>,</a:t>
            </a:r>
            <a:r>
              <a:rPr lang="zh-CN" altLang="en-US" sz="2500" spc="247" dirty="0">
                <a:solidFill>
                  <a:srgbClr val="FFFFFF"/>
                </a:solidFill>
                <a:ea typeface="思源黑体-粗体"/>
              </a:rPr>
              <a:t>大大增加了模型的单元数量且生成的网格形状也不理想</a:t>
            </a:r>
            <a:r>
              <a:rPr lang="en-US" altLang="zh-CN" sz="2500" spc="247" dirty="0">
                <a:solidFill>
                  <a:srgbClr val="FFFFFF"/>
                </a:solidFill>
                <a:ea typeface="思源黑体-粗体"/>
              </a:rPr>
              <a:t>,</a:t>
            </a:r>
            <a:r>
              <a:rPr lang="zh-CN" altLang="en-US" sz="2500" spc="247" dirty="0">
                <a:solidFill>
                  <a:srgbClr val="FFFFFF"/>
                </a:solidFill>
                <a:ea typeface="思源黑体-粗体"/>
              </a:rPr>
              <a:t>降低了求解精度。因此</a:t>
            </a:r>
            <a:r>
              <a:rPr lang="en-US" altLang="zh-CN" sz="2500" spc="247" dirty="0">
                <a:solidFill>
                  <a:srgbClr val="FFFFFF"/>
                </a:solidFill>
                <a:ea typeface="思源黑体-粗体"/>
              </a:rPr>
              <a:t>,</a:t>
            </a:r>
            <a:r>
              <a:rPr lang="zh-CN" altLang="en-US" sz="2500" spc="247" dirty="0">
                <a:solidFill>
                  <a:srgbClr val="FFFFFF"/>
                </a:solidFill>
                <a:ea typeface="思源黑体-粗体"/>
              </a:rPr>
              <a:t>建模时忽略了对分析结果影响较小的特征，现给出床体主要的设计尺寸结构如表</a:t>
            </a:r>
            <a:r>
              <a:rPr lang="en-US" altLang="zh-CN" sz="2500" spc="247" dirty="0">
                <a:solidFill>
                  <a:srgbClr val="FFFFFF"/>
                </a:solidFill>
                <a:ea typeface="思源黑体-粗体"/>
              </a:rPr>
              <a:t>1-1</a:t>
            </a:r>
            <a:r>
              <a:rPr lang="zh-CN" altLang="en-US" sz="2500" spc="247" dirty="0">
                <a:solidFill>
                  <a:srgbClr val="FFFFFF"/>
                </a:solidFill>
                <a:ea typeface="思源黑体-粗体"/>
              </a:rPr>
              <a:t>。</a:t>
            </a:r>
            <a:endParaRPr lang="en-US" sz="2500" spc="247" dirty="0">
              <a:solidFill>
                <a:srgbClr val="FFFFFF"/>
              </a:solidFill>
              <a:ea typeface="思源黑体-粗体"/>
            </a:endParaRPr>
          </a:p>
        </p:txBody>
      </p:sp>
      <p:grpSp>
        <p:nvGrpSpPr>
          <p:cNvPr id="9" name="Group 9"/>
          <p:cNvGrpSpPr/>
          <p:nvPr/>
        </p:nvGrpSpPr>
        <p:grpSpPr>
          <a:xfrm rot="5400000">
            <a:off x="6783211" y="8210474"/>
            <a:ext cx="4690390" cy="294915"/>
            <a:chOff x="0" y="0"/>
            <a:chExt cx="9089252" cy="571500"/>
          </a:xfrm>
        </p:grpSpPr>
        <p:sp>
          <p:nvSpPr>
            <p:cNvPr id="10" name="Freeform 10"/>
            <p:cNvSpPr/>
            <p:nvPr/>
          </p:nvSpPr>
          <p:spPr>
            <a:xfrm>
              <a:off x="0" y="255270"/>
              <a:ext cx="9089252" cy="69850"/>
            </a:xfrm>
            <a:custGeom>
              <a:avLst/>
              <a:gdLst/>
              <a:ahLst/>
              <a:cxnLst/>
              <a:rect l="l" t="t" r="r" b="b"/>
              <a:pathLst>
                <a:path w="9089252" h="69850">
                  <a:moveTo>
                    <a:pt x="8798423" y="0"/>
                  </a:moveTo>
                  <a:lnTo>
                    <a:pt x="0" y="0"/>
                  </a:lnTo>
                  <a:lnTo>
                    <a:pt x="0" y="69850"/>
                  </a:lnTo>
                  <a:lnTo>
                    <a:pt x="9089252" y="69850"/>
                  </a:lnTo>
                  <a:lnTo>
                    <a:pt x="9089252" y="0"/>
                  </a:lnTo>
                  <a:close/>
                </a:path>
              </a:pathLst>
            </a:custGeom>
            <a:solidFill>
              <a:srgbClr val="FFFFFF"/>
            </a:solidFill>
          </p:spPr>
        </p:sp>
      </p:grpSp>
      <p:pic>
        <p:nvPicPr>
          <p:cNvPr id="11" name="Picture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1730284">
            <a:off x="-444547" y="8339433"/>
            <a:ext cx="2385956" cy="2444001"/>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717877">
            <a:off x="16714025" y="8244362"/>
            <a:ext cx="1964956" cy="2576992"/>
          </a:xfrm>
          <a:prstGeom prst="rect">
            <a:avLst/>
          </a:prstGeom>
        </p:spPr>
      </p:pic>
      <p:pic>
        <p:nvPicPr>
          <p:cNvPr id="13" name="图片 12"/>
          <p:cNvPicPr>
            <a:picLocks noChangeAspect="1"/>
          </p:cNvPicPr>
          <p:nvPr/>
        </p:nvPicPr>
        <p:blipFill>
          <a:blip r:embed="rId3"/>
          <a:stretch>
            <a:fillRect/>
          </a:stretch>
        </p:blipFill>
        <p:spPr>
          <a:xfrm>
            <a:off x="457200" y="6695954"/>
            <a:ext cx="8279447" cy="1512334"/>
          </a:xfrm>
          <a:prstGeom prst="rect">
            <a:avLst/>
          </a:prstGeom>
          <a:noFill/>
          <a:ln>
            <a:noFill/>
          </a:ln>
        </p:spPr>
      </p:pic>
      <p:sp>
        <p:nvSpPr>
          <p:cNvPr id="18" name="TextBox 8"/>
          <p:cNvSpPr txBox="1"/>
          <p:nvPr/>
        </p:nvSpPr>
        <p:spPr>
          <a:xfrm>
            <a:off x="-1066800" y="561185"/>
            <a:ext cx="7215006" cy="1345561"/>
          </a:xfrm>
          <a:prstGeom prst="rect">
            <a:avLst/>
          </a:prstGeom>
        </p:spPr>
        <p:txBody>
          <a:bodyPr wrap="square" lIns="0" tIns="0" rIns="0" bIns="0" rtlCol="0" anchor="t">
            <a:spAutoFit/>
          </a:bodyPr>
          <a:lstStyle/>
          <a:p>
            <a:pPr algn="ctr">
              <a:lnSpc>
                <a:spcPts val="5040"/>
              </a:lnSpc>
            </a:pPr>
            <a:r>
              <a:rPr lang="zh-CN" altLang="en-US" sz="6600" spc="277" dirty="0">
                <a:solidFill>
                  <a:srgbClr val="727171"/>
                </a:solidFill>
                <a:ea typeface="思源黑体-粗体 Bold"/>
              </a:rPr>
              <a:t>产品科学性</a:t>
            </a:r>
            <a:endParaRPr lang="zh-CN" altLang="en-US" sz="6600" spc="277" dirty="0">
              <a:solidFill>
                <a:srgbClr val="727171"/>
              </a:solidFill>
              <a:ea typeface="思源黑体-粗体 Bold"/>
            </a:endParaRPr>
          </a:p>
          <a:p>
            <a:pPr algn="ctr">
              <a:lnSpc>
                <a:spcPts val="5040"/>
              </a:lnSpc>
            </a:pPr>
            <a:endParaRPr lang="en-US" altLang="zh-CN" sz="6600" spc="277" dirty="0">
              <a:solidFill>
                <a:srgbClr val="727171"/>
              </a:solidFill>
              <a:ea typeface="思源黑体-粗体 Bold"/>
            </a:endParaRPr>
          </a:p>
        </p:txBody>
      </p:sp>
      <p:pic>
        <p:nvPicPr>
          <p:cNvPr id="19" name="图片 18"/>
          <p:cNvPicPr>
            <a:picLocks noChangeAspect="1"/>
          </p:cNvPicPr>
          <p:nvPr/>
        </p:nvPicPr>
        <p:blipFill>
          <a:blip r:embed="rId4"/>
          <a:stretch>
            <a:fillRect/>
          </a:stretch>
        </p:blipFill>
        <p:spPr>
          <a:xfrm>
            <a:off x="9501062" y="6695955"/>
            <a:ext cx="8558337" cy="1512333"/>
          </a:xfrm>
          <a:prstGeom prst="rect">
            <a:avLst/>
          </a:prstGeom>
          <a:noFill/>
          <a:ln>
            <a:noFill/>
          </a:ln>
        </p:spPr>
      </p:pic>
      <p:sp>
        <p:nvSpPr>
          <p:cNvPr id="20" name="流程图: 可选过程 19"/>
          <p:cNvSpPr/>
          <p:nvPr/>
        </p:nvSpPr>
        <p:spPr>
          <a:xfrm>
            <a:off x="9448799" y="3390900"/>
            <a:ext cx="8610600" cy="3124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5000"/>
              </a:lnSpc>
            </a:pPr>
            <a:endParaRPr lang="zh-CN" altLang="zh-CN" sz="1800" kern="100" dirty="0">
              <a:effectLst/>
              <a:latin typeface="Times New Roman" panose="02020603050405020304" pitchFamily="18" charset="0"/>
              <a:ea typeface="宋体" panose="02010600030101010101" pitchFamily="2" charset="-122"/>
            </a:endParaRPr>
          </a:p>
        </p:txBody>
      </p:sp>
      <p:sp>
        <p:nvSpPr>
          <p:cNvPr id="21" name="TextBox 5"/>
          <p:cNvSpPr txBox="1"/>
          <p:nvPr/>
        </p:nvSpPr>
        <p:spPr>
          <a:xfrm>
            <a:off x="9640506" y="3591046"/>
            <a:ext cx="8279447" cy="2214773"/>
          </a:xfrm>
          <a:prstGeom prst="rect">
            <a:avLst/>
          </a:prstGeom>
        </p:spPr>
        <p:txBody>
          <a:bodyPr wrap="square" lIns="0" tIns="0" rIns="0" bIns="0" rtlCol="0" anchor="t">
            <a:spAutoFit/>
          </a:bodyPr>
          <a:lstStyle/>
          <a:p>
            <a:pPr algn="just">
              <a:lnSpc>
                <a:spcPts val="3500"/>
              </a:lnSpc>
              <a:spcBef>
                <a:spcPct val="0"/>
              </a:spcBef>
            </a:pPr>
            <a:r>
              <a:rPr lang="zh-CN" altLang="en-US" sz="2500" spc="247" dirty="0">
                <a:solidFill>
                  <a:srgbClr val="FFFFFF"/>
                </a:solidFill>
                <a:ea typeface="思源黑体-粗体"/>
              </a:rPr>
              <a:t>       本文中床体框架材料为</a:t>
            </a:r>
            <a:r>
              <a:rPr lang="en-US" altLang="zh-CN" sz="2500" spc="247" dirty="0">
                <a:solidFill>
                  <a:srgbClr val="FFFFFF"/>
                </a:solidFill>
                <a:ea typeface="思源黑体-粗体"/>
              </a:rPr>
              <a:t>7075</a:t>
            </a:r>
            <a:r>
              <a:rPr lang="zh-CN" altLang="en-US" sz="2500" spc="247" dirty="0">
                <a:solidFill>
                  <a:srgbClr val="FFFFFF"/>
                </a:solidFill>
                <a:ea typeface="思源黑体-粗体"/>
              </a:rPr>
              <a:t>铝合金，其组织为</a:t>
            </a:r>
            <a:r>
              <a:rPr lang="en-US" altLang="zh-CN" sz="2500" spc="247" dirty="0">
                <a:solidFill>
                  <a:srgbClr val="FFFFFF"/>
                </a:solidFill>
                <a:ea typeface="思源黑体-粗体"/>
              </a:rPr>
              <a:t>α-Al</a:t>
            </a:r>
            <a:r>
              <a:rPr lang="zh-CN" altLang="en-US" sz="2500" spc="247" dirty="0">
                <a:solidFill>
                  <a:srgbClr val="FFFFFF"/>
                </a:solidFill>
                <a:ea typeface="思源黑体-粗体"/>
              </a:rPr>
              <a:t>固溶体及第二相组成，主要是用于鞋模、纸塑模、发泡成型模、脱腊模、用于制作高端铝合金自行车车架等轻便高强度的模具、结构框架的使用。表</a:t>
            </a:r>
            <a:r>
              <a:rPr lang="en-US" altLang="zh-CN" sz="2500" spc="247" dirty="0">
                <a:solidFill>
                  <a:srgbClr val="FFFFFF"/>
                </a:solidFill>
                <a:ea typeface="思源黑体-粗体"/>
              </a:rPr>
              <a:t>1-2</a:t>
            </a:r>
            <a:r>
              <a:rPr lang="zh-CN" altLang="en-US" sz="2500" spc="247" dirty="0">
                <a:solidFill>
                  <a:srgbClr val="FFFFFF"/>
                </a:solidFill>
                <a:ea typeface="思源黑体-粗体"/>
              </a:rPr>
              <a:t>列出了</a:t>
            </a:r>
            <a:r>
              <a:rPr lang="en-US" altLang="zh-CN" sz="2500" spc="247" dirty="0">
                <a:solidFill>
                  <a:srgbClr val="FFFFFF"/>
                </a:solidFill>
                <a:ea typeface="思源黑体-粗体"/>
              </a:rPr>
              <a:t>7075</a:t>
            </a:r>
            <a:r>
              <a:rPr lang="zh-CN" altLang="en-US" sz="2500" spc="247" dirty="0">
                <a:solidFill>
                  <a:srgbClr val="FFFFFF"/>
                </a:solidFill>
                <a:ea typeface="思源黑体-粗体"/>
              </a:rPr>
              <a:t>铝合金的材料性能参数。。</a:t>
            </a:r>
            <a:endParaRPr lang="en-US" sz="2500" spc="247" dirty="0">
              <a:solidFill>
                <a:srgbClr val="FFFFFF"/>
              </a:solidFill>
              <a:ea typeface="思源黑体-粗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sp>
        <p:nvSpPr>
          <p:cNvPr id="16" name="流程图: 可选过程 15"/>
          <p:cNvSpPr/>
          <p:nvPr/>
        </p:nvSpPr>
        <p:spPr>
          <a:xfrm>
            <a:off x="304800" y="2078712"/>
            <a:ext cx="8659105" cy="62651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2"/>
          <p:cNvSpPr txBox="1"/>
          <p:nvPr/>
        </p:nvSpPr>
        <p:spPr>
          <a:xfrm>
            <a:off x="10614006" y="2484084"/>
            <a:ext cx="5421769" cy="3601509"/>
          </a:xfrm>
          <a:prstGeom prst="rect">
            <a:avLst/>
          </a:prstGeom>
        </p:spPr>
        <p:txBody>
          <a:bodyPr lIns="0" tIns="0" rIns="0" bIns="0" rtlCol="0" anchor="t">
            <a:spAutoFit/>
          </a:bodyPr>
          <a:lstStyle/>
          <a:p>
            <a:pPr algn="ctr">
              <a:lnSpc>
                <a:spcPts val="29400"/>
              </a:lnSpc>
              <a:spcBef>
                <a:spcPct val="0"/>
              </a:spcBef>
            </a:pPr>
            <a:r>
              <a:rPr lang="en-US" sz="21000">
                <a:solidFill>
                  <a:srgbClr val="FFFFFF">
                    <a:alpha val="19608"/>
                  </a:srgbClr>
                </a:solidFill>
                <a:latin typeface="Glacial Indifference Bold" panose="00000800000000000000"/>
              </a:rPr>
              <a:t>02</a:t>
            </a:r>
            <a:endParaRPr lang="en-US" sz="21000">
              <a:solidFill>
                <a:srgbClr val="FFFFFF">
                  <a:alpha val="19608"/>
                </a:srgbClr>
              </a:solidFill>
              <a:latin typeface="Glacial Indifference Bold" panose="00000800000000000000"/>
            </a:endParaRPr>
          </a:p>
        </p:txBody>
      </p:sp>
      <p:sp>
        <p:nvSpPr>
          <p:cNvPr id="5" name="TextBox 5"/>
          <p:cNvSpPr txBox="1"/>
          <p:nvPr/>
        </p:nvSpPr>
        <p:spPr>
          <a:xfrm>
            <a:off x="494628" y="2524777"/>
            <a:ext cx="8279447" cy="5807295"/>
          </a:xfrm>
          <a:prstGeom prst="rect">
            <a:avLst/>
          </a:prstGeom>
        </p:spPr>
        <p:txBody>
          <a:bodyPr wrap="square" lIns="0" tIns="0" rIns="0" bIns="0" rtlCol="0" anchor="t">
            <a:spAutoFit/>
          </a:bodyPr>
          <a:lstStyle/>
          <a:p>
            <a:pPr algn="just">
              <a:lnSpc>
                <a:spcPts val="3500"/>
              </a:lnSpc>
              <a:spcBef>
                <a:spcPct val="0"/>
              </a:spcBef>
            </a:pPr>
            <a:r>
              <a:rPr lang="zh-CN" altLang="en-US" sz="2500" spc="247" dirty="0">
                <a:solidFill>
                  <a:srgbClr val="FFFFFF"/>
                </a:solidFill>
                <a:ea typeface="思源黑体-粗体"/>
              </a:rPr>
              <a:t>       有限元网格划分是将整体模型结构离散化，是数值分析的前提，它影响着后续数值计算分析结果的精确性。好的网格划分，不但可以保证分析结果的精度，同时也能够大大降低后期处理的运算量。本文中采用</a:t>
            </a:r>
            <a:r>
              <a:rPr lang="en-US" altLang="zh-CN" sz="2500" spc="247" dirty="0">
                <a:solidFill>
                  <a:srgbClr val="FFFFFF"/>
                </a:solidFill>
                <a:ea typeface="思源黑体-粗体"/>
              </a:rPr>
              <a:t>ANSYS Workbench</a:t>
            </a:r>
            <a:r>
              <a:rPr lang="zh-CN" altLang="en-US" sz="2500" spc="247" dirty="0">
                <a:solidFill>
                  <a:srgbClr val="FFFFFF"/>
                </a:solidFill>
                <a:ea typeface="思源黑体-粗体"/>
              </a:rPr>
              <a:t>中自带的</a:t>
            </a:r>
            <a:r>
              <a:rPr lang="en-US" altLang="zh-CN" sz="2500" spc="247" dirty="0">
                <a:solidFill>
                  <a:srgbClr val="FFFFFF"/>
                </a:solidFill>
                <a:ea typeface="思源黑体-粗体"/>
              </a:rPr>
              <a:t>Mesh</a:t>
            </a:r>
            <a:r>
              <a:rPr lang="zh-CN" altLang="en-US" sz="2500" spc="247" dirty="0">
                <a:solidFill>
                  <a:srgbClr val="FFFFFF"/>
                </a:solidFill>
                <a:ea typeface="思源黑体-粗体"/>
              </a:rPr>
              <a:t>模块对床体剪叉机构进行网格划分。软件</a:t>
            </a:r>
            <a:r>
              <a:rPr lang="en-US" altLang="zh-CN" sz="2500" spc="247" dirty="0">
                <a:solidFill>
                  <a:srgbClr val="FFFFFF"/>
                </a:solidFill>
                <a:ea typeface="思源黑体-粗体"/>
              </a:rPr>
              <a:t>ANSYS Workbench</a:t>
            </a:r>
            <a:r>
              <a:rPr lang="zh-CN" altLang="en-US" sz="2500" spc="247" dirty="0">
                <a:solidFill>
                  <a:srgbClr val="FFFFFF"/>
                </a:solidFill>
                <a:ea typeface="思源黑体-粗体"/>
              </a:rPr>
              <a:t>是一个单独的工具平台，为</a:t>
            </a:r>
            <a:r>
              <a:rPr lang="en-US" altLang="zh-CN" sz="2500" spc="247" dirty="0">
                <a:solidFill>
                  <a:srgbClr val="FFFFFF"/>
                </a:solidFill>
                <a:ea typeface="思源黑体-粗体"/>
              </a:rPr>
              <a:t>ANSYS</a:t>
            </a:r>
            <a:r>
              <a:rPr lang="zh-CN" altLang="en-US" sz="2500" spc="247" dirty="0">
                <a:solidFill>
                  <a:srgbClr val="FFFFFF"/>
                </a:solidFill>
                <a:ea typeface="思源黑体-粗体"/>
              </a:rPr>
              <a:t>的不同求解器提供相应的网格文件。</a:t>
            </a:r>
            <a:endParaRPr lang="zh-CN" altLang="en-US" sz="2500" spc="247" dirty="0">
              <a:solidFill>
                <a:srgbClr val="FFFFFF"/>
              </a:solidFill>
              <a:ea typeface="思源黑体-粗体"/>
            </a:endParaRPr>
          </a:p>
          <a:p>
            <a:pPr algn="just">
              <a:lnSpc>
                <a:spcPts val="3500"/>
              </a:lnSpc>
              <a:spcBef>
                <a:spcPct val="0"/>
              </a:spcBef>
            </a:pPr>
            <a:r>
              <a:rPr lang="zh-CN" altLang="en-US" sz="2500" spc="247" dirty="0">
                <a:solidFill>
                  <a:srgbClr val="FFFFFF"/>
                </a:solidFill>
                <a:ea typeface="思源黑体-粗体"/>
              </a:rPr>
              <a:t>       一般对于整体床体结构直接生成网格，将几个较为复杂的结构用</a:t>
            </a:r>
            <a:r>
              <a:rPr lang="en-US" altLang="zh-CN" sz="2500" spc="247" dirty="0">
                <a:solidFill>
                  <a:srgbClr val="FFFFFF"/>
                </a:solidFill>
                <a:ea typeface="思源黑体-粗体"/>
              </a:rPr>
              <a:t>Body Sizing</a:t>
            </a:r>
            <a:r>
              <a:rPr lang="zh-CN" altLang="en-US" sz="2500" spc="247" dirty="0">
                <a:solidFill>
                  <a:srgbClr val="FFFFFF"/>
                </a:solidFill>
                <a:ea typeface="思源黑体-粗体"/>
              </a:rPr>
              <a:t>进行局部加密。整体压缩结构和剪叉结构网格划分后如图</a:t>
            </a:r>
            <a:r>
              <a:rPr lang="en-US" altLang="zh-CN" sz="2500" spc="247" dirty="0">
                <a:solidFill>
                  <a:srgbClr val="FFFFFF"/>
                </a:solidFill>
                <a:ea typeface="思源黑体-粗体"/>
              </a:rPr>
              <a:t>1</a:t>
            </a:r>
            <a:r>
              <a:rPr lang="zh-CN" altLang="en-US" sz="2500" spc="247" dirty="0">
                <a:solidFill>
                  <a:srgbClr val="FFFFFF"/>
                </a:solidFill>
                <a:ea typeface="思源黑体-粗体"/>
              </a:rPr>
              <a:t>所示，共包含</a:t>
            </a:r>
            <a:r>
              <a:rPr lang="en-US" altLang="zh-CN" sz="2500" spc="247" dirty="0">
                <a:solidFill>
                  <a:srgbClr val="FFFFFF"/>
                </a:solidFill>
                <a:ea typeface="思源黑体-粗体"/>
              </a:rPr>
              <a:t>162498</a:t>
            </a:r>
            <a:r>
              <a:rPr lang="zh-CN" altLang="en-US" sz="2500" spc="247" dirty="0">
                <a:solidFill>
                  <a:srgbClr val="FFFFFF"/>
                </a:solidFill>
                <a:ea typeface="思源黑体-粗体"/>
              </a:rPr>
              <a:t>个单元，</a:t>
            </a:r>
            <a:r>
              <a:rPr lang="en-US" altLang="zh-CN" sz="2500" spc="247" dirty="0">
                <a:solidFill>
                  <a:srgbClr val="FFFFFF"/>
                </a:solidFill>
                <a:ea typeface="思源黑体-粗体"/>
              </a:rPr>
              <a:t>54922</a:t>
            </a:r>
            <a:r>
              <a:rPr lang="zh-CN" altLang="en-US" sz="2500" spc="247" dirty="0">
                <a:solidFill>
                  <a:srgbClr val="FFFFFF"/>
                </a:solidFill>
                <a:ea typeface="思源黑体-粗体"/>
              </a:rPr>
              <a:t>个单元节点。</a:t>
            </a:r>
            <a:endParaRPr lang="zh-CN" altLang="en-US" sz="2500" spc="247" dirty="0">
              <a:solidFill>
                <a:srgbClr val="FFFFFF"/>
              </a:solidFill>
              <a:ea typeface="思源黑体-粗体"/>
            </a:endParaRPr>
          </a:p>
          <a:p>
            <a:pPr algn="just">
              <a:lnSpc>
                <a:spcPts val="3500"/>
              </a:lnSpc>
              <a:spcBef>
                <a:spcPct val="0"/>
              </a:spcBef>
            </a:pPr>
            <a:endParaRPr lang="en-US" sz="2500" spc="247" dirty="0">
              <a:solidFill>
                <a:srgbClr val="FFFFFF"/>
              </a:solidFill>
              <a:ea typeface="思源黑体-粗体"/>
            </a:endParaRPr>
          </a:p>
        </p:txBody>
      </p:sp>
      <p:grpSp>
        <p:nvGrpSpPr>
          <p:cNvPr id="9" name="Group 9"/>
          <p:cNvGrpSpPr/>
          <p:nvPr/>
        </p:nvGrpSpPr>
        <p:grpSpPr>
          <a:xfrm rot="5400000">
            <a:off x="6783211" y="8210474"/>
            <a:ext cx="4690390" cy="294915"/>
            <a:chOff x="0" y="0"/>
            <a:chExt cx="9089252" cy="571500"/>
          </a:xfrm>
        </p:grpSpPr>
        <p:sp>
          <p:nvSpPr>
            <p:cNvPr id="10" name="Freeform 10"/>
            <p:cNvSpPr/>
            <p:nvPr/>
          </p:nvSpPr>
          <p:spPr>
            <a:xfrm>
              <a:off x="0" y="255270"/>
              <a:ext cx="9089252" cy="69850"/>
            </a:xfrm>
            <a:custGeom>
              <a:avLst/>
              <a:gdLst/>
              <a:ahLst/>
              <a:cxnLst/>
              <a:rect l="l" t="t" r="r" b="b"/>
              <a:pathLst>
                <a:path w="9089252" h="69850">
                  <a:moveTo>
                    <a:pt x="8798423" y="0"/>
                  </a:moveTo>
                  <a:lnTo>
                    <a:pt x="0" y="0"/>
                  </a:lnTo>
                  <a:lnTo>
                    <a:pt x="0" y="69850"/>
                  </a:lnTo>
                  <a:lnTo>
                    <a:pt x="9089252" y="69850"/>
                  </a:lnTo>
                  <a:lnTo>
                    <a:pt x="9089252" y="0"/>
                  </a:lnTo>
                  <a:close/>
                </a:path>
              </a:pathLst>
            </a:custGeom>
            <a:solidFill>
              <a:srgbClr val="FFFFFF"/>
            </a:solidFill>
          </p:spPr>
        </p:sp>
      </p:grpSp>
      <p:pic>
        <p:nvPicPr>
          <p:cNvPr id="11" name="Picture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1730284">
            <a:off x="-444547" y="8339433"/>
            <a:ext cx="2385956" cy="2444001"/>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717877">
            <a:off x="16714025" y="8244362"/>
            <a:ext cx="1964956" cy="2576992"/>
          </a:xfrm>
          <a:prstGeom prst="rect">
            <a:avLst/>
          </a:prstGeom>
        </p:spPr>
      </p:pic>
      <p:sp>
        <p:nvSpPr>
          <p:cNvPr id="18" name="TextBox 8"/>
          <p:cNvSpPr txBox="1"/>
          <p:nvPr/>
        </p:nvSpPr>
        <p:spPr>
          <a:xfrm>
            <a:off x="-1066800" y="561185"/>
            <a:ext cx="7215006" cy="1345561"/>
          </a:xfrm>
          <a:prstGeom prst="rect">
            <a:avLst/>
          </a:prstGeom>
        </p:spPr>
        <p:txBody>
          <a:bodyPr wrap="square" lIns="0" tIns="0" rIns="0" bIns="0" rtlCol="0" anchor="t">
            <a:spAutoFit/>
          </a:bodyPr>
          <a:lstStyle/>
          <a:p>
            <a:pPr algn="ctr">
              <a:lnSpc>
                <a:spcPts val="5040"/>
              </a:lnSpc>
            </a:pPr>
            <a:r>
              <a:rPr lang="zh-CN" altLang="en-US" sz="6600" spc="277" dirty="0">
                <a:solidFill>
                  <a:srgbClr val="727171"/>
                </a:solidFill>
                <a:ea typeface="思源黑体-粗体 Bold"/>
              </a:rPr>
              <a:t>产品科学性</a:t>
            </a:r>
            <a:endParaRPr lang="zh-CN" altLang="en-US" sz="6600" spc="277" dirty="0">
              <a:solidFill>
                <a:srgbClr val="727171"/>
              </a:solidFill>
              <a:ea typeface="思源黑体-粗体 Bold"/>
            </a:endParaRPr>
          </a:p>
          <a:p>
            <a:pPr algn="ctr">
              <a:lnSpc>
                <a:spcPts val="5040"/>
              </a:lnSpc>
            </a:pPr>
            <a:endParaRPr lang="en-US" altLang="zh-CN" sz="6600" spc="277" dirty="0">
              <a:solidFill>
                <a:srgbClr val="727171"/>
              </a:solidFill>
              <a:ea typeface="思源黑体-粗体 Bold"/>
            </a:endParaRPr>
          </a:p>
        </p:txBody>
      </p:sp>
      <p:pic>
        <p:nvPicPr>
          <p:cNvPr id="3" name="图片 2"/>
          <p:cNvPicPr/>
          <p:nvPr/>
        </p:nvPicPr>
        <p:blipFill>
          <a:blip r:embed="rId3" cstate="print"/>
          <a:srcRect/>
          <a:stretch>
            <a:fillRect/>
          </a:stretch>
        </p:blipFill>
        <p:spPr>
          <a:xfrm>
            <a:off x="9982200" y="2705100"/>
            <a:ext cx="7243108" cy="4495800"/>
          </a:xfrm>
          <a:prstGeom prst="rect">
            <a:avLst/>
          </a:prstGeom>
        </p:spPr>
      </p:pic>
      <p:sp>
        <p:nvSpPr>
          <p:cNvPr id="6" name="文本框 5"/>
          <p:cNvSpPr txBox="1"/>
          <p:nvPr/>
        </p:nvSpPr>
        <p:spPr>
          <a:xfrm>
            <a:off x="12159823" y="7432534"/>
            <a:ext cx="10130970" cy="523220"/>
          </a:xfrm>
          <a:prstGeom prst="rect">
            <a:avLst/>
          </a:prstGeom>
          <a:noFill/>
        </p:spPr>
        <p:txBody>
          <a:bodyPr wrap="square">
            <a:spAutoFit/>
          </a:bodyPr>
          <a:lstStyle/>
          <a:p>
            <a:pPr algn="l"/>
            <a:r>
              <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rPr>
              <a:t>图</a:t>
            </a:r>
            <a:r>
              <a:rPr lang="en-US" altLang="zh-CN" sz="2800" kern="100" dirty="0">
                <a:effectLst/>
                <a:latin typeface="Times New Roman" panose="02020603050405020304" pitchFamily="18" charset="0"/>
                <a:ea typeface="宋体" panose="02010600030101010101" pitchFamily="2" charset="-122"/>
                <a:cs typeface="宋体" panose="02010600030101010101" pitchFamily="2" charset="-122"/>
              </a:rPr>
              <a:t>1 </a:t>
            </a:r>
            <a:r>
              <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rPr>
              <a:t>模型生成网格</a:t>
            </a:r>
            <a:endParaRPr lang="zh-CN" altLang="zh-CN" sz="2800" kern="100" dirty="0">
              <a:effectLst/>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1730284">
            <a:off x="-444547" y="8339433"/>
            <a:ext cx="2385956" cy="2444001"/>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717877">
            <a:off x="16714025" y="8244362"/>
            <a:ext cx="1964956" cy="2576992"/>
          </a:xfrm>
          <a:prstGeom prst="rect">
            <a:avLst/>
          </a:prstGeom>
        </p:spPr>
      </p:pic>
      <p:sp>
        <p:nvSpPr>
          <p:cNvPr id="18" name="TextBox 8"/>
          <p:cNvSpPr txBox="1"/>
          <p:nvPr/>
        </p:nvSpPr>
        <p:spPr>
          <a:xfrm>
            <a:off x="-1066800" y="561185"/>
            <a:ext cx="7215006" cy="1345561"/>
          </a:xfrm>
          <a:prstGeom prst="rect">
            <a:avLst/>
          </a:prstGeom>
        </p:spPr>
        <p:txBody>
          <a:bodyPr wrap="square" lIns="0" tIns="0" rIns="0" bIns="0" rtlCol="0" anchor="t">
            <a:spAutoFit/>
          </a:bodyPr>
          <a:lstStyle/>
          <a:p>
            <a:pPr algn="ctr">
              <a:lnSpc>
                <a:spcPts val="5040"/>
              </a:lnSpc>
            </a:pPr>
            <a:r>
              <a:rPr lang="zh-CN" altLang="en-US" sz="6600" spc="277" dirty="0">
                <a:solidFill>
                  <a:srgbClr val="727171"/>
                </a:solidFill>
                <a:ea typeface="思源黑体-粗体 Bold"/>
              </a:rPr>
              <a:t>产品科学性</a:t>
            </a:r>
            <a:endParaRPr lang="zh-CN" altLang="en-US" sz="6600" spc="277" dirty="0">
              <a:solidFill>
                <a:srgbClr val="727171"/>
              </a:solidFill>
              <a:ea typeface="思源黑体-粗体 Bold"/>
            </a:endParaRPr>
          </a:p>
          <a:p>
            <a:pPr algn="ctr">
              <a:lnSpc>
                <a:spcPts val="5040"/>
              </a:lnSpc>
            </a:pPr>
            <a:endParaRPr lang="en-US" altLang="zh-CN" sz="6600" spc="277" dirty="0">
              <a:solidFill>
                <a:srgbClr val="727171"/>
              </a:solidFill>
              <a:ea typeface="思源黑体-粗体 Bold"/>
            </a:endParaRPr>
          </a:p>
        </p:txBody>
      </p:sp>
      <p:grpSp>
        <p:nvGrpSpPr>
          <p:cNvPr id="23" name="组合 22"/>
          <p:cNvGrpSpPr/>
          <p:nvPr/>
        </p:nvGrpSpPr>
        <p:grpSpPr>
          <a:xfrm>
            <a:off x="228600" y="1321896"/>
            <a:ext cx="11173658" cy="4203158"/>
            <a:chOff x="381000" y="1163556"/>
            <a:chExt cx="11173658" cy="4203158"/>
          </a:xfrm>
        </p:grpSpPr>
        <p:pic>
          <p:nvPicPr>
            <p:cNvPr id="3" name="图片 2" descr="8f85f00f552214fc96b383f4d1f0e31"/>
            <p:cNvPicPr>
              <a:picLocks noChangeAspect="1"/>
            </p:cNvPicPr>
            <p:nvPr/>
          </p:nvPicPr>
          <p:blipFill>
            <a:blip r:embed="rId3"/>
            <a:stretch>
              <a:fillRect/>
            </a:stretch>
          </p:blipFill>
          <p:spPr>
            <a:xfrm>
              <a:off x="381000" y="1790700"/>
              <a:ext cx="7247088" cy="3009900"/>
            </a:xfrm>
            <a:prstGeom prst="rect">
              <a:avLst/>
            </a:prstGeom>
          </p:spPr>
        </p:pic>
        <p:sp>
          <p:nvSpPr>
            <p:cNvPr id="14" name="文本框 13"/>
            <p:cNvSpPr txBox="1"/>
            <p:nvPr/>
          </p:nvSpPr>
          <p:spPr>
            <a:xfrm>
              <a:off x="1046554" y="4905049"/>
              <a:ext cx="10508104" cy="461665"/>
            </a:xfrm>
            <a:prstGeom prst="rect">
              <a:avLst/>
            </a:prstGeom>
            <a:noFill/>
          </p:spPr>
          <p:txBody>
            <a:bodyPr wrap="square">
              <a:spAutoFit/>
            </a:bodyPr>
            <a:lstStyle/>
            <a:p>
              <a:pPr indent="1600200" algn="l"/>
              <a:r>
                <a:rPr lang="zh-CN" altLang="zh-CN" sz="2400" kern="100" dirty="0">
                  <a:effectLst/>
                  <a:latin typeface="+mn-ea"/>
                  <a:cs typeface="宋体" panose="02010600030101010101" pitchFamily="2" charset="-122"/>
                </a:rPr>
                <a:t>图</a:t>
              </a:r>
              <a:r>
                <a:rPr lang="en-US" altLang="zh-CN" sz="2400" kern="100" dirty="0">
                  <a:effectLst/>
                  <a:latin typeface="+mn-ea"/>
                  <a:cs typeface="宋体" panose="02010600030101010101" pitchFamily="2" charset="-122"/>
                </a:rPr>
                <a:t>2 </a:t>
              </a:r>
              <a:r>
                <a:rPr lang="zh-CN" altLang="zh-CN" sz="2400" kern="100" dirty="0">
                  <a:effectLst/>
                  <a:latin typeface="+mn-ea"/>
                  <a:cs typeface="宋体" panose="02010600030101010101" pitchFamily="2" charset="-122"/>
                </a:rPr>
                <a:t>压力载荷</a:t>
              </a:r>
              <a:endParaRPr lang="zh-CN" altLang="zh-CN" sz="2400" kern="100" dirty="0">
                <a:effectLst/>
                <a:latin typeface="+mn-ea"/>
              </a:endParaRPr>
            </a:p>
          </p:txBody>
        </p:sp>
        <p:sp>
          <p:nvSpPr>
            <p:cNvPr id="22" name="TextBox 5"/>
            <p:cNvSpPr txBox="1"/>
            <p:nvPr/>
          </p:nvSpPr>
          <p:spPr>
            <a:xfrm>
              <a:off x="381000" y="1163556"/>
              <a:ext cx="8279447" cy="419410"/>
            </a:xfrm>
            <a:prstGeom prst="rect">
              <a:avLst/>
            </a:prstGeom>
          </p:spPr>
          <p:txBody>
            <a:bodyPr wrap="square" lIns="0" tIns="0" rIns="0" bIns="0" rtlCol="0" anchor="t">
              <a:spAutoFit/>
            </a:bodyPr>
            <a:lstStyle/>
            <a:p>
              <a:pPr algn="just">
                <a:lnSpc>
                  <a:spcPts val="3500"/>
                </a:lnSpc>
                <a:spcBef>
                  <a:spcPct val="0"/>
                </a:spcBef>
              </a:pPr>
              <a:r>
                <a:rPr lang="zh-CN" altLang="en-US" sz="2500" spc="247" dirty="0">
                  <a:solidFill>
                    <a:srgbClr val="FFFFFF"/>
                  </a:solidFill>
                  <a:ea typeface="思源黑体-粗体"/>
                </a:rPr>
                <a:t>在对压缩杆的接触部分施加压力如图</a:t>
              </a:r>
              <a:r>
                <a:rPr lang="en-US" altLang="zh-CN" sz="2500" spc="247" dirty="0">
                  <a:solidFill>
                    <a:srgbClr val="FFFFFF"/>
                  </a:solidFill>
                  <a:ea typeface="思源黑体-粗体"/>
                </a:rPr>
                <a:t>2</a:t>
              </a:r>
              <a:r>
                <a:rPr lang="zh-CN" altLang="en-US" sz="2500" spc="247" dirty="0">
                  <a:solidFill>
                    <a:srgbClr val="FFFFFF"/>
                  </a:solidFill>
                  <a:ea typeface="思源黑体-粗体"/>
                </a:rPr>
                <a:t>所示。</a:t>
              </a:r>
              <a:endParaRPr lang="en-US" sz="2500" spc="247" dirty="0">
                <a:solidFill>
                  <a:srgbClr val="FFFFFF"/>
                </a:solidFill>
                <a:ea typeface="思源黑体-粗体"/>
              </a:endParaRPr>
            </a:p>
          </p:txBody>
        </p:sp>
      </p:grpSp>
      <p:grpSp>
        <p:nvGrpSpPr>
          <p:cNvPr id="29" name="组合 28"/>
          <p:cNvGrpSpPr/>
          <p:nvPr/>
        </p:nvGrpSpPr>
        <p:grpSpPr>
          <a:xfrm>
            <a:off x="9160239" y="1233965"/>
            <a:ext cx="12119439" cy="4291089"/>
            <a:chOff x="9404564" y="1871419"/>
            <a:chExt cx="12119439" cy="4291089"/>
          </a:xfrm>
        </p:grpSpPr>
        <p:pic>
          <p:nvPicPr>
            <p:cNvPr id="4" name="图片 3" descr="2f6f041282145d9913e9590c5c31223"/>
            <p:cNvPicPr>
              <a:picLocks noChangeAspect="1"/>
            </p:cNvPicPr>
            <p:nvPr/>
          </p:nvPicPr>
          <p:blipFill>
            <a:blip r:embed="rId4"/>
            <a:stretch>
              <a:fillRect/>
            </a:stretch>
          </p:blipFill>
          <p:spPr>
            <a:xfrm>
              <a:off x="10210800" y="2513279"/>
              <a:ext cx="7285974" cy="3009900"/>
            </a:xfrm>
            <a:prstGeom prst="rect">
              <a:avLst/>
            </a:prstGeom>
          </p:spPr>
        </p:pic>
        <p:sp>
          <p:nvSpPr>
            <p:cNvPr id="7" name="文本框 6"/>
            <p:cNvSpPr txBox="1"/>
            <p:nvPr/>
          </p:nvSpPr>
          <p:spPr>
            <a:xfrm>
              <a:off x="11398147" y="5700843"/>
              <a:ext cx="10125856" cy="461665"/>
            </a:xfrm>
            <a:prstGeom prst="rect">
              <a:avLst/>
            </a:prstGeom>
            <a:noFill/>
          </p:spPr>
          <p:txBody>
            <a:bodyPr wrap="square">
              <a:spAutoFit/>
            </a:bodyPr>
            <a:lstStyle/>
            <a:p>
              <a:pPr indent="1866900" algn="l"/>
              <a:r>
                <a:rPr lang="zh-CN" altLang="zh-CN" sz="2400" kern="100" dirty="0">
                  <a:effectLst/>
                  <a:latin typeface="Times New Roman" panose="02020603050405020304" pitchFamily="18" charset="0"/>
                  <a:ea typeface="宋体" panose="02010600030101010101" pitchFamily="2" charset="-122"/>
                  <a:cs typeface="宋体" panose="02010600030101010101" pitchFamily="2" charset="-122"/>
                </a:rPr>
                <a:t>图</a:t>
              </a:r>
              <a:r>
                <a:rPr lang="en-US" altLang="zh-CN" sz="2400" kern="100" dirty="0">
                  <a:latin typeface="Times New Roman" panose="02020603050405020304" pitchFamily="18" charset="0"/>
                  <a:ea typeface="宋体" panose="02010600030101010101" pitchFamily="2" charset="-122"/>
                  <a:cs typeface="宋体" panose="02010600030101010101" pitchFamily="2" charset="-122"/>
                </a:rPr>
                <a:t>3</a:t>
              </a:r>
              <a:r>
                <a:rPr lang="en-US" altLang="zh-CN" sz="2400" kern="100" dirty="0">
                  <a:effectLst/>
                  <a:latin typeface="Times New Roman" panose="02020603050405020304" pitchFamily="18" charset="0"/>
                  <a:ea typeface="宋体" panose="02010600030101010101" pitchFamily="2" charset="-122"/>
                  <a:cs typeface="宋体" panose="02010600030101010101" pitchFamily="2" charset="-122"/>
                </a:rPr>
                <a:t> </a:t>
              </a:r>
              <a:r>
                <a:rPr lang="zh-CN" altLang="zh-CN" sz="2400" kern="100" dirty="0">
                  <a:effectLst/>
                  <a:latin typeface="Times New Roman" panose="02020603050405020304" pitchFamily="18" charset="0"/>
                  <a:ea typeface="宋体" panose="02010600030101010101" pitchFamily="2" charset="-122"/>
                  <a:cs typeface="宋体" panose="02010600030101010101" pitchFamily="2" charset="-122"/>
                </a:rPr>
                <a:t>支撑约束</a:t>
              </a:r>
              <a:endParaRPr lang="zh-CN" altLang="zh-CN" sz="2400" kern="100" dirty="0">
                <a:effectLst/>
                <a:latin typeface="Times New Roman" panose="02020603050405020304" pitchFamily="18" charset="0"/>
                <a:ea typeface="宋体" panose="02010600030101010101" pitchFamily="2" charset="-122"/>
              </a:endParaRPr>
            </a:p>
          </p:txBody>
        </p:sp>
        <p:sp>
          <p:nvSpPr>
            <p:cNvPr id="24" name="TextBox 5"/>
            <p:cNvSpPr txBox="1"/>
            <p:nvPr/>
          </p:nvSpPr>
          <p:spPr>
            <a:xfrm>
              <a:off x="9404564" y="1871419"/>
              <a:ext cx="8654836" cy="419410"/>
            </a:xfrm>
            <a:prstGeom prst="rect">
              <a:avLst/>
            </a:prstGeom>
          </p:spPr>
          <p:txBody>
            <a:bodyPr wrap="square" lIns="0" tIns="0" rIns="0" bIns="0" rtlCol="0" anchor="t">
              <a:spAutoFit/>
            </a:bodyPr>
            <a:lstStyle/>
            <a:p>
              <a:pPr algn="just">
                <a:lnSpc>
                  <a:spcPts val="3500"/>
                </a:lnSpc>
                <a:spcBef>
                  <a:spcPct val="0"/>
                </a:spcBef>
              </a:pPr>
              <a:r>
                <a:rPr lang="zh-CN" altLang="en-US" sz="2500" spc="247" dirty="0">
                  <a:solidFill>
                    <a:srgbClr val="FFFFFF"/>
                  </a:solidFill>
                  <a:ea typeface="思源黑体-粗体"/>
                </a:rPr>
                <a:t>在</a:t>
              </a:r>
              <a:r>
                <a:rPr lang="en-US" altLang="zh-CN" sz="2500" spc="247" dirty="0">
                  <a:solidFill>
                    <a:srgbClr val="FFFFFF"/>
                  </a:solidFill>
                  <a:ea typeface="思源黑体-粗体"/>
                </a:rPr>
                <a:t>Workbench</a:t>
              </a:r>
              <a:r>
                <a:rPr lang="zh-CN" altLang="en-US" sz="2500" spc="247" dirty="0">
                  <a:solidFill>
                    <a:srgbClr val="FFFFFF"/>
                  </a:solidFill>
                  <a:ea typeface="思源黑体-粗体"/>
                </a:rPr>
                <a:t>中对脚板施加约束，为支撑约束如图</a:t>
              </a:r>
              <a:r>
                <a:rPr lang="en-US" altLang="zh-CN" sz="2500" spc="247" dirty="0">
                  <a:solidFill>
                    <a:srgbClr val="FFFFFF"/>
                  </a:solidFill>
                  <a:ea typeface="思源黑体-粗体"/>
                </a:rPr>
                <a:t>3</a:t>
              </a:r>
              <a:r>
                <a:rPr lang="zh-CN" altLang="en-US" sz="2500" spc="247" dirty="0">
                  <a:solidFill>
                    <a:srgbClr val="FFFFFF"/>
                  </a:solidFill>
                  <a:ea typeface="思源黑体-粗体"/>
                </a:rPr>
                <a:t>所示。</a:t>
              </a:r>
              <a:endParaRPr lang="en-US" sz="2500" spc="247" dirty="0">
                <a:solidFill>
                  <a:srgbClr val="FFFFFF"/>
                </a:solidFill>
                <a:ea typeface="思源黑体-粗体"/>
              </a:endParaRPr>
            </a:p>
          </p:txBody>
        </p:sp>
      </p:grpSp>
      <p:sp>
        <p:nvSpPr>
          <p:cNvPr id="25" name="TextBox 5"/>
          <p:cNvSpPr txBox="1"/>
          <p:nvPr/>
        </p:nvSpPr>
        <p:spPr>
          <a:xfrm>
            <a:off x="256082" y="5445617"/>
            <a:ext cx="8654836" cy="419410"/>
          </a:xfrm>
          <a:prstGeom prst="rect">
            <a:avLst/>
          </a:prstGeom>
        </p:spPr>
        <p:txBody>
          <a:bodyPr wrap="square" lIns="0" tIns="0" rIns="0" bIns="0" rtlCol="0" anchor="t">
            <a:spAutoFit/>
          </a:bodyPr>
          <a:lstStyle/>
          <a:p>
            <a:pPr algn="just">
              <a:lnSpc>
                <a:spcPts val="3500"/>
              </a:lnSpc>
              <a:spcBef>
                <a:spcPct val="0"/>
              </a:spcBef>
            </a:pPr>
            <a:r>
              <a:rPr lang="zh-CN" altLang="en-US" sz="2500" spc="247" dirty="0">
                <a:solidFill>
                  <a:srgbClr val="FFFFFF"/>
                </a:solidFill>
                <a:ea typeface="思源黑体-粗体"/>
              </a:rPr>
              <a:t>对床体剪叉结构进行最后求解：</a:t>
            </a:r>
            <a:endParaRPr lang="en-US" sz="2500" spc="247" dirty="0">
              <a:solidFill>
                <a:srgbClr val="FFFFFF"/>
              </a:solidFill>
              <a:ea typeface="思源黑体-粗体"/>
            </a:endParaRPr>
          </a:p>
        </p:txBody>
      </p:sp>
      <p:pic>
        <p:nvPicPr>
          <p:cNvPr id="28" name="图片 27" descr="4759c81cdc180576f3144cf78a84a91"/>
          <p:cNvPicPr>
            <a:picLocks noChangeAspect="1"/>
          </p:cNvPicPr>
          <p:nvPr/>
        </p:nvPicPr>
        <p:blipFill>
          <a:blip r:embed="rId5"/>
          <a:stretch>
            <a:fillRect/>
          </a:stretch>
        </p:blipFill>
        <p:spPr>
          <a:xfrm>
            <a:off x="1580746" y="5869892"/>
            <a:ext cx="7114918" cy="2601536"/>
          </a:xfrm>
          <a:prstGeom prst="rect">
            <a:avLst/>
          </a:prstGeom>
        </p:spPr>
      </p:pic>
      <p:pic>
        <p:nvPicPr>
          <p:cNvPr id="30" name="图片 29" descr="3bd6d48e98afcd92f21be6d372fc310"/>
          <p:cNvPicPr>
            <a:picLocks noChangeAspect="1"/>
          </p:cNvPicPr>
          <p:nvPr/>
        </p:nvPicPr>
        <p:blipFill>
          <a:blip r:embed="rId6"/>
          <a:stretch>
            <a:fillRect/>
          </a:stretch>
        </p:blipFill>
        <p:spPr>
          <a:xfrm>
            <a:off x="9938993" y="5863297"/>
            <a:ext cx="7114919" cy="2601537"/>
          </a:xfrm>
          <a:prstGeom prst="rect">
            <a:avLst/>
          </a:prstGeom>
        </p:spPr>
      </p:pic>
      <p:sp>
        <p:nvSpPr>
          <p:cNvPr id="32" name="文本框 31"/>
          <p:cNvSpPr txBox="1"/>
          <p:nvPr/>
        </p:nvSpPr>
        <p:spPr>
          <a:xfrm>
            <a:off x="2222274" y="8479678"/>
            <a:ext cx="11175166" cy="490519"/>
          </a:xfrm>
          <a:prstGeom prst="rect">
            <a:avLst/>
          </a:prstGeom>
          <a:noFill/>
        </p:spPr>
        <p:txBody>
          <a:bodyPr wrap="square">
            <a:spAutoFit/>
          </a:bodyPr>
          <a:lstStyle/>
          <a:p>
            <a:pPr indent="1733550" algn="just">
              <a:lnSpc>
                <a:spcPct val="125000"/>
              </a:lnSpc>
            </a:pPr>
            <a:r>
              <a:rPr lang="zh-CN" altLang="zh-CN" sz="2400" kern="100" dirty="0">
                <a:effectLst/>
                <a:latin typeface="+mn-ea"/>
              </a:rPr>
              <a:t>图</a:t>
            </a:r>
            <a:r>
              <a:rPr lang="en-US" altLang="zh-CN" sz="2400" kern="100" dirty="0">
                <a:effectLst/>
                <a:latin typeface="+mn-ea"/>
              </a:rPr>
              <a:t>4 </a:t>
            </a:r>
            <a:r>
              <a:rPr lang="zh-CN" altLang="zh-CN" sz="2400" kern="100" dirty="0">
                <a:effectLst/>
                <a:latin typeface="+mn-ea"/>
              </a:rPr>
              <a:t>总形变量</a:t>
            </a:r>
            <a:endParaRPr lang="zh-CN" altLang="zh-CN" sz="2400" kern="100" dirty="0">
              <a:effectLst/>
              <a:latin typeface="+mn-ea"/>
            </a:endParaRPr>
          </a:p>
        </p:txBody>
      </p:sp>
      <p:sp>
        <p:nvSpPr>
          <p:cNvPr id="34" name="文本框 33"/>
          <p:cNvSpPr txBox="1"/>
          <p:nvPr/>
        </p:nvSpPr>
        <p:spPr>
          <a:xfrm>
            <a:off x="10629167" y="8518893"/>
            <a:ext cx="11175166" cy="461665"/>
          </a:xfrm>
          <a:prstGeom prst="rect">
            <a:avLst/>
          </a:prstGeom>
          <a:noFill/>
        </p:spPr>
        <p:txBody>
          <a:bodyPr wrap="square">
            <a:spAutoFit/>
          </a:bodyPr>
          <a:lstStyle/>
          <a:p>
            <a:pPr indent="1768475" algn="just"/>
            <a:r>
              <a:rPr lang="zh-CN" altLang="zh-CN" sz="2100" kern="100" dirty="0">
                <a:effectLst/>
                <a:latin typeface="+mn-ea"/>
              </a:rPr>
              <a:t> </a:t>
            </a:r>
            <a:r>
              <a:rPr lang="zh-CN" altLang="en-US" sz="2400" kern="100" dirty="0">
                <a:latin typeface="+mn-ea"/>
              </a:rPr>
              <a:t>图</a:t>
            </a:r>
            <a:r>
              <a:rPr lang="en-US" altLang="zh-CN" sz="2400" kern="100" dirty="0">
                <a:latin typeface="+mn-ea"/>
              </a:rPr>
              <a:t>5 </a:t>
            </a:r>
            <a:r>
              <a:rPr lang="zh-CN" altLang="zh-CN" sz="2400" kern="100" dirty="0">
                <a:effectLst/>
                <a:latin typeface="+mn-ea"/>
              </a:rPr>
              <a:t>等效应力云图</a:t>
            </a:r>
            <a:endParaRPr lang="zh-CN" altLang="zh-CN" sz="2400" kern="100" dirty="0">
              <a:effectLst/>
              <a:latin typeface="+mn-ea"/>
            </a:endParaRPr>
          </a:p>
        </p:txBody>
      </p:sp>
      <p:sp>
        <p:nvSpPr>
          <p:cNvPr id="35" name="TextBox 5"/>
          <p:cNvSpPr txBox="1"/>
          <p:nvPr/>
        </p:nvSpPr>
        <p:spPr>
          <a:xfrm>
            <a:off x="1983831" y="8866903"/>
            <a:ext cx="14681935" cy="1317092"/>
          </a:xfrm>
          <a:prstGeom prst="rect">
            <a:avLst/>
          </a:prstGeom>
        </p:spPr>
        <p:txBody>
          <a:bodyPr wrap="square" lIns="0" tIns="0" rIns="0" bIns="0" rtlCol="0" anchor="t">
            <a:spAutoFit/>
          </a:bodyPr>
          <a:lstStyle/>
          <a:p>
            <a:pPr algn="just">
              <a:lnSpc>
                <a:spcPts val="3500"/>
              </a:lnSpc>
              <a:spcBef>
                <a:spcPct val="0"/>
              </a:spcBef>
            </a:pPr>
            <a:r>
              <a:rPr lang="zh-CN" altLang="en-US" sz="2500" spc="247" dirty="0">
                <a:solidFill>
                  <a:srgbClr val="FFFFFF"/>
                </a:solidFill>
                <a:ea typeface="思源黑体-粗体"/>
              </a:rPr>
              <a:t>床体受到压力时，压缩杆的等效应力图和总变形量图分别如图</a:t>
            </a:r>
            <a:r>
              <a:rPr lang="en-US" altLang="zh-CN" sz="2500" spc="247" dirty="0">
                <a:solidFill>
                  <a:srgbClr val="FFFFFF"/>
                </a:solidFill>
                <a:ea typeface="思源黑体-粗体"/>
              </a:rPr>
              <a:t>9</a:t>
            </a:r>
            <a:r>
              <a:rPr lang="zh-CN" altLang="en-US" sz="2500" spc="247" dirty="0">
                <a:solidFill>
                  <a:srgbClr val="FFFFFF"/>
                </a:solidFill>
                <a:ea typeface="思源黑体-粗体"/>
              </a:rPr>
              <a:t>，图 </a:t>
            </a:r>
            <a:r>
              <a:rPr lang="en-US" altLang="zh-CN" sz="2500" spc="247" dirty="0">
                <a:solidFill>
                  <a:srgbClr val="FFFFFF"/>
                </a:solidFill>
                <a:ea typeface="思源黑体-粗体"/>
              </a:rPr>
              <a:t>10</a:t>
            </a:r>
            <a:r>
              <a:rPr lang="zh-CN" altLang="en-US" sz="2500" spc="247" dirty="0">
                <a:solidFill>
                  <a:srgbClr val="FFFFFF"/>
                </a:solidFill>
                <a:ea typeface="思源黑体-粗体"/>
              </a:rPr>
              <a:t>所示。最大等效应力为</a:t>
            </a:r>
            <a:r>
              <a:rPr lang="en-US" altLang="zh-CN" sz="2500" spc="247" dirty="0">
                <a:solidFill>
                  <a:srgbClr val="FFFFFF"/>
                </a:solidFill>
                <a:ea typeface="思源黑体-粗体"/>
              </a:rPr>
              <a:t>64.8MPa</a:t>
            </a:r>
            <a:r>
              <a:rPr lang="zh-CN" altLang="en-US" sz="2500" spc="247" dirty="0">
                <a:solidFill>
                  <a:srgbClr val="FFFFFF"/>
                </a:solidFill>
                <a:ea typeface="思源黑体-粗体"/>
              </a:rPr>
              <a:t>，位于脚板和伸缩结构</a:t>
            </a:r>
            <a:r>
              <a:rPr lang="en-US" altLang="zh-CN" sz="2500" spc="247" dirty="0">
                <a:solidFill>
                  <a:srgbClr val="FFFFFF"/>
                </a:solidFill>
                <a:ea typeface="思源黑体-粗体"/>
              </a:rPr>
              <a:t>3</a:t>
            </a:r>
            <a:r>
              <a:rPr lang="zh-CN" altLang="en-US" sz="2500" spc="247" dirty="0">
                <a:solidFill>
                  <a:srgbClr val="FFFFFF"/>
                </a:solidFill>
                <a:ea typeface="思源黑体-粗体"/>
              </a:rPr>
              <a:t>的连接处。而最大的变形量为</a:t>
            </a:r>
            <a:r>
              <a:rPr lang="en-US" altLang="zh-CN" sz="2500" spc="247" dirty="0">
                <a:solidFill>
                  <a:srgbClr val="FFFFFF"/>
                </a:solidFill>
                <a:ea typeface="思源黑体-粗体"/>
              </a:rPr>
              <a:t>0.0004657mm ,</a:t>
            </a:r>
            <a:r>
              <a:rPr lang="zh-CN" altLang="en-US" sz="2500" spc="247" dirty="0">
                <a:solidFill>
                  <a:srgbClr val="FFFFFF"/>
                </a:solidFill>
                <a:ea typeface="思源黑体-粗体"/>
              </a:rPr>
              <a:t>位于剪叉结构与脚轴套筒边缘处。</a:t>
            </a:r>
            <a:endParaRPr lang="en-US" sz="2500" spc="247" dirty="0">
              <a:solidFill>
                <a:srgbClr val="FFFFFF"/>
              </a:solidFill>
              <a:ea typeface="思源黑体-粗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heel(1)">
                                      <p:cBhvr>
                                        <p:cTn id="17" dur="2000"/>
                                        <p:tgtEl>
                                          <p:spTgt spid="2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heel(1)">
                                      <p:cBhvr>
                                        <p:cTn id="20" dur="20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randombar(horizontal)">
                                      <p:cBhvr>
                                        <p:cTn id="25" dur="500"/>
                                        <p:tgtEl>
                                          <p:spTgt spid="3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randombar(horizontal)">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sp>
        <p:nvSpPr>
          <p:cNvPr id="2" name="TextBox 2"/>
          <p:cNvSpPr txBox="1"/>
          <p:nvPr/>
        </p:nvSpPr>
        <p:spPr>
          <a:xfrm>
            <a:off x="9654380" y="5164494"/>
            <a:ext cx="7900051" cy="1615827"/>
          </a:xfrm>
          <a:prstGeom prst="rect">
            <a:avLst/>
          </a:prstGeom>
        </p:spPr>
        <p:txBody>
          <a:bodyPr lIns="0" tIns="0" rIns="0" bIns="0" rtlCol="0" anchor="t">
            <a:spAutoFit/>
          </a:bodyPr>
          <a:lstStyle/>
          <a:p>
            <a:pPr>
              <a:lnSpc>
                <a:spcPts val="12475"/>
              </a:lnSpc>
            </a:pPr>
            <a:r>
              <a:rPr lang="zh-CN" altLang="en-US" sz="12475" spc="261" dirty="0">
                <a:solidFill>
                  <a:srgbClr val="FFFFFF"/>
                </a:solidFill>
                <a:ea typeface="思源黑体-粗体 Bold"/>
              </a:rPr>
              <a:t>现实意义</a:t>
            </a:r>
            <a:endParaRPr lang="en-US" sz="12475" spc="261" dirty="0">
              <a:solidFill>
                <a:srgbClr val="FFFFFF"/>
              </a:solidFill>
              <a:ea typeface="思源黑体-粗体 Bold"/>
            </a:endParaRPr>
          </a:p>
        </p:txBody>
      </p:sp>
      <p:grpSp>
        <p:nvGrpSpPr>
          <p:cNvPr id="3" name="Group 3"/>
          <p:cNvGrpSpPr/>
          <p:nvPr/>
        </p:nvGrpSpPr>
        <p:grpSpPr>
          <a:xfrm>
            <a:off x="-1208236" y="1684717"/>
            <a:ext cx="9259683" cy="6917565"/>
            <a:chOff x="0" y="0"/>
            <a:chExt cx="10392462" cy="7763822"/>
          </a:xfrm>
        </p:grpSpPr>
        <p:sp>
          <p:nvSpPr>
            <p:cNvPr id="4" name="Freeform 4"/>
            <p:cNvSpPr/>
            <p:nvPr/>
          </p:nvSpPr>
          <p:spPr>
            <a:xfrm>
              <a:off x="0" y="0"/>
              <a:ext cx="10392462" cy="7763822"/>
            </a:xfrm>
            <a:custGeom>
              <a:avLst/>
              <a:gdLst/>
              <a:ahLst/>
              <a:cxnLst/>
              <a:rect l="l" t="t" r="r" b="b"/>
              <a:pathLst>
                <a:path w="10392462" h="7763822">
                  <a:moveTo>
                    <a:pt x="9630462" y="0"/>
                  </a:moveTo>
                  <a:lnTo>
                    <a:pt x="762000" y="0"/>
                  </a:lnTo>
                  <a:cubicBezTo>
                    <a:pt x="341630" y="0"/>
                    <a:pt x="0" y="341630"/>
                    <a:pt x="0" y="762000"/>
                  </a:cubicBezTo>
                  <a:lnTo>
                    <a:pt x="0" y="7001822"/>
                  </a:lnTo>
                  <a:cubicBezTo>
                    <a:pt x="0" y="7422192"/>
                    <a:pt x="341630" y="7763822"/>
                    <a:pt x="762000" y="7763822"/>
                  </a:cubicBezTo>
                  <a:lnTo>
                    <a:pt x="9630462" y="7763822"/>
                  </a:lnTo>
                  <a:cubicBezTo>
                    <a:pt x="10050831" y="7763822"/>
                    <a:pt x="10392462" y="7422192"/>
                    <a:pt x="10392462" y="7001822"/>
                  </a:cubicBezTo>
                  <a:lnTo>
                    <a:pt x="10392462" y="762000"/>
                  </a:lnTo>
                  <a:cubicBezTo>
                    <a:pt x="10392462" y="341630"/>
                    <a:pt x="10050831" y="0"/>
                    <a:pt x="9630462" y="0"/>
                  </a:cubicBezTo>
                  <a:close/>
                </a:path>
              </a:pathLst>
            </a:custGeom>
            <a:solidFill>
              <a:srgbClr val="FFFFFF"/>
            </a:solidFill>
          </p:spPr>
        </p:sp>
      </p:grpSp>
      <p:sp>
        <p:nvSpPr>
          <p:cNvPr id="5" name="TextBox 5"/>
          <p:cNvSpPr txBox="1"/>
          <p:nvPr/>
        </p:nvSpPr>
        <p:spPr>
          <a:xfrm>
            <a:off x="9654380" y="680324"/>
            <a:ext cx="4820041" cy="4303516"/>
          </a:xfrm>
          <a:prstGeom prst="rect">
            <a:avLst/>
          </a:prstGeom>
        </p:spPr>
        <p:txBody>
          <a:bodyPr lIns="0" tIns="0" rIns="0" bIns="0" rtlCol="0" anchor="t">
            <a:spAutoFit/>
          </a:bodyPr>
          <a:lstStyle/>
          <a:p>
            <a:pPr>
              <a:lnSpc>
                <a:spcPts val="35155"/>
              </a:lnSpc>
              <a:spcBef>
                <a:spcPct val="0"/>
              </a:spcBef>
            </a:pPr>
            <a:r>
              <a:rPr lang="en-US" sz="25110">
                <a:solidFill>
                  <a:srgbClr val="FFFFFF"/>
                </a:solidFill>
                <a:latin typeface="Glacial Indifference Bold" panose="00000800000000000000"/>
              </a:rPr>
              <a:t>04</a:t>
            </a:r>
            <a:endParaRPr lang="en-US" sz="25110">
              <a:solidFill>
                <a:srgbClr val="FFFFFF"/>
              </a:solidFill>
              <a:latin typeface="Glacial Indifference Bold" panose="00000800000000000000"/>
            </a:endParaRPr>
          </a:p>
        </p:txBody>
      </p:sp>
      <p:grpSp>
        <p:nvGrpSpPr>
          <p:cNvPr id="6" name="Group 6"/>
          <p:cNvGrpSpPr/>
          <p:nvPr/>
        </p:nvGrpSpPr>
        <p:grpSpPr>
          <a:xfrm>
            <a:off x="13985405" y="2900453"/>
            <a:ext cx="5282307" cy="349033"/>
            <a:chOff x="0" y="0"/>
            <a:chExt cx="8649138" cy="571500"/>
          </a:xfrm>
        </p:grpSpPr>
        <p:sp>
          <p:nvSpPr>
            <p:cNvPr id="7" name="Freeform 7"/>
            <p:cNvSpPr/>
            <p:nvPr/>
          </p:nvSpPr>
          <p:spPr>
            <a:xfrm>
              <a:off x="0" y="255270"/>
              <a:ext cx="8649138" cy="69850"/>
            </a:xfrm>
            <a:custGeom>
              <a:avLst/>
              <a:gdLst/>
              <a:ahLst/>
              <a:cxnLst/>
              <a:rect l="l" t="t" r="r" b="b"/>
              <a:pathLst>
                <a:path w="8649138" h="69850">
                  <a:moveTo>
                    <a:pt x="8358308" y="0"/>
                  </a:moveTo>
                  <a:lnTo>
                    <a:pt x="0" y="0"/>
                  </a:lnTo>
                  <a:lnTo>
                    <a:pt x="0" y="69850"/>
                  </a:lnTo>
                  <a:lnTo>
                    <a:pt x="8649138" y="69850"/>
                  </a:lnTo>
                  <a:lnTo>
                    <a:pt x="8649138" y="0"/>
                  </a:lnTo>
                  <a:close/>
                </a:path>
              </a:pathLst>
            </a:custGeom>
            <a:solidFill>
              <a:srgbClr val="FFFFFF"/>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52827" y="2252768"/>
            <a:ext cx="5998925" cy="5781464"/>
          </a:xfrm>
          <a:prstGeom prst="rect">
            <a:avLst/>
          </a:prstGeom>
        </p:spPr>
      </p:pic>
      <p:sp>
        <p:nvSpPr>
          <p:cNvPr id="9" name="TextBox 9"/>
          <p:cNvSpPr txBox="1"/>
          <p:nvPr/>
        </p:nvSpPr>
        <p:spPr>
          <a:xfrm>
            <a:off x="9654380" y="7117278"/>
            <a:ext cx="4820041" cy="1470025"/>
          </a:xfrm>
          <a:prstGeom prst="rect">
            <a:avLst/>
          </a:prstGeom>
        </p:spPr>
        <p:txBody>
          <a:bodyPr lIns="0" tIns="0" rIns="0" bIns="0" rtlCol="0" anchor="t">
            <a:spAutoFit/>
          </a:bodyPr>
          <a:lstStyle/>
          <a:p>
            <a:pPr>
              <a:lnSpc>
                <a:spcPts val="5760"/>
              </a:lnSpc>
            </a:pPr>
            <a:r>
              <a:rPr lang="en-US" sz="4800" spc="100">
                <a:solidFill>
                  <a:srgbClr val="FFFFFF"/>
                </a:solidFill>
                <a:latin typeface="Glacial Indifference Bold" panose="00000800000000000000"/>
              </a:rPr>
              <a:t>COOPERATION HONOR</a:t>
            </a:r>
            <a:endParaRPr lang="en-US" sz="4800" spc="100">
              <a:solidFill>
                <a:srgbClr val="FFFFFF"/>
              </a:solidFill>
              <a:latin typeface="Glacial Indifference Bold" panose="0000080000000000000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grpSp>
        <p:nvGrpSpPr>
          <p:cNvPr id="9" name="Group 3"/>
          <p:cNvGrpSpPr/>
          <p:nvPr/>
        </p:nvGrpSpPr>
        <p:grpSpPr>
          <a:xfrm>
            <a:off x="18358" y="1684717"/>
            <a:ext cx="9259683" cy="7762860"/>
            <a:chOff x="0" y="0"/>
            <a:chExt cx="10392462" cy="7763822"/>
          </a:xfrm>
        </p:grpSpPr>
        <p:sp>
          <p:nvSpPr>
            <p:cNvPr id="10" name="Freeform 4"/>
            <p:cNvSpPr/>
            <p:nvPr/>
          </p:nvSpPr>
          <p:spPr>
            <a:xfrm>
              <a:off x="0" y="0"/>
              <a:ext cx="10392462" cy="7763822"/>
            </a:xfrm>
            <a:custGeom>
              <a:avLst/>
              <a:gdLst/>
              <a:ahLst/>
              <a:cxnLst/>
              <a:rect l="l" t="t" r="r" b="b"/>
              <a:pathLst>
                <a:path w="10392462" h="7763822">
                  <a:moveTo>
                    <a:pt x="9630462" y="0"/>
                  </a:moveTo>
                  <a:lnTo>
                    <a:pt x="762000" y="0"/>
                  </a:lnTo>
                  <a:cubicBezTo>
                    <a:pt x="341630" y="0"/>
                    <a:pt x="0" y="341630"/>
                    <a:pt x="0" y="762000"/>
                  </a:cubicBezTo>
                  <a:lnTo>
                    <a:pt x="0" y="7001822"/>
                  </a:lnTo>
                  <a:cubicBezTo>
                    <a:pt x="0" y="7422192"/>
                    <a:pt x="341630" y="7763822"/>
                    <a:pt x="762000" y="7763822"/>
                  </a:cubicBezTo>
                  <a:lnTo>
                    <a:pt x="9630462" y="7763822"/>
                  </a:lnTo>
                  <a:cubicBezTo>
                    <a:pt x="10050831" y="7763822"/>
                    <a:pt x="10392462" y="7422192"/>
                    <a:pt x="10392462" y="7001822"/>
                  </a:cubicBezTo>
                  <a:lnTo>
                    <a:pt x="10392462" y="762000"/>
                  </a:lnTo>
                  <a:cubicBezTo>
                    <a:pt x="10392462" y="341630"/>
                    <a:pt x="10050831" y="0"/>
                    <a:pt x="9630462" y="0"/>
                  </a:cubicBezTo>
                  <a:close/>
                </a:path>
              </a:pathLst>
            </a:custGeom>
            <a:solidFill>
              <a:srgbClr val="FFFFFF"/>
            </a:solidFill>
          </p:spPr>
        </p:sp>
      </p:grpSp>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0665230" y="1028700"/>
            <a:ext cx="8601662" cy="8418877"/>
          </a:xfrm>
          <a:prstGeom prst="rect">
            <a:avLst/>
          </a:prstGeom>
        </p:spPr>
      </p:pic>
      <p:sp>
        <p:nvSpPr>
          <p:cNvPr id="3" name="TextBox 3"/>
          <p:cNvSpPr txBox="1"/>
          <p:nvPr/>
        </p:nvSpPr>
        <p:spPr>
          <a:xfrm>
            <a:off x="152400" y="1897606"/>
            <a:ext cx="8991600" cy="7174208"/>
          </a:xfrm>
          <a:prstGeom prst="rect">
            <a:avLst/>
          </a:prstGeom>
        </p:spPr>
        <p:txBody>
          <a:bodyPr wrap="square" lIns="0" tIns="0" rIns="0" bIns="0" rtlCol="0" anchor="t">
            <a:spAutoFit/>
          </a:bodyPr>
          <a:lstStyle/>
          <a:p>
            <a:pPr>
              <a:lnSpc>
                <a:spcPct val="125000"/>
              </a:lnSpc>
              <a:spcBef>
                <a:spcPct val="0"/>
              </a:spcBef>
            </a:pPr>
            <a:r>
              <a:rPr lang="en-US" altLang="zh-CN" sz="2500" dirty="0">
                <a:solidFill>
                  <a:srgbClr val="FFFFFF"/>
                </a:solidFill>
                <a:ea typeface="思源黑体-粗体"/>
              </a:rPr>
              <a:t>         </a:t>
            </a:r>
            <a:r>
              <a:rPr lang="zh-CN" altLang="en-US" sz="2500" dirty="0">
                <a:solidFill>
                  <a:srgbClr val="C0504D"/>
                </a:solidFill>
                <a:ea typeface="思源黑体-粗体"/>
              </a:rPr>
              <a:t>拉出前箱板将保温医疗护理床顺势拉出，快速固定位于医疗床下的伸缩结构并利用液压伸缩杆固定患者所需的最佳高度以便于医疗人员的诊疗，最后将箱体下的万向轮固定在适当的位置。若环境较冷可将后板左电源打开给护理床提供方电源。前板箱内有消毒用品，内箱置有小型医疗设备将为医疗人员提供诊断设备。为了解决患者在狭隘复杂的救助环境下，医护人员能够更好的救助患者。该设备具有体积小，功能多，行动方便等优点，更好地提高救助效率，减轻医护工作者的负担，因此本设备具有广阔的市场前景和巨大的现实意义。故我们以此项目的创新计划作为精准创新目标，力求联合校企资源共建，本新型可移动便携式医疗辅助设备用能够更好的帮助医护工作者救助患者提高效率。为了培养和提升机电学院师生机电创新能力该项目具有重要的实践意义和创新价值。近年来，我国旅行箱行业发展迅速，随着旅行箱行业生产技术的不断提高和下游需求市场的不断扩大，国内外旅行箱行业的发展形势非常有前途。</a:t>
            </a:r>
            <a:endParaRPr lang="en-US" sz="2500" dirty="0">
              <a:solidFill>
                <a:srgbClr val="C0504D"/>
              </a:solidFill>
              <a:ea typeface="思源黑体-粗体"/>
            </a:endParaRPr>
          </a:p>
        </p:txBody>
      </p:sp>
      <p:sp>
        <p:nvSpPr>
          <p:cNvPr id="8" name="TextBox 8"/>
          <p:cNvSpPr txBox="1"/>
          <p:nvPr/>
        </p:nvSpPr>
        <p:spPr>
          <a:xfrm>
            <a:off x="-1066800" y="561185"/>
            <a:ext cx="7215006" cy="1345561"/>
          </a:xfrm>
          <a:prstGeom prst="rect">
            <a:avLst/>
          </a:prstGeom>
        </p:spPr>
        <p:txBody>
          <a:bodyPr wrap="square" lIns="0" tIns="0" rIns="0" bIns="0" rtlCol="0" anchor="t">
            <a:spAutoFit/>
          </a:bodyPr>
          <a:lstStyle/>
          <a:p>
            <a:pPr algn="ctr">
              <a:lnSpc>
                <a:spcPts val="5040"/>
              </a:lnSpc>
            </a:pPr>
            <a:r>
              <a:rPr lang="zh-CN" altLang="en-US" sz="6600" spc="277" dirty="0">
                <a:solidFill>
                  <a:srgbClr val="727171"/>
                </a:solidFill>
                <a:ea typeface="思源黑体-粗体 Bold"/>
              </a:rPr>
              <a:t>现实意义</a:t>
            </a:r>
            <a:endParaRPr lang="zh-CN" altLang="en-US" sz="6600" spc="277" dirty="0">
              <a:solidFill>
                <a:srgbClr val="727171"/>
              </a:solidFill>
              <a:ea typeface="思源黑体-粗体 Bold"/>
            </a:endParaRPr>
          </a:p>
          <a:p>
            <a:pPr algn="ctr">
              <a:lnSpc>
                <a:spcPts val="5040"/>
              </a:lnSpc>
            </a:pPr>
            <a:endParaRPr lang="en-US" altLang="zh-CN" sz="6600" spc="277" dirty="0">
              <a:solidFill>
                <a:srgbClr val="727171"/>
              </a:solidFill>
              <a:ea typeface="思源黑体-粗体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grpSp>
        <p:nvGrpSpPr>
          <p:cNvPr id="9" name="Group 3"/>
          <p:cNvGrpSpPr/>
          <p:nvPr/>
        </p:nvGrpSpPr>
        <p:grpSpPr>
          <a:xfrm>
            <a:off x="18358" y="4229100"/>
            <a:ext cx="9259683" cy="4724400"/>
            <a:chOff x="0" y="0"/>
            <a:chExt cx="10392462" cy="7763822"/>
          </a:xfrm>
        </p:grpSpPr>
        <p:sp>
          <p:nvSpPr>
            <p:cNvPr id="10" name="Freeform 4"/>
            <p:cNvSpPr/>
            <p:nvPr/>
          </p:nvSpPr>
          <p:spPr>
            <a:xfrm>
              <a:off x="0" y="0"/>
              <a:ext cx="10392462" cy="7763822"/>
            </a:xfrm>
            <a:custGeom>
              <a:avLst/>
              <a:gdLst/>
              <a:ahLst/>
              <a:cxnLst/>
              <a:rect l="l" t="t" r="r" b="b"/>
              <a:pathLst>
                <a:path w="10392462" h="7763822">
                  <a:moveTo>
                    <a:pt x="9630462" y="0"/>
                  </a:moveTo>
                  <a:lnTo>
                    <a:pt x="762000" y="0"/>
                  </a:lnTo>
                  <a:cubicBezTo>
                    <a:pt x="341630" y="0"/>
                    <a:pt x="0" y="341630"/>
                    <a:pt x="0" y="762000"/>
                  </a:cubicBezTo>
                  <a:lnTo>
                    <a:pt x="0" y="7001822"/>
                  </a:lnTo>
                  <a:cubicBezTo>
                    <a:pt x="0" y="7422192"/>
                    <a:pt x="341630" y="7763822"/>
                    <a:pt x="762000" y="7763822"/>
                  </a:cubicBezTo>
                  <a:lnTo>
                    <a:pt x="9630462" y="7763822"/>
                  </a:lnTo>
                  <a:cubicBezTo>
                    <a:pt x="10050831" y="7763822"/>
                    <a:pt x="10392462" y="7422192"/>
                    <a:pt x="10392462" y="7001822"/>
                  </a:cubicBezTo>
                  <a:lnTo>
                    <a:pt x="10392462" y="762000"/>
                  </a:lnTo>
                  <a:cubicBezTo>
                    <a:pt x="10392462" y="341630"/>
                    <a:pt x="10050831" y="0"/>
                    <a:pt x="9630462" y="0"/>
                  </a:cubicBezTo>
                  <a:close/>
                </a:path>
              </a:pathLst>
            </a:custGeom>
            <a:solidFill>
              <a:srgbClr val="FFFFFF"/>
            </a:solidFill>
          </p:spPr>
        </p:sp>
      </p:grpSp>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0665230" y="1028700"/>
            <a:ext cx="8601662" cy="8418877"/>
          </a:xfrm>
          <a:prstGeom prst="rect">
            <a:avLst/>
          </a:prstGeom>
        </p:spPr>
      </p:pic>
      <p:sp>
        <p:nvSpPr>
          <p:cNvPr id="3" name="TextBox 3"/>
          <p:cNvSpPr txBox="1"/>
          <p:nvPr/>
        </p:nvSpPr>
        <p:spPr>
          <a:xfrm>
            <a:off x="286441" y="4533900"/>
            <a:ext cx="8991600" cy="3808800"/>
          </a:xfrm>
          <a:prstGeom prst="rect">
            <a:avLst/>
          </a:prstGeom>
        </p:spPr>
        <p:txBody>
          <a:bodyPr wrap="square" lIns="0" tIns="0" rIns="0" bIns="0" rtlCol="0" anchor="t">
            <a:spAutoFit/>
          </a:bodyPr>
          <a:lstStyle/>
          <a:p>
            <a:pPr>
              <a:lnSpc>
                <a:spcPct val="125000"/>
              </a:lnSpc>
              <a:spcBef>
                <a:spcPct val="0"/>
              </a:spcBef>
            </a:pPr>
            <a:r>
              <a:rPr lang="zh-CN" altLang="en-US" sz="2500" dirty="0">
                <a:solidFill>
                  <a:srgbClr val="C0504D"/>
                </a:solidFill>
                <a:ea typeface="思源黑体-粗体"/>
              </a:rPr>
              <a:t>         目前，可移动便携式医疗辅助设备的数量基本可以满足市场的需求，但是各种旅行箱更新换代很快，仍然有一些款式精美、功能完善、与时俱进的旅行箱供应短缺，一些高科技医疗行李箱在市场上仍然供不应求。随着生活水平的提高，对箱包的要求也越来越高。尤其是近年来随着国际市场的扩大，根据消费需求的箱包供应并未饱和，市场需求量仍然很大。以</a:t>
            </a:r>
            <a:r>
              <a:rPr lang="en-US" altLang="zh-CN" sz="2500" dirty="0" err="1">
                <a:solidFill>
                  <a:srgbClr val="C0504D"/>
                </a:solidFill>
                <a:ea typeface="思源黑体-粗体"/>
              </a:rPr>
              <a:t>Rimowa</a:t>
            </a:r>
            <a:r>
              <a:rPr lang="zh-CN" altLang="en-US" sz="2500" dirty="0">
                <a:solidFill>
                  <a:srgbClr val="C0504D"/>
                </a:solidFill>
                <a:ea typeface="思源黑体-粗体"/>
              </a:rPr>
              <a:t>、</a:t>
            </a:r>
            <a:r>
              <a:rPr lang="en-US" altLang="zh-CN" sz="2500" dirty="0">
                <a:solidFill>
                  <a:srgbClr val="C0504D"/>
                </a:solidFill>
                <a:ea typeface="思源黑体-粗体"/>
              </a:rPr>
              <a:t>Barracuda</a:t>
            </a:r>
            <a:r>
              <a:rPr lang="zh-CN" altLang="en-US" sz="2500" dirty="0">
                <a:solidFill>
                  <a:srgbClr val="C0504D"/>
                </a:solidFill>
                <a:ea typeface="思源黑体-粗体"/>
              </a:rPr>
              <a:t>、</a:t>
            </a:r>
            <a:r>
              <a:rPr lang="en-US" altLang="zh-CN" sz="2500" dirty="0">
                <a:solidFill>
                  <a:srgbClr val="C0504D"/>
                </a:solidFill>
                <a:ea typeface="思源黑体-粗体"/>
              </a:rPr>
              <a:t>Samsara</a:t>
            </a:r>
            <a:r>
              <a:rPr lang="zh-CN" altLang="en-US" sz="2500" dirty="0">
                <a:solidFill>
                  <a:srgbClr val="C0504D"/>
                </a:solidFill>
                <a:ea typeface="思源黑体-粗体"/>
              </a:rPr>
              <a:t>、</a:t>
            </a:r>
            <a:r>
              <a:rPr lang="en-US" altLang="zh-CN" sz="2500" dirty="0">
                <a:solidFill>
                  <a:srgbClr val="C0504D"/>
                </a:solidFill>
                <a:ea typeface="思源黑体-粗体"/>
              </a:rPr>
              <a:t>Planet Traveler</a:t>
            </a:r>
            <a:r>
              <a:rPr lang="zh-CN" altLang="en-US" sz="2500" dirty="0">
                <a:solidFill>
                  <a:srgbClr val="C0504D"/>
                </a:solidFill>
                <a:ea typeface="思源黑体-粗体"/>
              </a:rPr>
              <a:t>的公司为基础可以进行深入的研发拥有很大的发展前景。</a:t>
            </a:r>
            <a:endParaRPr lang="en-US" sz="2500" dirty="0">
              <a:solidFill>
                <a:srgbClr val="C0504D"/>
              </a:solidFill>
              <a:ea typeface="思源黑体-粗体"/>
            </a:endParaRPr>
          </a:p>
        </p:txBody>
      </p:sp>
      <p:sp>
        <p:nvSpPr>
          <p:cNvPr id="8" name="TextBox 8"/>
          <p:cNvSpPr txBox="1"/>
          <p:nvPr/>
        </p:nvSpPr>
        <p:spPr>
          <a:xfrm>
            <a:off x="-1066800" y="561185"/>
            <a:ext cx="7215006" cy="1345561"/>
          </a:xfrm>
          <a:prstGeom prst="rect">
            <a:avLst/>
          </a:prstGeom>
        </p:spPr>
        <p:txBody>
          <a:bodyPr wrap="square" lIns="0" tIns="0" rIns="0" bIns="0" rtlCol="0" anchor="t">
            <a:spAutoFit/>
          </a:bodyPr>
          <a:lstStyle/>
          <a:p>
            <a:pPr algn="ctr">
              <a:lnSpc>
                <a:spcPts val="5040"/>
              </a:lnSpc>
            </a:pPr>
            <a:r>
              <a:rPr lang="zh-CN" altLang="en-US" sz="6600" spc="277" dirty="0">
                <a:solidFill>
                  <a:srgbClr val="727171"/>
                </a:solidFill>
                <a:ea typeface="思源黑体-粗体 Bold"/>
              </a:rPr>
              <a:t>现实意义</a:t>
            </a:r>
            <a:endParaRPr lang="zh-CN" altLang="en-US" sz="6600" spc="277" dirty="0">
              <a:solidFill>
                <a:srgbClr val="727171"/>
              </a:solidFill>
              <a:ea typeface="思源黑体-粗体 Bold"/>
            </a:endParaRPr>
          </a:p>
          <a:p>
            <a:pPr algn="ctr">
              <a:lnSpc>
                <a:spcPts val="5040"/>
              </a:lnSpc>
            </a:pPr>
            <a:endParaRPr lang="en-US" altLang="zh-CN" sz="6600" spc="277" dirty="0">
              <a:solidFill>
                <a:srgbClr val="727171"/>
              </a:solidFill>
              <a:ea typeface="思源黑体-粗体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303684"/>
            <a:chOff x="0" y="0"/>
            <a:chExt cx="18216162" cy="9319511"/>
          </a:xfrm>
        </p:grpSpPr>
        <p:sp>
          <p:nvSpPr>
            <p:cNvPr id="3" name="Freeform 3"/>
            <p:cNvSpPr/>
            <p:nvPr/>
          </p:nvSpPr>
          <p:spPr>
            <a:xfrm>
              <a:off x="0" y="0"/>
              <a:ext cx="18216161" cy="9319511"/>
            </a:xfrm>
            <a:custGeom>
              <a:avLst/>
              <a:gdLst/>
              <a:ahLst/>
              <a:cxnLst/>
              <a:rect l="l" t="t" r="r" b="b"/>
              <a:pathLst>
                <a:path w="18216161" h="9319511">
                  <a:moveTo>
                    <a:pt x="17454161" y="0"/>
                  </a:moveTo>
                  <a:lnTo>
                    <a:pt x="762000" y="0"/>
                  </a:lnTo>
                  <a:cubicBezTo>
                    <a:pt x="341630" y="0"/>
                    <a:pt x="0" y="341630"/>
                    <a:pt x="0" y="762000"/>
                  </a:cubicBezTo>
                  <a:lnTo>
                    <a:pt x="0" y="8557511"/>
                  </a:lnTo>
                  <a:cubicBezTo>
                    <a:pt x="0" y="8977881"/>
                    <a:pt x="341630" y="9319511"/>
                    <a:pt x="762000" y="9319511"/>
                  </a:cubicBezTo>
                  <a:lnTo>
                    <a:pt x="17454161" y="9319511"/>
                  </a:lnTo>
                  <a:cubicBezTo>
                    <a:pt x="17874532" y="9319511"/>
                    <a:pt x="18216161" y="8977881"/>
                    <a:pt x="18216161" y="8557511"/>
                  </a:cubicBezTo>
                  <a:lnTo>
                    <a:pt x="18216161" y="762000"/>
                  </a:lnTo>
                  <a:cubicBezTo>
                    <a:pt x="18216161" y="341630"/>
                    <a:pt x="17874532" y="0"/>
                    <a:pt x="17454161" y="0"/>
                  </a:cubicBezTo>
                  <a:close/>
                </a:path>
              </a:pathLst>
            </a:custGeom>
            <a:solidFill>
              <a:srgbClr val="FFFFFF"/>
            </a:solidFill>
          </p:spPr>
        </p:sp>
      </p:grpSp>
      <p:pic>
        <p:nvPicPr>
          <p:cNvPr id="11" name="Picture 11"/>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b="47592"/>
          <a:stretch>
            <a:fillRect/>
          </a:stretch>
        </p:blipFill>
        <p:spPr>
          <a:xfrm rot="-10800000">
            <a:off x="12875783" y="6170744"/>
            <a:ext cx="3928570" cy="2058875"/>
          </a:xfrm>
          <a:prstGeom prst="rect">
            <a:avLst/>
          </a:prstGeom>
        </p:spPr>
      </p:pic>
      <p:grpSp>
        <p:nvGrpSpPr>
          <p:cNvPr id="12" name="Group 12"/>
          <p:cNvGrpSpPr/>
          <p:nvPr/>
        </p:nvGrpSpPr>
        <p:grpSpPr>
          <a:xfrm>
            <a:off x="2321690" y="6185408"/>
            <a:ext cx="2195033" cy="349033"/>
            <a:chOff x="0" y="0"/>
            <a:chExt cx="3594100" cy="571500"/>
          </a:xfrm>
        </p:grpSpPr>
        <p:sp>
          <p:nvSpPr>
            <p:cNvPr id="13" name="Freeform 13"/>
            <p:cNvSpPr/>
            <p:nvPr/>
          </p:nvSpPr>
          <p:spPr>
            <a:xfrm>
              <a:off x="0" y="255270"/>
              <a:ext cx="3594100" cy="6985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rgbClr val="58C2CD"/>
            </a:solidFill>
          </p:spPr>
        </p:sp>
      </p:grpSp>
      <p:grpSp>
        <p:nvGrpSpPr>
          <p:cNvPr id="14" name="Group 14"/>
          <p:cNvGrpSpPr/>
          <p:nvPr/>
        </p:nvGrpSpPr>
        <p:grpSpPr>
          <a:xfrm>
            <a:off x="6141459" y="6185408"/>
            <a:ext cx="2195033" cy="349033"/>
            <a:chOff x="0" y="0"/>
            <a:chExt cx="3594100" cy="571500"/>
          </a:xfrm>
        </p:grpSpPr>
        <p:sp>
          <p:nvSpPr>
            <p:cNvPr id="15" name="Freeform 15"/>
            <p:cNvSpPr/>
            <p:nvPr/>
          </p:nvSpPr>
          <p:spPr>
            <a:xfrm>
              <a:off x="0" y="255270"/>
              <a:ext cx="3594100" cy="6985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rgbClr val="58C2CD"/>
            </a:solidFill>
          </p:spPr>
        </p:sp>
      </p:grpSp>
      <p:grpSp>
        <p:nvGrpSpPr>
          <p:cNvPr id="16" name="Group 16"/>
          <p:cNvGrpSpPr/>
          <p:nvPr/>
        </p:nvGrpSpPr>
        <p:grpSpPr>
          <a:xfrm>
            <a:off x="9966334" y="6185408"/>
            <a:ext cx="2195033" cy="349033"/>
            <a:chOff x="0" y="0"/>
            <a:chExt cx="3594100" cy="571500"/>
          </a:xfrm>
        </p:grpSpPr>
        <p:sp>
          <p:nvSpPr>
            <p:cNvPr id="17" name="Freeform 17"/>
            <p:cNvSpPr/>
            <p:nvPr/>
          </p:nvSpPr>
          <p:spPr>
            <a:xfrm>
              <a:off x="0" y="255270"/>
              <a:ext cx="3594100" cy="6985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rgbClr val="58C2CD"/>
            </a:solidFill>
          </p:spPr>
        </p:sp>
      </p:grpSp>
      <p:grpSp>
        <p:nvGrpSpPr>
          <p:cNvPr id="18" name="Group 18"/>
          <p:cNvGrpSpPr/>
          <p:nvPr/>
        </p:nvGrpSpPr>
        <p:grpSpPr>
          <a:xfrm>
            <a:off x="13771278" y="6185408"/>
            <a:ext cx="2195033" cy="349033"/>
            <a:chOff x="0" y="0"/>
            <a:chExt cx="3594100" cy="571500"/>
          </a:xfrm>
        </p:grpSpPr>
        <p:sp>
          <p:nvSpPr>
            <p:cNvPr id="19" name="Freeform 19"/>
            <p:cNvSpPr/>
            <p:nvPr/>
          </p:nvSpPr>
          <p:spPr>
            <a:xfrm>
              <a:off x="0" y="255270"/>
              <a:ext cx="3594100" cy="6985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rgbClr val="58C2CD"/>
            </a:solidFill>
          </p:spPr>
        </p:sp>
      </p:grpSp>
      <p:grpSp>
        <p:nvGrpSpPr>
          <p:cNvPr id="20" name="Group 20"/>
          <p:cNvGrpSpPr/>
          <p:nvPr/>
        </p:nvGrpSpPr>
        <p:grpSpPr>
          <a:xfrm>
            <a:off x="16664494" y="6091324"/>
            <a:ext cx="139859" cy="139859"/>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DED"/>
            </a:solidFill>
          </p:spPr>
        </p:sp>
      </p:grpSp>
      <p:grpSp>
        <p:nvGrpSpPr>
          <p:cNvPr id="22" name="Group 22"/>
          <p:cNvGrpSpPr/>
          <p:nvPr/>
        </p:nvGrpSpPr>
        <p:grpSpPr>
          <a:xfrm>
            <a:off x="1512223" y="6309045"/>
            <a:ext cx="139859" cy="139859"/>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DED"/>
            </a:solidFill>
          </p:spPr>
        </p:sp>
      </p:grpSp>
      <p:sp>
        <p:nvSpPr>
          <p:cNvPr id="24" name="TextBox 24"/>
          <p:cNvSpPr txBox="1"/>
          <p:nvPr/>
        </p:nvSpPr>
        <p:spPr>
          <a:xfrm>
            <a:off x="7599485" y="3116631"/>
            <a:ext cx="3089030" cy="774700"/>
          </a:xfrm>
          <a:prstGeom prst="rect">
            <a:avLst/>
          </a:prstGeom>
        </p:spPr>
        <p:txBody>
          <a:bodyPr lIns="0" tIns="0" rIns="0" bIns="0" rtlCol="0" anchor="t">
            <a:spAutoFit/>
          </a:bodyPr>
          <a:lstStyle/>
          <a:p>
            <a:pPr algn="ctr">
              <a:lnSpc>
                <a:spcPts val="6300"/>
              </a:lnSpc>
              <a:spcBef>
                <a:spcPct val="0"/>
              </a:spcBef>
            </a:pPr>
            <a:r>
              <a:rPr lang="en-US" sz="4500">
                <a:solidFill>
                  <a:srgbClr val="727171"/>
                </a:solidFill>
                <a:latin typeface="Glacial Indifference"/>
              </a:rPr>
              <a:t>CONTENT</a:t>
            </a:r>
            <a:endParaRPr lang="en-US" sz="4500">
              <a:solidFill>
                <a:srgbClr val="727171"/>
              </a:solidFill>
              <a:latin typeface="Glacial Indifference"/>
            </a:endParaRPr>
          </a:p>
        </p:txBody>
      </p:sp>
      <p:sp>
        <p:nvSpPr>
          <p:cNvPr id="25" name="TextBox 25"/>
          <p:cNvSpPr txBox="1"/>
          <p:nvPr/>
        </p:nvSpPr>
        <p:spPr>
          <a:xfrm>
            <a:off x="7599485" y="1610911"/>
            <a:ext cx="3089030" cy="1545167"/>
          </a:xfrm>
          <a:prstGeom prst="rect">
            <a:avLst/>
          </a:prstGeom>
        </p:spPr>
        <p:txBody>
          <a:bodyPr lIns="0" tIns="0" rIns="0" bIns="0" rtlCol="0" anchor="t">
            <a:spAutoFit/>
          </a:bodyPr>
          <a:lstStyle/>
          <a:p>
            <a:pPr algn="ctr">
              <a:lnSpc>
                <a:spcPts val="12240"/>
              </a:lnSpc>
            </a:pPr>
            <a:r>
              <a:rPr lang="en-US" sz="10200" spc="673" dirty="0" err="1">
                <a:solidFill>
                  <a:srgbClr val="58C2CD"/>
                </a:solidFill>
                <a:ea typeface="思源黑体-粗体 Bold"/>
              </a:rPr>
              <a:t>目录</a:t>
            </a:r>
            <a:endParaRPr lang="en-US" sz="10200" spc="673" dirty="0">
              <a:solidFill>
                <a:srgbClr val="58C2CD"/>
              </a:solidFill>
              <a:ea typeface="思源黑体-粗体 Bold"/>
            </a:endParaRPr>
          </a:p>
        </p:txBody>
      </p:sp>
      <p:grpSp>
        <p:nvGrpSpPr>
          <p:cNvPr id="36" name="组合 35"/>
          <p:cNvGrpSpPr/>
          <p:nvPr/>
        </p:nvGrpSpPr>
        <p:grpSpPr>
          <a:xfrm>
            <a:off x="1464598" y="4301049"/>
            <a:ext cx="3976195" cy="3928570"/>
            <a:chOff x="1464598" y="4301049"/>
            <a:chExt cx="3976195" cy="392857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12223" y="4301049"/>
              <a:ext cx="3928570" cy="3928570"/>
            </a:xfrm>
            <a:prstGeom prst="rect">
              <a:avLst/>
            </a:prstGeom>
          </p:spPr>
        </p:pic>
        <p:pic>
          <p:nvPicPr>
            <p:cNvPr id="7"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b="47592"/>
            <a:stretch>
              <a:fillRect/>
            </a:stretch>
          </p:blipFill>
          <p:spPr>
            <a:xfrm>
              <a:off x="1512223" y="4301049"/>
              <a:ext cx="3928570" cy="2058875"/>
            </a:xfrm>
            <a:prstGeom prst="rect">
              <a:avLst/>
            </a:prstGeom>
          </p:spPr>
        </p:pic>
        <p:sp>
          <p:nvSpPr>
            <p:cNvPr id="26" name="TextBox 26"/>
            <p:cNvSpPr txBox="1"/>
            <p:nvPr/>
          </p:nvSpPr>
          <p:spPr>
            <a:xfrm>
              <a:off x="2470131" y="4601235"/>
              <a:ext cx="1828634" cy="1540934"/>
            </a:xfrm>
            <a:prstGeom prst="rect">
              <a:avLst/>
            </a:prstGeom>
          </p:spPr>
          <p:txBody>
            <a:bodyPr lIns="0" tIns="0" rIns="0" bIns="0" rtlCol="0" anchor="t">
              <a:spAutoFit/>
            </a:bodyPr>
            <a:lstStyle/>
            <a:p>
              <a:pPr algn="ctr">
                <a:lnSpc>
                  <a:spcPts val="12600"/>
                </a:lnSpc>
                <a:spcBef>
                  <a:spcPct val="0"/>
                </a:spcBef>
              </a:pPr>
              <a:r>
                <a:rPr lang="en-US" sz="9000" dirty="0">
                  <a:solidFill>
                    <a:srgbClr val="58C2CD"/>
                  </a:solidFill>
                  <a:latin typeface="Glacial Indifference Bold" panose="00000800000000000000"/>
                </a:rPr>
                <a:t>01</a:t>
              </a:r>
              <a:endParaRPr lang="en-US" sz="9000" dirty="0">
                <a:solidFill>
                  <a:srgbClr val="58C2CD"/>
                </a:solidFill>
                <a:latin typeface="Glacial Indifference Bold" panose="00000800000000000000"/>
              </a:endParaRPr>
            </a:p>
          </p:txBody>
        </p:sp>
        <p:sp>
          <p:nvSpPr>
            <p:cNvPr id="30" name="TextBox 30"/>
            <p:cNvSpPr txBox="1"/>
            <p:nvPr/>
          </p:nvSpPr>
          <p:spPr>
            <a:xfrm>
              <a:off x="1464598" y="6740738"/>
              <a:ext cx="3839701" cy="1282402"/>
            </a:xfrm>
            <a:prstGeom prst="rect">
              <a:avLst/>
            </a:prstGeom>
          </p:spPr>
          <p:txBody>
            <a:bodyPr lIns="0" tIns="0" rIns="0" bIns="0" rtlCol="0" anchor="t">
              <a:spAutoFit/>
            </a:bodyPr>
            <a:lstStyle/>
            <a:p>
              <a:pPr algn="ctr">
                <a:lnSpc>
                  <a:spcPts val="5040"/>
                </a:lnSpc>
              </a:pPr>
              <a:r>
                <a:rPr lang="zh-CN" altLang="en-US" sz="4200" spc="277" dirty="0">
                  <a:solidFill>
                    <a:srgbClr val="727171"/>
                  </a:solidFill>
                  <a:ea typeface="思源黑体-粗体 Bold"/>
                </a:rPr>
                <a:t>项目目的、意义</a:t>
              </a:r>
              <a:endParaRPr lang="en-US" altLang="zh-CN" sz="4200" spc="277" dirty="0">
                <a:solidFill>
                  <a:srgbClr val="727171"/>
                </a:solidFill>
                <a:ea typeface="思源黑体-粗体 Bold"/>
              </a:endParaRPr>
            </a:p>
          </p:txBody>
        </p:sp>
      </p:grpSp>
      <p:grpSp>
        <p:nvGrpSpPr>
          <p:cNvPr id="37" name="组合 36"/>
          <p:cNvGrpSpPr/>
          <p:nvPr/>
        </p:nvGrpSpPr>
        <p:grpSpPr>
          <a:xfrm>
            <a:off x="5303265" y="4301049"/>
            <a:ext cx="3928570" cy="3928570"/>
            <a:chOff x="5303265" y="4301049"/>
            <a:chExt cx="3928570" cy="392857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03265" y="4301049"/>
              <a:ext cx="3928570" cy="3928570"/>
            </a:xfrm>
            <a:prstGeom prst="rect">
              <a:avLst/>
            </a:prstGeom>
          </p:spPr>
        </p:pic>
        <p:pic>
          <p:nvPicPr>
            <p:cNvPr id="9"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b="47592"/>
            <a:stretch>
              <a:fillRect/>
            </a:stretch>
          </p:blipFill>
          <p:spPr>
            <a:xfrm rot="-10800000">
              <a:off x="5303265" y="6170744"/>
              <a:ext cx="3928570" cy="2058875"/>
            </a:xfrm>
            <a:prstGeom prst="rect">
              <a:avLst/>
            </a:prstGeom>
          </p:spPr>
        </p:pic>
        <p:sp>
          <p:nvSpPr>
            <p:cNvPr id="27" name="TextBox 27"/>
            <p:cNvSpPr txBox="1"/>
            <p:nvPr/>
          </p:nvSpPr>
          <p:spPr>
            <a:xfrm>
              <a:off x="6309833" y="4601235"/>
              <a:ext cx="1828634" cy="1540934"/>
            </a:xfrm>
            <a:prstGeom prst="rect">
              <a:avLst/>
            </a:prstGeom>
          </p:spPr>
          <p:txBody>
            <a:bodyPr lIns="0" tIns="0" rIns="0" bIns="0" rtlCol="0" anchor="t">
              <a:spAutoFit/>
            </a:bodyPr>
            <a:lstStyle/>
            <a:p>
              <a:pPr algn="ctr">
                <a:lnSpc>
                  <a:spcPts val="12600"/>
                </a:lnSpc>
                <a:spcBef>
                  <a:spcPct val="0"/>
                </a:spcBef>
              </a:pPr>
              <a:r>
                <a:rPr lang="en-US" sz="9000" dirty="0">
                  <a:solidFill>
                    <a:srgbClr val="58C2CD"/>
                  </a:solidFill>
                  <a:latin typeface="Glacial Indifference Bold" panose="00000800000000000000"/>
                </a:rPr>
                <a:t>02</a:t>
              </a:r>
              <a:endParaRPr lang="en-US" sz="9000" dirty="0">
                <a:solidFill>
                  <a:srgbClr val="58C2CD"/>
                </a:solidFill>
                <a:latin typeface="Glacial Indifference Bold" panose="00000800000000000000"/>
              </a:endParaRPr>
            </a:p>
          </p:txBody>
        </p:sp>
        <p:sp>
          <p:nvSpPr>
            <p:cNvPr id="31" name="TextBox 31"/>
            <p:cNvSpPr txBox="1"/>
            <p:nvPr/>
          </p:nvSpPr>
          <p:spPr>
            <a:xfrm>
              <a:off x="5304299" y="6740738"/>
              <a:ext cx="3839701" cy="641201"/>
            </a:xfrm>
            <a:prstGeom prst="rect">
              <a:avLst/>
            </a:prstGeom>
          </p:spPr>
          <p:txBody>
            <a:bodyPr lIns="0" tIns="0" rIns="0" bIns="0" rtlCol="0" anchor="t">
              <a:spAutoFit/>
            </a:bodyPr>
            <a:lstStyle/>
            <a:p>
              <a:pPr algn="ctr">
                <a:lnSpc>
                  <a:spcPts val="5040"/>
                </a:lnSpc>
              </a:pPr>
              <a:r>
                <a:rPr lang="zh-CN" altLang="en-US" sz="4200" spc="277" dirty="0">
                  <a:solidFill>
                    <a:srgbClr val="727171"/>
                  </a:solidFill>
                  <a:ea typeface="思源黑体-粗体 Bold"/>
                </a:rPr>
                <a:t>产品介绍</a:t>
              </a:r>
              <a:endParaRPr lang="en-US" sz="4200" spc="277" dirty="0">
                <a:solidFill>
                  <a:srgbClr val="727171"/>
                </a:solidFill>
                <a:ea typeface="思源黑体-粗体 Bold"/>
              </a:endParaRPr>
            </a:p>
          </p:txBody>
        </p:sp>
      </p:grpSp>
      <p:grpSp>
        <p:nvGrpSpPr>
          <p:cNvPr id="38" name="组合 37"/>
          <p:cNvGrpSpPr/>
          <p:nvPr/>
        </p:nvGrpSpPr>
        <p:grpSpPr>
          <a:xfrm>
            <a:off x="9094459" y="4301049"/>
            <a:ext cx="3978111" cy="3928570"/>
            <a:chOff x="9094459" y="4301049"/>
            <a:chExt cx="3978111" cy="3928570"/>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44000" y="4301049"/>
              <a:ext cx="3928570" cy="3928570"/>
            </a:xfrm>
            <a:prstGeom prst="rect">
              <a:avLst/>
            </a:prstGeom>
          </p:spPr>
        </p:pic>
        <p:pic>
          <p:nvPicPr>
            <p:cNvPr id="10"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b="47592"/>
            <a:stretch>
              <a:fillRect/>
            </a:stretch>
          </p:blipFill>
          <p:spPr>
            <a:xfrm>
              <a:off x="9094459" y="4301049"/>
              <a:ext cx="3928570" cy="2058875"/>
            </a:xfrm>
            <a:prstGeom prst="rect">
              <a:avLst/>
            </a:prstGeom>
          </p:spPr>
        </p:pic>
        <p:sp>
          <p:nvSpPr>
            <p:cNvPr id="28" name="TextBox 28"/>
            <p:cNvSpPr txBox="1"/>
            <p:nvPr/>
          </p:nvSpPr>
          <p:spPr>
            <a:xfrm>
              <a:off x="10149534" y="4601235"/>
              <a:ext cx="1828634" cy="1540934"/>
            </a:xfrm>
            <a:prstGeom prst="rect">
              <a:avLst/>
            </a:prstGeom>
          </p:spPr>
          <p:txBody>
            <a:bodyPr lIns="0" tIns="0" rIns="0" bIns="0" rtlCol="0" anchor="t">
              <a:spAutoFit/>
            </a:bodyPr>
            <a:lstStyle/>
            <a:p>
              <a:pPr algn="ctr">
                <a:lnSpc>
                  <a:spcPts val="12600"/>
                </a:lnSpc>
                <a:spcBef>
                  <a:spcPct val="0"/>
                </a:spcBef>
              </a:pPr>
              <a:r>
                <a:rPr lang="en-US" sz="9000" dirty="0">
                  <a:solidFill>
                    <a:srgbClr val="58C2CD"/>
                  </a:solidFill>
                  <a:latin typeface="Glacial Indifference Bold" panose="00000800000000000000"/>
                </a:rPr>
                <a:t>03</a:t>
              </a:r>
              <a:endParaRPr lang="en-US" sz="9000" dirty="0">
                <a:solidFill>
                  <a:srgbClr val="58C2CD"/>
                </a:solidFill>
                <a:latin typeface="Glacial Indifference Bold" panose="00000800000000000000"/>
              </a:endParaRPr>
            </a:p>
          </p:txBody>
        </p:sp>
        <p:sp>
          <p:nvSpPr>
            <p:cNvPr id="32" name="TextBox 32"/>
            <p:cNvSpPr txBox="1"/>
            <p:nvPr/>
          </p:nvSpPr>
          <p:spPr>
            <a:xfrm>
              <a:off x="9144000" y="6740738"/>
              <a:ext cx="3839701" cy="641201"/>
            </a:xfrm>
            <a:prstGeom prst="rect">
              <a:avLst/>
            </a:prstGeom>
          </p:spPr>
          <p:txBody>
            <a:bodyPr lIns="0" tIns="0" rIns="0" bIns="0" rtlCol="0" anchor="t">
              <a:spAutoFit/>
            </a:bodyPr>
            <a:lstStyle/>
            <a:p>
              <a:pPr algn="ctr">
                <a:lnSpc>
                  <a:spcPts val="5040"/>
                </a:lnSpc>
              </a:pPr>
              <a:r>
                <a:rPr lang="zh-CN" altLang="en-US" sz="4200" spc="277" dirty="0">
                  <a:solidFill>
                    <a:srgbClr val="727171"/>
                  </a:solidFill>
                  <a:ea typeface="思源黑体-粗体 Bold"/>
                </a:rPr>
                <a:t>产品科学性</a:t>
              </a:r>
              <a:endParaRPr lang="en-US" sz="4200" spc="277" dirty="0">
                <a:solidFill>
                  <a:srgbClr val="727171"/>
                </a:solidFill>
                <a:ea typeface="思源黑体-粗体 Bold"/>
              </a:endParaRPr>
            </a:p>
          </p:txBody>
        </p:sp>
      </p:grpSp>
      <p:grpSp>
        <p:nvGrpSpPr>
          <p:cNvPr id="40" name="组合 39"/>
          <p:cNvGrpSpPr/>
          <p:nvPr/>
        </p:nvGrpSpPr>
        <p:grpSpPr>
          <a:xfrm>
            <a:off x="12875783" y="4301049"/>
            <a:ext cx="3947619" cy="3928570"/>
            <a:chOff x="12875783" y="4301049"/>
            <a:chExt cx="3947619" cy="392857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875783" y="4301049"/>
              <a:ext cx="3928570" cy="3928570"/>
            </a:xfrm>
            <a:prstGeom prst="rect">
              <a:avLst/>
            </a:prstGeom>
          </p:spPr>
        </p:pic>
        <p:sp>
          <p:nvSpPr>
            <p:cNvPr id="29" name="TextBox 29"/>
            <p:cNvSpPr txBox="1"/>
            <p:nvPr/>
          </p:nvSpPr>
          <p:spPr>
            <a:xfrm>
              <a:off x="13989235" y="4601235"/>
              <a:ext cx="1828634" cy="1540934"/>
            </a:xfrm>
            <a:prstGeom prst="rect">
              <a:avLst/>
            </a:prstGeom>
          </p:spPr>
          <p:txBody>
            <a:bodyPr lIns="0" tIns="0" rIns="0" bIns="0" rtlCol="0" anchor="t">
              <a:spAutoFit/>
            </a:bodyPr>
            <a:lstStyle/>
            <a:p>
              <a:pPr algn="ctr">
                <a:lnSpc>
                  <a:spcPts val="12600"/>
                </a:lnSpc>
                <a:spcBef>
                  <a:spcPct val="0"/>
                </a:spcBef>
              </a:pPr>
              <a:r>
                <a:rPr lang="en-US" sz="9000">
                  <a:solidFill>
                    <a:srgbClr val="58C2CD"/>
                  </a:solidFill>
                  <a:latin typeface="Glacial Indifference Bold" panose="00000800000000000000"/>
                </a:rPr>
                <a:t>04</a:t>
              </a:r>
              <a:endParaRPr lang="en-US" sz="9000">
                <a:solidFill>
                  <a:srgbClr val="58C2CD"/>
                </a:solidFill>
                <a:latin typeface="Glacial Indifference Bold" panose="00000800000000000000"/>
              </a:endParaRPr>
            </a:p>
          </p:txBody>
        </p:sp>
        <p:sp>
          <p:nvSpPr>
            <p:cNvPr id="33" name="TextBox 33"/>
            <p:cNvSpPr txBox="1"/>
            <p:nvPr/>
          </p:nvSpPr>
          <p:spPr>
            <a:xfrm>
              <a:off x="12983701" y="6740738"/>
              <a:ext cx="3839701" cy="635000"/>
            </a:xfrm>
            <a:prstGeom prst="rect">
              <a:avLst/>
            </a:prstGeom>
          </p:spPr>
          <p:txBody>
            <a:bodyPr lIns="0" tIns="0" rIns="0" bIns="0" rtlCol="0" anchor="t">
              <a:spAutoFit/>
            </a:bodyPr>
            <a:lstStyle/>
            <a:p>
              <a:pPr algn="ctr">
                <a:lnSpc>
                  <a:spcPts val="5040"/>
                </a:lnSpc>
              </a:pPr>
              <a:r>
                <a:rPr lang="zh-CN" altLang="en-US" sz="4200" spc="277" dirty="0">
                  <a:solidFill>
                    <a:srgbClr val="727171"/>
                  </a:solidFill>
                  <a:ea typeface="思源黑体-粗体 Bold"/>
                </a:rPr>
                <a:t>现实意义</a:t>
              </a:r>
              <a:endParaRPr lang="en-US" sz="4200" spc="277" dirty="0">
                <a:solidFill>
                  <a:srgbClr val="727171"/>
                </a:solidFill>
                <a:ea typeface="思源黑体-粗体 Bold"/>
              </a:endParaRPr>
            </a:p>
          </p:txBody>
        </p:sp>
      </p:grpSp>
      <p:pic>
        <p:nvPicPr>
          <p:cNvPr id="34" name="Picture 3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76980">
            <a:off x="578276" y="8047514"/>
            <a:ext cx="1867894" cy="1913335"/>
          </a:xfrm>
          <a:prstGeom prst="rect">
            <a:avLst/>
          </a:prstGeom>
        </p:spPr>
      </p:pic>
      <p:pic>
        <p:nvPicPr>
          <p:cNvPr id="35" name="Picture 3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11462">
            <a:off x="16014960" y="550658"/>
            <a:ext cx="1616885" cy="21205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grpSp>
        <p:nvGrpSpPr>
          <p:cNvPr id="2" name="Group 2"/>
          <p:cNvGrpSpPr/>
          <p:nvPr/>
        </p:nvGrpSpPr>
        <p:grpSpPr>
          <a:xfrm>
            <a:off x="4217278" y="5909879"/>
            <a:ext cx="9824868" cy="1102064"/>
            <a:chOff x="0" y="0"/>
            <a:chExt cx="14265737" cy="1600200"/>
          </a:xfrm>
        </p:grpSpPr>
        <p:sp>
          <p:nvSpPr>
            <p:cNvPr id="3" name="Freeform 3"/>
            <p:cNvSpPr/>
            <p:nvPr/>
          </p:nvSpPr>
          <p:spPr>
            <a:xfrm>
              <a:off x="0" y="0"/>
              <a:ext cx="14265737" cy="1600200"/>
            </a:xfrm>
            <a:custGeom>
              <a:avLst/>
              <a:gdLst/>
              <a:ahLst/>
              <a:cxnLst/>
              <a:rect l="l" t="t" r="r" b="b"/>
              <a:pathLst>
                <a:path w="14265737" h="1600200">
                  <a:moveTo>
                    <a:pt x="13503737" y="0"/>
                  </a:moveTo>
                  <a:lnTo>
                    <a:pt x="762000" y="0"/>
                  </a:lnTo>
                  <a:cubicBezTo>
                    <a:pt x="341630" y="0"/>
                    <a:pt x="0" y="341630"/>
                    <a:pt x="0" y="762000"/>
                  </a:cubicBezTo>
                  <a:lnTo>
                    <a:pt x="0" y="838200"/>
                  </a:lnTo>
                  <a:cubicBezTo>
                    <a:pt x="0" y="1258570"/>
                    <a:pt x="341630" y="1600200"/>
                    <a:pt x="762000" y="1600200"/>
                  </a:cubicBezTo>
                  <a:lnTo>
                    <a:pt x="13503737" y="1600200"/>
                  </a:lnTo>
                  <a:cubicBezTo>
                    <a:pt x="13924107" y="1600200"/>
                    <a:pt x="14265737" y="1258570"/>
                    <a:pt x="14265737" y="838200"/>
                  </a:cubicBezTo>
                  <a:lnTo>
                    <a:pt x="14265737" y="762000"/>
                  </a:lnTo>
                  <a:cubicBezTo>
                    <a:pt x="14265737" y="341630"/>
                    <a:pt x="13924107" y="0"/>
                    <a:pt x="13503737" y="0"/>
                  </a:cubicBezTo>
                  <a:close/>
                </a:path>
              </a:pathLst>
            </a:custGeom>
            <a:solidFill>
              <a:srgbClr val="FFFFFF"/>
            </a:solidFill>
          </p:spPr>
        </p:sp>
      </p:grpSp>
      <p:pic>
        <p:nvPicPr>
          <p:cNvPr id="4" name="Picture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1028700" y="1028700"/>
            <a:ext cx="720498" cy="720498"/>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739938" y="3595372"/>
            <a:ext cx="5238750" cy="41148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90688" y="3595372"/>
            <a:ext cx="5238750" cy="4114800"/>
          </a:xfrm>
          <a:prstGeom prst="rect">
            <a:avLst/>
          </a:prstGeom>
        </p:spPr>
      </p:pic>
      <p:grpSp>
        <p:nvGrpSpPr>
          <p:cNvPr id="7" name="Group 7"/>
          <p:cNvGrpSpPr/>
          <p:nvPr/>
        </p:nvGrpSpPr>
        <p:grpSpPr>
          <a:xfrm>
            <a:off x="4414668" y="6349644"/>
            <a:ext cx="260468" cy="26046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8C2CD"/>
            </a:solidFill>
          </p:spPr>
        </p:sp>
      </p:grpSp>
      <p:grpSp>
        <p:nvGrpSpPr>
          <p:cNvPr id="9" name="Group 9"/>
          <p:cNvGrpSpPr/>
          <p:nvPr/>
        </p:nvGrpSpPr>
        <p:grpSpPr>
          <a:xfrm>
            <a:off x="13584289" y="6349644"/>
            <a:ext cx="260468" cy="260468"/>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8C2CD"/>
            </a:solidFill>
          </p:spPr>
        </p:sp>
      </p:grpSp>
      <p:sp>
        <p:nvSpPr>
          <p:cNvPr id="13" name="TextBox 13"/>
          <p:cNvSpPr txBox="1"/>
          <p:nvPr/>
        </p:nvSpPr>
        <p:spPr>
          <a:xfrm>
            <a:off x="2001817" y="1554096"/>
            <a:ext cx="13185222" cy="3693319"/>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000" b="1" noProof="0" dirty="0">
                <a:solidFill>
                  <a:srgbClr val="063D54"/>
                </a:solidFill>
                <a:latin typeface="等线 Light" panose="02010600030101010101" pitchFamily="2" charset="-122"/>
                <a:ea typeface="等线 Light" panose="02010600030101010101" pitchFamily="2" charset="-122"/>
              </a:rPr>
              <a:t>谢谢大家观看</a:t>
            </a:r>
            <a:endParaRPr lang="zh-CN" altLang="en-US" sz="8000" b="1" noProof="0" dirty="0">
              <a:solidFill>
                <a:srgbClr val="063D54"/>
              </a:solidFill>
              <a:latin typeface="等线 Light" panose="02010600030101010101" pitchFamily="2" charset="-122"/>
              <a:ea typeface="等线 Light"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000" b="1" noProof="0" dirty="0">
                <a:solidFill>
                  <a:srgbClr val="063D54"/>
                </a:solidFill>
                <a:latin typeface="等线 Light" panose="02010600030101010101" pitchFamily="2" charset="-122"/>
                <a:ea typeface="等线 Light" panose="02010600030101010101" pitchFamily="2" charset="-122"/>
              </a:rPr>
              <a:t>诚请评委</a:t>
            </a:r>
            <a:endParaRPr lang="en-US" altLang="zh-CN" sz="8000" b="1" noProof="0" dirty="0">
              <a:solidFill>
                <a:srgbClr val="063D54"/>
              </a:solidFill>
              <a:latin typeface="等线 Light" panose="02010600030101010101" pitchFamily="2" charset="-122"/>
              <a:ea typeface="等线 Light"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000" b="1" noProof="0" dirty="0">
                <a:solidFill>
                  <a:srgbClr val="063D54"/>
                </a:solidFill>
                <a:latin typeface="等线 Light" panose="02010600030101010101" pitchFamily="2" charset="-122"/>
                <a:ea typeface="等线 Light" panose="02010600030101010101" pitchFamily="2" charset="-122"/>
              </a:rPr>
              <a:t>批评指正</a:t>
            </a:r>
            <a:endParaRPr kumimoji="0" lang="zh-CN" altLang="en-US" sz="8000" b="1" i="0" u="none" strike="noStrike" kern="1200" cap="none" spc="0" normalizeH="0" baseline="0" noProof="0" dirty="0">
              <a:ln>
                <a:noFill/>
              </a:ln>
              <a:solidFill>
                <a:srgbClr val="063D54"/>
              </a:solidFill>
              <a:effectLst/>
              <a:uLnTx/>
              <a:uFillTx/>
              <a:latin typeface="等线 Light" panose="02010600030101010101" pitchFamily="2" charset="-122"/>
              <a:ea typeface="等线 Light" panose="02010600030101010101" pitchFamily="2" charset="-122"/>
            </a:endParaRPr>
          </a:p>
        </p:txBody>
      </p:sp>
      <p:pic>
        <p:nvPicPr>
          <p:cNvPr id="14"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9304393">
            <a:off x="14390263" y="-633549"/>
            <a:ext cx="2552042" cy="2614127"/>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400426">
            <a:off x="2463650" y="8446067"/>
            <a:ext cx="2109956" cy="27671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grpSp>
        <p:nvGrpSpPr>
          <p:cNvPr id="2" name="Group 2"/>
          <p:cNvGrpSpPr/>
          <p:nvPr/>
        </p:nvGrpSpPr>
        <p:grpSpPr>
          <a:xfrm>
            <a:off x="-1208236" y="1684717"/>
            <a:ext cx="9259683" cy="6917565"/>
            <a:chOff x="0" y="0"/>
            <a:chExt cx="10392462" cy="7763822"/>
          </a:xfrm>
        </p:grpSpPr>
        <p:sp>
          <p:nvSpPr>
            <p:cNvPr id="3" name="Freeform 3"/>
            <p:cNvSpPr/>
            <p:nvPr/>
          </p:nvSpPr>
          <p:spPr>
            <a:xfrm>
              <a:off x="0" y="0"/>
              <a:ext cx="10392462" cy="7763822"/>
            </a:xfrm>
            <a:custGeom>
              <a:avLst/>
              <a:gdLst/>
              <a:ahLst/>
              <a:cxnLst/>
              <a:rect l="l" t="t" r="r" b="b"/>
              <a:pathLst>
                <a:path w="10392462" h="7763822">
                  <a:moveTo>
                    <a:pt x="9630462" y="0"/>
                  </a:moveTo>
                  <a:lnTo>
                    <a:pt x="762000" y="0"/>
                  </a:lnTo>
                  <a:cubicBezTo>
                    <a:pt x="341630" y="0"/>
                    <a:pt x="0" y="341630"/>
                    <a:pt x="0" y="762000"/>
                  </a:cubicBezTo>
                  <a:lnTo>
                    <a:pt x="0" y="7001822"/>
                  </a:lnTo>
                  <a:cubicBezTo>
                    <a:pt x="0" y="7422192"/>
                    <a:pt x="341630" y="7763822"/>
                    <a:pt x="762000" y="7763822"/>
                  </a:cubicBezTo>
                  <a:lnTo>
                    <a:pt x="9630462" y="7763822"/>
                  </a:lnTo>
                  <a:cubicBezTo>
                    <a:pt x="10050831" y="7763822"/>
                    <a:pt x="10392462" y="7422192"/>
                    <a:pt x="10392462" y="7001822"/>
                  </a:cubicBezTo>
                  <a:lnTo>
                    <a:pt x="10392462" y="762000"/>
                  </a:lnTo>
                  <a:cubicBezTo>
                    <a:pt x="10392462" y="341630"/>
                    <a:pt x="10050831" y="0"/>
                    <a:pt x="9630462" y="0"/>
                  </a:cubicBezTo>
                  <a:close/>
                </a:path>
              </a:pathLst>
            </a:custGeom>
            <a:solidFill>
              <a:srgbClr val="FFFFFF"/>
            </a:solidFill>
          </p:spPr>
        </p:sp>
      </p:gr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38200" y="2066595"/>
            <a:ext cx="5942081" cy="6086639"/>
          </a:xfrm>
          <a:prstGeom prst="rect">
            <a:avLst/>
          </a:prstGeom>
        </p:spPr>
      </p:pic>
      <p:grpSp>
        <p:nvGrpSpPr>
          <p:cNvPr id="5" name="Group 5"/>
          <p:cNvGrpSpPr/>
          <p:nvPr/>
        </p:nvGrpSpPr>
        <p:grpSpPr>
          <a:xfrm>
            <a:off x="13604405" y="2900453"/>
            <a:ext cx="5282307" cy="349033"/>
            <a:chOff x="0" y="0"/>
            <a:chExt cx="8649138" cy="571500"/>
          </a:xfrm>
        </p:grpSpPr>
        <p:sp>
          <p:nvSpPr>
            <p:cNvPr id="6" name="Freeform 6"/>
            <p:cNvSpPr/>
            <p:nvPr/>
          </p:nvSpPr>
          <p:spPr>
            <a:xfrm>
              <a:off x="0" y="255270"/>
              <a:ext cx="8649138" cy="69850"/>
            </a:xfrm>
            <a:custGeom>
              <a:avLst/>
              <a:gdLst/>
              <a:ahLst/>
              <a:cxnLst/>
              <a:rect l="l" t="t" r="r" b="b"/>
              <a:pathLst>
                <a:path w="8649138" h="69850">
                  <a:moveTo>
                    <a:pt x="8358308" y="0"/>
                  </a:moveTo>
                  <a:lnTo>
                    <a:pt x="0" y="0"/>
                  </a:lnTo>
                  <a:lnTo>
                    <a:pt x="0" y="69850"/>
                  </a:lnTo>
                  <a:lnTo>
                    <a:pt x="8649138" y="69850"/>
                  </a:lnTo>
                  <a:lnTo>
                    <a:pt x="8649138" y="0"/>
                  </a:lnTo>
                  <a:close/>
                </a:path>
              </a:pathLst>
            </a:custGeom>
            <a:solidFill>
              <a:srgbClr val="FFFFFF"/>
            </a:solidFill>
          </p:spPr>
        </p:sp>
      </p:grpSp>
      <p:sp>
        <p:nvSpPr>
          <p:cNvPr id="7" name="TextBox 7"/>
          <p:cNvSpPr txBox="1"/>
          <p:nvPr/>
        </p:nvSpPr>
        <p:spPr>
          <a:xfrm>
            <a:off x="9829800" y="6244292"/>
            <a:ext cx="8051445" cy="711670"/>
          </a:xfrm>
          <a:prstGeom prst="rect">
            <a:avLst/>
          </a:prstGeom>
        </p:spPr>
        <p:txBody>
          <a:bodyPr wrap="square" lIns="0" tIns="0" rIns="0" bIns="0" rtlCol="0" anchor="t">
            <a:spAutoFit/>
          </a:bodyPr>
          <a:lstStyle/>
          <a:p>
            <a:pPr>
              <a:lnSpc>
                <a:spcPts val="5760"/>
              </a:lnSpc>
            </a:pPr>
            <a:r>
              <a:rPr lang="en-US" sz="4800" spc="100" dirty="0">
                <a:solidFill>
                  <a:srgbClr val="FFFFFF"/>
                </a:solidFill>
                <a:latin typeface="Glacial Indifference Bold" panose="00000800000000000000"/>
              </a:rPr>
              <a:t>Purpose and significance</a:t>
            </a:r>
            <a:endParaRPr lang="en-US" sz="4800" spc="100" dirty="0">
              <a:solidFill>
                <a:srgbClr val="FFFFFF"/>
              </a:solidFill>
              <a:latin typeface="Glacial Indifference Bold" panose="00000800000000000000"/>
            </a:endParaRPr>
          </a:p>
        </p:txBody>
      </p:sp>
      <p:sp>
        <p:nvSpPr>
          <p:cNvPr id="9" name="TextBox 9"/>
          <p:cNvSpPr txBox="1"/>
          <p:nvPr/>
        </p:nvSpPr>
        <p:spPr>
          <a:xfrm>
            <a:off x="9654380" y="680324"/>
            <a:ext cx="3351313" cy="4303516"/>
          </a:xfrm>
          <a:prstGeom prst="rect">
            <a:avLst/>
          </a:prstGeom>
        </p:spPr>
        <p:txBody>
          <a:bodyPr lIns="0" tIns="0" rIns="0" bIns="0" rtlCol="0" anchor="t">
            <a:spAutoFit/>
          </a:bodyPr>
          <a:lstStyle/>
          <a:p>
            <a:pPr>
              <a:lnSpc>
                <a:spcPts val="35155"/>
              </a:lnSpc>
              <a:spcBef>
                <a:spcPct val="0"/>
              </a:spcBef>
            </a:pPr>
            <a:r>
              <a:rPr lang="en-US" sz="25110" dirty="0">
                <a:solidFill>
                  <a:srgbClr val="FFFFFF"/>
                </a:solidFill>
                <a:latin typeface="Glacial Indifference Bold" panose="00000800000000000000"/>
              </a:rPr>
              <a:t>01</a:t>
            </a:r>
            <a:endParaRPr lang="en-US" sz="25110" dirty="0">
              <a:solidFill>
                <a:srgbClr val="FFFFFF"/>
              </a:solidFill>
              <a:latin typeface="Glacial Indifference Bold" panose="00000800000000000000"/>
            </a:endParaRPr>
          </a:p>
        </p:txBody>
      </p:sp>
      <p:sp>
        <p:nvSpPr>
          <p:cNvPr id="13" name="文本框 12"/>
          <p:cNvSpPr txBox="1"/>
          <p:nvPr/>
        </p:nvSpPr>
        <p:spPr>
          <a:xfrm>
            <a:off x="8342412" y="4715301"/>
            <a:ext cx="9945588" cy="1600438"/>
          </a:xfrm>
          <a:prstGeom prst="rect">
            <a:avLst/>
          </a:prstGeom>
          <a:noFill/>
        </p:spPr>
        <p:txBody>
          <a:bodyPr wrap="square" rtlCol="0">
            <a:spAutoFit/>
          </a:bodyPr>
          <a:lstStyle/>
          <a:p>
            <a:r>
              <a:rPr lang="zh-CN" altLang="en-US" sz="8000" spc="277" dirty="0">
                <a:solidFill>
                  <a:srgbClr val="727171"/>
                </a:solidFill>
                <a:ea typeface="思源黑体-粗体 Bold"/>
              </a:rPr>
              <a:t>项目实施目的、意义</a:t>
            </a:r>
            <a:endParaRPr lang="en-US" altLang="zh-CN" sz="8000" spc="277" dirty="0">
              <a:solidFill>
                <a:srgbClr val="727171"/>
              </a:solidFill>
              <a:ea typeface="思源黑体-粗体 Bold"/>
            </a:endParaRPr>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grpSp>
        <p:nvGrpSpPr>
          <p:cNvPr id="2" name="Group 2"/>
          <p:cNvGrpSpPr/>
          <p:nvPr/>
        </p:nvGrpSpPr>
        <p:grpSpPr>
          <a:xfrm>
            <a:off x="137160" y="3003735"/>
            <a:ext cx="8271208" cy="7234440"/>
            <a:chOff x="40711" y="13554"/>
            <a:chExt cx="12771012" cy="9073862"/>
          </a:xfrm>
        </p:grpSpPr>
        <p:sp>
          <p:nvSpPr>
            <p:cNvPr id="3" name="Freeform 3"/>
            <p:cNvSpPr/>
            <p:nvPr/>
          </p:nvSpPr>
          <p:spPr>
            <a:xfrm>
              <a:off x="40711" y="13554"/>
              <a:ext cx="12771012" cy="9073862"/>
            </a:xfrm>
            <a:custGeom>
              <a:avLst/>
              <a:gdLst/>
              <a:ahLst/>
              <a:cxnLst/>
              <a:rect l="l" t="t" r="r" b="b"/>
              <a:pathLst>
                <a:path w="12771012" h="9073862">
                  <a:moveTo>
                    <a:pt x="12009012" y="0"/>
                  </a:moveTo>
                  <a:lnTo>
                    <a:pt x="762000" y="0"/>
                  </a:lnTo>
                  <a:cubicBezTo>
                    <a:pt x="341630" y="0"/>
                    <a:pt x="0" y="341630"/>
                    <a:pt x="0" y="762000"/>
                  </a:cubicBezTo>
                  <a:lnTo>
                    <a:pt x="0" y="8311862"/>
                  </a:lnTo>
                  <a:cubicBezTo>
                    <a:pt x="0" y="8732232"/>
                    <a:pt x="341630" y="9073862"/>
                    <a:pt x="762000" y="9073862"/>
                  </a:cubicBezTo>
                  <a:lnTo>
                    <a:pt x="12009012" y="9073862"/>
                  </a:lnTo>
                  <a:cubicBezTo>
                    <a:pt x="12429382" y="9073862"/>
                    <a:pt x="12771012" y="8732232"/>
                    <a:pt x="12771012" y="8311862"/>
                  </a:cubicBezTo>
                  <a:lnTo>
                    <a:pt x="12771012" y="762000"/>
                  </a:lnTo>
                  <a:cubicBezTo>
                    <a:pt x="12771012" y="341630"/>
                    <a:pt x="12429382" y="0"/>
                    <a:pt x="12009012" y="0"/>
                  </a:cubicBezTo>
                  <a:close/>
                </a:path>
              </a:pathLst>
            </a:custGeom>
            <a:solidFill>
              <a:srgbClr val="FFFFFF"/>
            </a:solidFill>
          </p:spPr>
        </p:sp>
      </p:gr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3589998" y="266700"/>
            <a:ext cx="4698002" cy="4521827"/>
          </a:xfrm>
          <a:prstGeom prst="rect">
            <a:avLst/>
          </a:prstGeom>
        </p:spPr>
      </p:pic>
      <p:sp>
        <p:nvSpPr>
          <p:cNvPr id="8" name="TextBox 8"/>
          <p:cNvSpPr txBox="1"/>
          <p:nvPr/>
        </p:nvSpPr>
        <p:spPr>
          <a:xfrm>
            <a:off x="100874" y="505134"/>
            <a:ext cx="6200412" cy="699743"/>
          </a:xfrm>
          <a:prstGeom prst="rect">
            <a:avLst/>
          </a:prstGeom>
        </p:spPr>
        <p:txBody>
          <a:bodyPr wrap="square" lIns="0" tIns="0" rIns="0" bIns="0" rtlCol="0" anchor="t">
            <a:spAutoFit/>
          </a:bodyPr>
          <a:lstStyle/>
          <a:p>
            <a:pPr algn="ctr">
              <a:lnSpc>
                <a:spcPts val="5040"/>
              </a:lnSpc>
            </a:pPr>
            <a:r>
              <a:rPr lang="zh-CN" altLang="en-US" sz="6600" spc="277" dirty="0">
                <a:solidFill>
                  <a:srgbClr val="727171"/>
                </a:solidFill>
                <a:ea typeface="思源黑体-粗体 Bold"/>
              </a:rPr>
              <a:t>项目目的、意义</a:t>
            </a:r>
            <a:endParaRPr lang="en-US" altLang="zh-CN" sz="6600" spc="277" dirty="0">
              <a:solidFill>
                <a:srgbClr val="727171"/>
              </a:solidFill>
              <a:ea typeface="思源黑体-粗体 Bold"/>
            </a:endParaRPr>
          </a:p>
        </p:txBody>
      </p:sp>
      <p:pic>
        <p:nvPicPr>
          <p:cNvPr id="10" name="图片 9"/>
          <p:cNvPicPr>
            <a:picLocks noChangeAspect="1"/>
          </p:cNvPicPr>
          <p:nvPr/>
        </p:nvPicPr>
        <p:blipFill>
          <a:blip r:embed="rId3"/>
          <a:stretch>
            <a:fillRect/>
          </a:stretch>
        </p:blipFill>
        <p:spPr>
          <a:xfrm>
            <a:off x="10210800" y="4272045"/>
            <a:ext cx="5116199" cy="4971204"/>
          </a:xfrm>
          <a:prstGeom prst="rect">
            <a:avLst/>
          </a:prstGeom>
        </p:spPr>
      </p:pic>
      <p:sp>
        <p:nvSpPr>
          <p:cNvPr id="12" name="文本框 11"/>
          <p:cNvSpPr txBox="1"/>
          <p:nvPr/>
        </p:nvSpPr>
        <p:spPr>
          <a:xfrm>
            <a:off x="7772400" y="9358292"/>
            <a:ext cx="9775370" cy="576055"/>
          </a:xfrm>
          <a:prstGeom prst="rect">
            <a:avLst/>
          </a:prstGeom>
          <a:noFill/>
        </p:spPr>
        <p:txBody>
          <a:bodyPr wrap="square">
            <a:spAutoFit/>
          </a:bodyPr>
          <a:lstStyle/>
          <a:p>
            <a:pPr indent="266700" algn="ctr">
              <a:lnSpc>
                <a:spcPct val="125000"/>
              </a:lnSpc>
            </a:pPr>
            <a:r>
              <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rPr>
              <a:t>图</a:t>
            </a:r>
            <a:r>
              <a:rPr lang="en-US" altLang="zh-CN" sz="2800" kern="100" dirty="0">
                <a:effectLst/>
                <a:latin typeface="Times New Roman" panose="02020603050405020304" pitchFamily="18" charset="0"/>
                <a:ea typeface="宋体" panose="02010600030101010101" pitchFamily="2" charset="-122"/>
                <a:cs typeface="宋体" panose="02010600030101010101" pitchFamily="2" charset="-122"/>
              </a:rPr>
              <a:t>1 </a:t>
            </a:r>
            <a:r>
              <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rPr>
              <a:t>当今的医疗救助现场</a:t>
            </a:r>
            <a:endParaRPr lang="zh-CN" altLang="zh-CN" sz="2800" kern="100" dirty="0">
              <a:effectLst/>
              <a:latin typeface="Times New Roman" panose="02020603050405020304" pitchFamily="18" charset="0"/>
              <a:ea typeface="宋体" panose="02010600030101010101" pitchFamily="2" charset="-122"/>
            </a:endParaRPr>
          </a:p>
        </p:txBody>
      </p:sp>
      <p:sp>
        <p:nvSpPr>
          <p:cNvPr id="9" name="TextBox 9"/>
          <p:cNvSpPr txBox="1"/>
          <p:nvPr/>
        </p:nvSpPr>
        <p:spPr>
          <a:xfrm>
            <a:off x="2077761" y="3188517"/>
            <a:ext cx="6200412" cy="641201"/>
          </a:xfrm>
          <a:prstGeom prst="rect">
            <a:avLst/>
          </a:prstGeom>
        </p:spPr>
        <p:txBody>
          <a:bodyPr lIns="0" tIns="0" rIns="0" bIns="0" rtlCol="0" anchor="t">
            <a:spAutoFit/>
          </a:bodyPr>
          <a:lstStyle/>
          <a:p>
            <a:pPr>
              <a:lnSpc>
                <a:spcPts val="5040"/>
              </a:lnSpc>
            </a:pPr>
            <a:endParaRPr lang="en-US" sz="4200" spc="88" dirty="0">
              <a:solidFill>
                <a:schemeClr val="accent2"/>
              </a:solidFill>
              <a:ea typeface="思源黑体-粗体 Bold"/>
            </a:endParaRPr>
          </a:p>
        </p:txBody>
      </p:sp>
      <p:sp>
        <p:nvSpPr>
          <p:cNvPr id="7" name="TextBox 7"/>
          <p:cNvSpPr txBox="1"/>
          <p:nvPr/>
        </p:nvSpPr>
        <p:spPr>
          <a:xfrm>
            <a:off x="299916" y="4173389"/>
            <a:ext cx="7978257" cy="5492209"/>
          </a:xfrm>
          <a:prstGeom prst="rect">
            <a:avLst/>
          </a:prstGeom>
        </p:spPr>
        <p:txBody>
          <a:bodyPr wrap="square" lIns="0" tIns="0" rIns="0" bIns="0" rtlCol="0" anchor="t">
            <a:spAutoFit/>
          </a:bodyPr>
          <a:lstStyle/>
          <a:p>
            <a:pPr>
              <a:lnSpc>
                <a:spcPct val="125000"/>
              </a:lnSpc>
              <a:spcBef>
                <a:spcPct val="0"/>
              </a:spcBef>
            </a:pPr>
            <a:r>
              <a:rPr lang="zh-CN" altLang="en-US" sz="3200" dirty="0">
                <a:solidFill>
                  <a:schemeClr val="accent2"/>
                </a:solidFill>
                <a:ea typeface="思源黑体-粗体"/>
              </a:rPr>
              <a:t>         由于急救环境的情况的复杂，往往不能够使急救车到达患者受伤的位置，进行有效的治疗和保证较好的治疗环境，而且可能会造成患者的二次伤害。冗杂的治疗设施也会提高治疗成本。我们进行了深入的调研和讨论并设计了新型多功用一体化的医疗行李箱，它既可以满足对治疗环境的需求又可以节约时间成本；既能实现多功用性又能提高空间利用率。</a:t>
            </a:r>
            <a:endParaRPr lang="en-US" sz="3200" dirty="0">
              <a:solidFill>
                <a:schemeClr val="accent2"/>
              </a:solidFill>
              <a:ea typeface="思源黑体-粗体"/>
            </a:endParaRPr>
          </a:p>
        </p:txBody>
      </p:sp>
      <p:sp>
        <p:nvSpPr>
          <p:cNvPr id="13" name="文本框 12"/>
          <p:cNvSpPr txBox="1"/>
          <p:nvPr/>
        </p:nvSpPr>
        <p:spPr>
          <a:xfrm>
            <a:off x="299916" y="3428597"/>
            <a:ext cx="2901164" cy="523220"/>
          </a:xfrm>
          <a:prstGeom prst="rect">
            <a:avLst/>
          </a:prstGeom>
          <a:noFill/>
        </p:spPr>
        <p:txBody>
          <a:bodyPr wrap="square" rtlCol="0">
            <a:spAutoFit/>
          </a:bodyPr>
          <a:lstStyle/>
          <a:p>
            <a:r>
              <a:rPr lang="zh-CN" altLang="en-US" sz="2800" b="1" dirty="0">
                <a:solidFill>
                  <a:srgbClr val="C0504D"/>
                </a:solidFill>
              </a:rPr>
              <a:t>一、项目的来源</a:t>
            </a:r>
            <a:endParaRPr lang="zh-CN" altLang="en-US" sz="2800" b="1" dirty="0">
              <a:solidFill>
                <a:srgbClr val="C0504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grpSp>
        <p:nvGrpSpPr>
          <p:cNvPr id="2" name="Group 2"/>
          <p:cNvGrpSpPr/>
          <p:nvPr/>
        </p:nvGrpSpPr>
        <p:grpSpPr>
          <a:xfrm>
            <a:off x="137160" y="1580340"/>
            <a:ext cx="9387840" cy="8657835"/>
            <a:chOff x="40711" y="13554"/>
            <a:chExt cx="12771012" cy="9073862"/>
          </a:xfrm>
        </p:grpSpPr>
        <p:sp>
          <p:nvSpPr>
            <p:cNvPr id="3" name="Freeform 3"/>
            <p:cNvSpPr/>
            <p:nvPr/>
          </p:nvSpPr>
          <p:spPr>
            <a:xfrm>
              <a:off x="40711" y="13554"/>
              <a:ext cx="12771012" cy="9073862"/>
            </a:xfrm>
            <a:custGeom>
              <a:avLst/>
              <a:gdLst/>
              <a:ahLst/>
              <a:cxnLst/>
              <a:rect l="l" t="t" r="r" b="b"/>
              <a:pathLst>
                <a:path w="12771012" h="9073862">
                  <a:moveTo>
                    <a:pt x="12009012" y="0"/>
                  </a:moveTo>
                  <a:lnTo>
                    <a:pt x="762000" y="0"/>
                  </a:lnTo>
                  <a:cubicBezTo>
                    <a:pt x="341630" y="0"/>
                    <a:pt x="0" y="341630"/>
                    <a:pt x="0" y="762000"/>
                  </a:cubicBezTo>
                  <a:lnTo>
                    <a:pt x="0" y="8311862"/>
                  </a:lnTo>
                  <a:cubicBezTo>
                    <a:pt x="0" y="8732232"/>
                    <a:pt x="341630" y="9073862"/>
                    <a:pt x="762000" y="9073862"/>
                  </a:cubicBezTo>
                  <a:lnTo>
                    <a:pt x="12009012" y="9073862"/>
                  </a:lnTo>
                  <a:cubicBezTo>
                    <a:pt x="12429382" y="9073862"/>
                    <a:pt x="12771012" y="8732232"/>
                    <a:pt x="12771012" y="8311862"/>
                  </a:cubicBezTo>
                  <a:lnTo>
                    <a:pt x="12771012" y="762000"/>
                  </a:lnTo>
                  <a:cubicBezTo>
                    <a:pt x="12771012" y="341630"/>
                    <a:pt x="12429382" y="0"/>
                    <a:pt x="12009012" y="0"/>
                  </a:cubicBezTo>
                  <a:close/>
                </a:path>
              </a:pathLst>
            </a:custGeom>
            <a:solidFill>
              <a:srgbClr val="FFFFFF"/>
            </a:solidFill>
          </p:spPr>
        </p:sp>
      </p:gr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3589998" y="266700"/>
            <a:ext cx="4698002" cy="4521827"/>
          </a:xfrm>
          <a:prstGeom prst="rect">
            <a:avLst/>
          </a:prstGeom>
        </p:spPr>
      </p:pic>
      <p:sp>
        <p:nvSpPr>
          <p:cNvPr id="8" name="TextBox 8"/>
          <p:cNvSpPr txBox="1"/>
          <p:nvPr/>
        </p:nvSpPr>
        <p:spPr>
          <a:xfrm>
            <a:off x="100874" y="505134"/>
            <a:ext cx="6200412" cy="699743"/>
          </a:xfrm>
          <a:prstGeom prst="rect">
            <a:avLst/>
          </a:prstGeom>
        </p:spPr>
        <p:txBody>
          <a:bodyPr wrap="square" lIns="0" tIns="0" rIns="0" bIns="0" rtlCol="0" anchor="t">
            <a:spAutoFit/>
          </a:bodyPr>
          <a:lstStyle/>
          <a:p>
            <a:pPr algn="ctr">
              <a:lnSpc>
                <a:spcPts val="5040"/>
              </a:lnSpc>
            </a:pPr>
            <a:r>
              <a:rPr lang="zh-CN" altLang="en-US" sz="6600" spc="277" dirty="0">
                <a:solidFill>
                  <a:srgbClr val="727171"/>
                </a:solidFill>
                <a:ea typeface="思源黑体-粗体 Bold"/>
              </a:rPr>
              <a:t>项目目的、意义</a:t>
            </a:r>
            <a:endParaRPr lang="en-US" altLang="zh-CN" sz="6600" spc="277" dirty="0">
              <a:solidFill>
                <a:srgbClr val="727171"/>
              </a:solidFill>
              <a:ea typeface="思源黑体-粗体 Bold"/>
            </a:endParaRPr>
          </a:p>
        </p:txBody>
      </p:sp>
      <p:sp>
        <p:nvSpPr>
          <p:cNvPr id="9" name="TextBox 9"/>
          <p:cNvSpPr txBox="1"/>
          <p:nvPr/>
        </p:nvSpPr>
        <p:spPr>
          <a:xfrm>
            <a:off x="2077761" y="3188517"/>
            <a:ext cx="6200412" cy="641201"/>
          </a:xfrm>
          <a:prstGeom prst="rect">
            <a:avLst/>
          </a:prstGeom>
        </p:spPr>
        <p:txBody>
          <a:bodyPr lIns="0" tIns="0" rIns="0" bIns="0" rtlCol="0" anchor="t">
            <a:spAutoFit/>
          </a:bodyPr>
          <a:lstStyle/>
          <a:p>
            <a:pPr>
              <a:lnSpc>
                <a:spcPts val="5040"/>
              </a:lnSpc>
            </a:pPr>
            <a:endParaRPr lang="en-US" sz="4200" spc="88" dirty="0">
              <a:solidFill>
                <a:schemeClr val="accent2"/>
              </a:solidFill>
              <a:ea typeface="思源黑体-粗体 Bold"/>
            </a:endParaRPr>
          </a:p>
        </p:txBody>
      </p:sp>
      <p:sp>
        <p:nvSpPr>
          <p:cNvPr id="7" name="TextBox 7"/>
          <p:cNvSpPr txBox="1"/>
          <p:nvPr/>
        </p:nvSpPr>
        <p:spPr>
          <a:xfrm>
            <a:off x="307173" y="2208616"/>
            <a:ext cx="9217827" cy="7812395"/>
          </a:xfrm>
          <a:prstGeom prst="rect">
            <a:avLst/>
          </a:prstGeom>
        </p:spPr>
        <p:txBody>
          <a:bodyPr wrap="square" lIns="0" tIns="0" rIns="0" bIns="0" rtlCol="0" anchor="t">
            <a:spAutoFit/>
          </a:bodyPr>
          <a:lstStyle/>
          <a:p>
            <a:pPr>
              <a:lnSpc>
                <a:spcPct val="125000"/>
              </a:lnSpc>
              <a:spcBef>
                <a:spcPct val="0"/>
              </a:spcBef>
            </a:pPr>
            <a:r>
              <a:rPr lang="zh-CN" altLang="en-US" sz="2100" dirty="0">
                <a:solidFill>
                  <a:schemeClr val="accent2"/>
                </a:solidFill>
                <a:ea typeface="思源黑体-粗体"/>
              </a:rPr>
              <a:t>         </a:t>
            </a:r>
            <a:r>
              <a:rPr lang="zh-CN" altLang="en-US" sz="2400" dirty="0">
                <a:solidFill>
                  <a:schemeClr val="accent2"/>
                </a:solidFill>
                <a:ea typeface="思源黑体-粗体"/>
              </a:rPr>
              <a:t>随着国内经济高速发展，各项医疗事业也随之加快步伐，急性患者行动不便和身处环境的复杂，造成了医疗设备往往不能够及时到达现场对患者进行及时的救助，当前的救护设备不能够满足现实中遇到的紧急情况，例如：在狭隘、室内、复杂交通环境下的医疗救助等。这样会有可能造成患者错过黄金救助时间，延误病情。在遇到患者病情复杂且行动不便的状况下，需要多个医护人员准备担架，医疗箱，医疗设备等，会造成医护人员的不便。根据以上出现的问题，我们小组一同研究了一款新型多功用一体化医疗行李箱，箱内具有可伸缩的医疗护理床，机械机构承担人体重量，在推杆伸缩下，带动床板展开在寒冷、特定医疗环境下，该床还能够保证患者体感温度，便于医护人员的治疗。箱体内还有一定的储存空间，便于小型简单的医疗设备的存放，例如：</a:t>
            </a:r>
            <a:r>
              <a:rPr lang="en-US" altLang="zh-CN" sz="2400" dirty="0">
                <a:solidFill>
                  <a:schemeClr val="accent2"/>
                </a:solidFill>
                <a:ea typeface="思源黑体-粗体"/>
              </a:rPr>
              <a:t>AED</a:t>
            </a:r>
            <a:r>
              <a:rPr lang="zh-CN" altLang="en-US" sz="2400" dirty="0">
                <a:solidFill>
                  <a:schemeClr val="accent2"/>
                </a:solidFill>
                <a:ea typeface="思源黑体-粗体"/>
              </a:rPr>
              <a:t>，血压测量仪，听诊器等。在箱体正面有一个小型液氮冻存盒，便于储存需要在低温环境下的样品，给医护人员带来了方便。在冻存盒旁边还有一个医疗箱的放置点，极大的减轻了医护人员的负担，能够更快的到达指定救助现场进行治疗。医疗箱上还带有两块电池，他们分别应用于床体的加热和小型医疗设备的正常运转。位于箱顶具有消毒设备，能够对医疗设备进行简单粗略的消毒处理。</a:t>
            </a:r>
            <a:endParaRPr lang="en-US" sz="2400" dirty="0">
              <a:solidFill>
                <a:schemeClr val="accent2"/>
              </a:solidFill>
              <a:ea typeface="思源黑体-粗体"/>
            </a:endParaRPr>
          </a:p>
        </p:txBody>
      </p:sp>
      <p:sp>
        <p:nvSpPr>
          <p:cNvPr id="13" name="文本框 12"/>
          <p:cNvSpPr txBox="1"/>
          <p:nvPr/>
        </p:nvSpPr>
        <p:spPr>
          <a:xfrm>
            <a:off x="307173" y="1685396"/>
            <a:ext cx="2901164" cy="523220"/>
          </a:xfrm>
          <a:prstGeom prst="rect">
            <a:avLst/>
          </a:prstGeom>
          <a:noFill/>
        </p:spPr>
        <p:txBody>
          <a:bodyPr wrap="square" rtlCol="0">
            <a:spAutoFit/>
          </a:bodyPr>
          <a:lstStyle/>
          <a:p>
            <a:r>
              <a:rPr lang="zh-CN" altLang="en-US" sz="2800" b="1" dirty="0">
                <a:solidFill>
                  <a:srgbClr val="C0504D"/>
                </a:solidFill>
              </a:rPr>
              <a:t>二、项目的背景</a:t>
            </a:r>
            <a:endParaRPr lang="zh-CN" altLang="en-US" sz="2800" b="1" dirty="0">
              <a:solidFill>
                <a:srgbClr val="C0504D"/>
              </a:solidFill>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577" y="4357464"/>
            <a:ext cx="5924550" cy="4438027"/>
          </a:xfrm>
          <a:prstGeom prst="rect">
            <a:avLst/>
          </a:prstGeom>
        </p:spPr>
      </p:pic>
      <p:sp>
        <p:nvSpPr>
          <p:cNvPr id="18" name="文本框 17"/>
          <p:cNvSpPr txBox="1"/>
          <p:nvPr/>
        </p:nvSpPr>
        <p:spPr>
          <a:xfrm>
            <a:off x="10744200" y="9029700"/>
            <a:ext cx="4876800" cy="523220"/>
          </a:xfrm>
          <a:prstGeom prst="rect">
            <a:avLst/>
          </a:prstGeom>
          <a:noFill/>
        </p:spPr>
        <p:txBody>
          <a:bodyPr wrap="square" rtlCol="0">
            <a:spAutoFit/>
          </a:bodyPr>
          <a:lstStyle/>
          <a:p>
            <a:r>
              <a:rPr lang="zh-CN" altLang="en-US" sz="2800" dirty="0"/>
              <a:t>图</a:t>
            </a:r>
            <a:r>
              <a:rPr lang="en-US" altLang="zh-CN" sz="2800" dirty="0"/>
              <a:t>2 </a:t>
            </a:r>
            <a:r>
              <a:rPr lang="zh-CN" altLang="en-US" sz="2800" dirty="0"/>
              <a:t>在复杂环境下的急救演习</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sp>
        <p:nvSpPr>
          <p:cNvPr id="2" name="TextBox 2"/>
          <p:cNvSpPr txBox="1"/>
          <p:nvPr/>
        </p:nvSpPr>
        <p:spPr>
          <a:xfrm>
            <a:off x="10411509" y="7049320"/>
            <a:ext cx="7271761" cy="711670"/>
          </a:xfrm>
          <a:prstGeom prst="rect">
            <a:avLst/>
          </a:prstGeom>
        </p:spPr>
        <p:txBody>
          <a:bodyPr wrap="square" lIns="0" tIns="0" rIns="0" bIns="0" rtlCol="0" anchor="t">
            <a:spAutoFit/>
          </a:bodyPr>
          <a:lstStyle/>
          <a:p>
            <a:pPr>
              <a:lnSpc>
                <a:spcPts val="5760"/>
              </a:lnSpc>
            </a:pPr>
            <a:r>
              <a:rPr lang="en-US" sz="4800" spc="100" dirty="0">
                <a:solidFill>
                  <a:srgbClr val="FFFFFF"/>
                </a:solidFill>
                <a:latin typeface="Glacial Indifference Bold" panose="00000800000000000000"/>
              </a:rPr>
              <a:t>Product Introduction</a:t>
            </a:r>
            <a:endParaRPr lang="en-US" sz="4800" spc="100" dirty="0">
              <a:solidFill>
                <a:srgbClr val="FFFFFF"/>
              </a:solidFill>
              <a:latin typeface="Glacial Indifference Bold" panose="00000800000000000000"/>
            </a:endParaRPr>
          </a:p>
        </p:txBody>
      </p:sp>
      <p:sp>
        <p:nvSpPr>
          <p:cNvPr id="3" name="TextBox 3"/>
          <p:cNvSpPr txBox="1"/>
          <p:nvPr/>
        </p:nvSpPr>
        <p:spPr>
          <a:xfrm>
            <a:off x="9654380" y="5164494"/>
            <a:ext cx="8786020" cy="1615827"/>
          </a:xfrm>
          <a:prstGeom prst="rect">
            <a:avLst/>
          </a:prstGeom>
        </p:spPr>
        <p:txBody>
          <a:bodyPr wrap="square" lIns="0" tIns="0" rIns="0" bIns="0" rtlCol="0" anchor="t">
            <a:spAutoFit/>
          </a:bodyPr>
          <a:lstStyle/>
          <a:p>
            <a:pPr>
              <a:lnSpc>
                <a:spcPts val="12475"/>
              </a:lnSpc>
            </a:pPr>
            <a:r>
              <a:rPr lang="en-US" sz="12475" spc="261" dirty="0" err="1">
                <a:solidFill>
                  <a:srgbClr val="FFFFFF"/>
                </a:solidFill>
                <a:ea typeface="思源黑体-粗体 Bold"/>
              </a:rPr>
              <a:t>产品</a:t>
            </a:r>
            <a:r>
              <a:rPr lang="zh-CN" altLang="en-US" sz="12475" spc="261" dirty="0">
                <a:solidFill>
                  <a:srgbClr val="FFFFFF"/>
                </a:solidFill>
                <a:ea typeface="思源黑体-粗体 Bold"/>
              </a:rPr>
              <a:t>介绍</a:t>
            </a:r>
            <a:endParaRPr lang="en-US" sz="12475" spc="261" dirty="0">
              <a:solidFill>
                <a:srgbClr val="FFFFFF"/>
              </a:solidFill>
              <a:ea typeface="思源黑体-粗体 Bold"/>
            </a:endParaRPr>
          </a:p>
        </p:txBody>
      </p:sp>
      <p:grpSp>
        <p:nvGrpSpPr>
          <p:cNvPr id="4" name="Group 4"/>
          <p:cNvGrpSpPr/>
          <p:nvPr/>
        </p:nvGrpSpPr>
        <p:grpSpPr>
          <a:xfrm>
            <a:off x="-1208236" y="1684717"/>
            <a:ext cx="9259683" cy="6917565"/>
            <a:chOff x="0" y="0"/>
            <a:chExt cx="10392462" cy="7763822"/>
          </a:xfrm>
        </p:grpSpPr>
        <p:sp>
          <p:nvSpPr>
            <p:cNvPr id="5" name="Freeform 5"/>
            <p:cNvSpPr/>
            <p:nvPr/>
          </p:nvSpPr>
          <p:spPr>
            <a:xfrm>
              <a:off x="0" y="0"/>
              <a:ext cx="10392462" cy="7763822"/>
            </a:xfrm>
            <a:custGeom>
              <a:avLst/>
              <a:gdLst/>
              <a:ahLst/>
              <a:cxnLst/>
              <a:rect l="l" t="t" r="r" b="b"/>
              <a:pathLst>
                <a:path w="10392462" h="7763822">
                  <a:moveTo>
                    <a:pt x="9630462" y="0"/>
                  </a:moveTo>
                  <a:lnTo>
                    <a:pt x="762000" y="0"/>
                  </a:lnTo>
                  <a:cubicBezTo>
                    <a:pt x="341630" y="0"/>
                    <a:pt x="0" y="341630"/>
                    <a:pt x="0" y="762000"/>
                  </a:cubicBezTo>
                  <a:lnTo>
                    <a:pt x="0" y="7001822"/>
                  </a:lnTo>
                  <a:cubicBezTo>
                    <a:pt x="0" y="7422192"/>
                    <a:pt x="341630" y="7763822"/>
                    <a:pt x="762000" y="7763822"/>
                  </a:cubicBezTo>
                  <a:lnTo>
                    <a:pt x="9630462" y="7763822"/>
                  </a:lnTo>
                  <a:cubicBezTo>
                    <a:pt x="10050831" y="7763822"/>
                    <a:pt x="10392462" y="7422192"/>
                    <a:pt x="10392462" y="7001822"/>
                  </a:cubicBezTo>
                  <a:lnTo>
                    <a:pt x="10392462" y="762000"/>
                  </a:lnTo>
                  <a:cubicBezTo>
                    <a:pt x="10392462" y="341630"/>
                    <a:pt x="10050831" y="0"/>
                    <a:pt x="9630462" y="0"/>
                  </a:cubicBezTo>
                  <a:close/>
                </a:path>
              </a:pathLst>
            </a:custGeom>
            <a:solidFill>
              <a:srgbClr val="FFFFFF"/>
            </a:solidFill>
          </p:spPr>
        </p:sp>
      </p:grpSp>
      <p:sp>
        <p:nvSpPr>
          <p:cNvPr id="6" name="TextBox 6"/>
          <p:cNvSpPr txBox="1"/>
          <p:nvPr/>
        </p:nvSpPr>
        <p:spPr>
          <a:xfrm>
            <a:off x="9654380" y="680324"/>
            <a:ext cx="4820041" cy="4303516"/>
          </a:xfrm>
          <a:prstGeom prst="rect">
            <a:avLst/>
          </a:prstGeom>
        </p:spPr>
        <p:txBody>
          <a:bodyPr lIns="0" tIns="0" rIns="0" bIns="0" rtlCol="0" anchor="t">
            <a:spAutoFit/>
          </a:bodyPr>
          <a:lstStyle/>
          <a:p>
            <a:pPr>
              <a:lnSpc>
                <a:spcPts val="35155"/>
              </a:lnSpc>
              <a:spcBef>
                <a:spcPct val="0"/>
              </a:spcBef>
            </a:pPr>
            <a:r>
              <a:rPr lang="en-US" sz="25110">
                <a:solidFill>
                  <a:srgbClr val="FFFFFF"/>
                </a:solidFill>
                <a:latin typeface="Glacial Indifference Bold" panose="00000800000000000000"/>
              </a:rPr>
              <a:t>02</a:t>
            </a:r>
            <a:endParaRPr lang="en-US" sz="25110">
              <a:solidFill>
                <a:srgbClr val="FFFFFF"/>
              </a:solidFill>
              <a:latin typeface="Glacial Indifference Bold" panose="00000800000000000000"/>
            </a:endParaRPr>
          </a:p>
        </p:txBody>
      </p:sp>
      <p:grpSp>
        <p:nvGrpSpPr>
          <p:cNvPr id="7" name="Group 7"/>
          <p:cNvGrpSpPr/>
          <p:nvPr/>
        </p:nvGrpSpPr>
        <p:grpSpPr>
          <a:xfrm>
            <a:off x="13985405" y="2900453"/>
            <a:ext cx="5282307" cy="349033"/>
            <a:chOff x="0" y="0"/>
            <a:chExt cx="8649138" cy="571500"/>
          </a:xfrm>
        </p:grpSpPr>
        <p:sp>
          <p:nvSpPr>
            <p:cNvPr id="8" name="Freeform 8"/>
            <p:cNvSpPr/>
            <p:nvPr/>
          </p:nvSpPr>
          <p:spPr>
            <a:xfrm>
              <a:off x="0" y="255270"/>
              <a:ext cx="8649138" cy="69850"/>
            </a:xfrm>
            <a:custGeom>
              <a:avLst/>
              <a:gdLst/>
              <a:ahLst/>
              <a:cxnLst/>
              <a:rect l="l" t="t" r="r" b="b"/>
              <a:pathLst>
                <a:path w="8649138" h="69850">
                  <a:moveTo>
                    <a:pt x="8358308" y="0"/>
                  </a:moveTo>
                  <a:lnTo>
                    <a:pt x="0" y="0"/>
                  </a:lnTo>
                  <a:lnTo>
                    <a:pt x="0" y="69850"/>
                  </a:lnTo>
                  <a:lnTo>
                    <a:pt x="8649138" y="69850"/>
                  </a:lnTo>
                  <a:lnTo>
                    <a:pt x="8649138" y="0"/>
                  </a:lnTo>
                  <a:close/>
                </a:path>
              </a:pathLst>
            </a:custGeom>
            <a:solidFill>
              <a:srgbClr val="FFFFFF"/>
            </a:solidFill>
          </p:spPr>
        </p:sp>
      </p:grpSp>
      <p:pic>
        <p:nvPicPr>
          <p:cNvPr id="9"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361859" y="1891375"/>
            <a:ext cx="4716009" cy="61849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grpSp>
        <p:nvGrpSpPr>
          <p:cNvPr id="4" name="Group 4"/>
          <p:cNvGrpSpPr/>
          <p:nvPr/>
        </p:nvGrpSpPr>
        <p:grpSpPr>
          <a:xfrm>
            <a:off x="25400" y="6515100"/>
            <a:ext cx="9259683" cy="3737429"/>
            <a:chOff x="0" y="0"/>
            <a:chExt cx="10392462" cy="7763822"/>
          </a:xfrm>
        </p:grpSpPr>
        <p:sp>
          <p:nvSpPr>
            <p:cNvPr id="5" name="Freeform 5"/>
            <p:cNvSpPr/>
            <p:nvPr/>
          </p:nvSpPr>
          <p:spPr>
            <a:xfrm>
              <a:off x="0" y="0"/>
              <a:ext cx="10392462" cy="7763822"/>
            </a:xfrm>
            <a:custGeom>
              <a:avLst/>
              <a:gdLst/>
              <a:ahLst/>
              <a:cxnLst/>
              <a:rect l="l" t="t" r="r" b="b"/>
              <a:pathLst>
                <a:path w="10392462" h="7763822">
                  <a:moveTo>
                    <a:pt x="9630462" y="0"/>
                  </a:moveTo>
                  <a:lnTo>
                    <a:pt x="762000" y="0"/>
                  </a:lnTo>
                  <a:cubicBezTo>
                    <a:pt x="341630" y="0"/>
                    <a:pt x="0" y="341630"/>
                    <a:pt x="0" y="762000"/>
                  </a:cubicBezTo>
                  <a:lnTo>
                    <a:pt x="0" y="7001822"/>
                  </a:lnTo>
                  <a:cubicBezTo>
                    <a:pt x="0" y="7422192"/>
                    <a:pt x="341630" y="7763822"/>
                    <a:pt x="762000" y="7763822"/>
                  </a:cubicBezTo>
                  <a:lnTo>
                    <a:pt x="9630462" y="7763822"/>
                  </a:lnTo>
                  <a:cubicBezTo>
                    <a:pt x="10050831" y="7763822"/>
                    <a:pt x="10392462" y="7422192"/>
                    <a:pt x="10392462" y="7001822"/>
                  </a:cubicBezTo>
                  <a:lnTo>
                    <a:pt x="10392462" y="762000"/>
                  </a:lnTo>
                  <a:cubicBezTo>
                    <a:pt x="10392462" y="341630"/>
                    <a:pt x="10050831" y="0"/>
                    <a:pt x="9630462" y="0"/>
                  </a:cubicBezTo>
                  <a:close/>
                </a:path>
              </a:pathLst>
            </a:custGeom>
            <a:solidFill>
              <a:srgbClr val="FFFFFF"/>
            </a:solidFill>
          </p:spPr>
        </p:sp>
      </p:grpSp>
      <p:sp>
        <p:nvSpPr>
          <p:cNvPr id="10" name="文本框 9"/>
          <p:cNvSpPr txBox="1"/>
          <p:nvPr/>
        </p:nvSpPr>
        <p:spPr>
          <a:xfrm>
            <a:off x="224540" y="6690705"/>
            <a:ext cx="8534400" cy="3658694"/>
          </a:xfrm>
          <a:prstGeom prst="rect">
            <a:avLst/>
          </a:prstGeom>
          <a:noFill/>
        </p:spPr>
        <p:txBody>
          <a:bodyPr wrap="square" rtlCol="0">
            <a:spAutoFit/>
          </a:bodyPr>
          <a:lstStyle/>
          <a:p>
            <a:pPr algn="just">
              <a:lnSpc>
                <a:spcPct val="125000"/>
              </a:lnSpc>
            </a:pPr>
            <a:r>
              <a:rPr lang="zh-CN" altLang="en-US" sz="2400" b="1" dirty="0">
                <a:solidFill>
                  <a:srgbClr val="C0504D"/>
                </a:solidFill>
                <a:latin typeface="Calibri" panose="020F0502020204030204"/>
                <a:ea typeface="思源黑体-粗体"/>
              </a:rPr>
              <a:t>产品简介</a:t>
            </a:r>
            <a:r>
              <a:rPr lang="zh-CN" altLang="zh-CN" sz="2400" b="1" dirty="0">
                <a:solidFill>
                  <a:srgbClr val="C0504D"/>
                </a:solidFill>
                <a:latin typeface="Calibri" panose="020F0502020204030204"/>
                <a:ea typeface="思源黑体-粗体"/>
              </a:rPr>
              <a:t>：</a:t>
            </a:r>
            <a:endParaRPr lang="zh-CN" altLang="zh-CN" sz="2400" b="1" dirty="0">
              <a:solidFill>
                <a:srgbClr val="C0504D"/>
              </a:solidFill>
              <a:latin typeface="Calibri" panose="020F0502020204030204"/>
              <a:ea typeface="思源黑体-粗体"/>
            </a:endParaRPr>
          </a:p>
          <a:p>
            <a:pPr algn="just">
              <a:lnSpc>
                <a:spcPct val="125000"/>
              </a:lnSpc>
            </a:pPr>
            <a:r>
              <a:rPr kumimoji="0" lang="zh-CN" altLang="en-US" sz="2100" b="0" i="0" u="none" strike="noStrike" kern="1200" cap="none" spc="0" normalizeH="0" baseline="0" noProof="0" dirty="0">
                <a:ln>
                  <a:noFill/>
                </a:ln>
                <a:solidFill>
                  <a:srgbClr val="C0504D"/>
                </a:solidFill>
                <a:effectLst/>
                <a:uLnTx/>
                <a:uFillTx/>
                <a:latin typeface="Calibri" panose="020F0502020204030204"/>
                <a:ea typeface="思源黑体-粗体"/>
                <a:cs typeface="+mn-cs"/>
              </a:rPr>
              <a:t>         当前，在灾害、各类突发事件等紧急事故中，目前存在的医疗设备不能够快速到达现场对患者进行及时的救助，在复杂环境中进行伤员的救治时，医疗救护车不能够及时到达现场，研发能够具备医疗操作平台的新型便携组合式医疗箱十分必要。该新型多功一体化医疗行李箱由加热救助护理床、医疗设备储存室、医疗箱、低温液氮冻存盒、紫外线消毒设备、小型医疗设备专用电源等构成。外壳源于抽拉式行李箱，具有容纳空间大、便捷等优点。</a:t>
            </a:r>
            <a:endParaRPr kumimoji="0" lang="en-US" altLang="zh-CN" sz="2100" b="0" i="0" u="none" strike="noStrike" kern="1200" cap="none" spc="0" normalizeH="0" baseline="0" noProof="0" dirty="0">
              <a:ln>
                <a:noFill/>
              </a:ln>
              <a:solidFill>
                <a:srgbClr val="C0504D"/>
              </a:solidFill>
              <a:effectLst/>
              <a:uLnTx/>
              <a:uFillTx/>
              <a:latin typeface="Calibri" panose="020F0502020204030204"/>
              <a:ea typeface="思源黑体-粗体"/>
              <a:cs typeface="+mn-cs"/>
            </a:endParaRPr>
          </a:p>
          <a:p>
            <a:endParaRPr lang="zh-CN" altLang="en-US" dirty="0"/>
          </a:p>
        </p:txBody>
      </p:sp>
      <p:grpSp>
        <p:nvGrpSpPr>
          <p:cNvPr id="11" name="Group 4"/>
          <p:cNvGrpSpPr/>
          <p:nvPr/>
        </p:nvGrpSpPr>
        <p:grpSpPr>
          <a:xfrm>
            <a:off x="9808460" y="-29029"/>
            <a:ext cx="8486797" cy="6687968"/>
            <a:chOff x="0" y="0"/>
            <a:chExt cx="10392462" cy="7763822"/>
          </a:xfrm>
        </p:grpSpPr>
        <p:sp>
          <p:nvSpPr>
            <p:cNvPr id="12" name="Freeform 5"/>
            <p:cNvSpPr/>
            <p:nvPr/>
          </p:nvSpPr>
          <p:spPr>
            <a:xfrm>
              <a:off x="0" y="0"/>
              <a:ext cx="10392462" cy="7763822"/>
            </a:xfrm>
            <a:custGeom>
              <a:avLst/>
              <a:gdLst/>
              <a:ahLst/>
              <a:cxnLst/>
              <a:rect l="l" t="t" r="r" b="b"/>
              <a:pathLst>
                <a:path w="10392462" h="7763822">
                  <a:moveTo>
                    <a:pt x="9630462" y="0"/>
                  </a:moveTo>
                  <a:lnTo>
                    <a:pt x="762000" y="0"/>
                  </a:lnTo>
                  <a:cubicBezTo>
                    <a:pt x="341630" y="0"/>
                    <a:pt x="0" y="341630"/>
                    <a:pt x="0" y="762000"/>
                  </a:cubicBezTo>
                  <a:lnTo>
                    <a:pt x="0" y="7001822"/>
                  </a:lnTo>
                  <a:cubicBezTo>
                    <a:pt x="0" y="7422192"/>
                    <a:pt x="341630" y="7763822"/>
                    <a:pt x="762000" y="7763822"/>
                  </a:cubicBezTo>
                  <a:lnTo>
                    <a:pt x="9630462" y="7763822"/>
                  </a:lnTo>
                  <a:cubicBezTo>
                    <a:pt x="10050831" y="7763822"/>
                    <a:pt x="10392462" y="7422192"/>
                    <a:pt x="10392462" y="7001822"/>
                  </a:cubicBezTo>
                  <a:lnTo>
                    <a:pt x="10392462" y="762000"/>
                  </a:lnTo>
                  <a:cubicBezTo>
                    <a:pt x="10392462" y="341630"/>
                    <a:pt x="10050831" y="0"/>
                    <a:pt x="9630462" y="0"/>
                  </a:cubicBezTo>
                  <a:close/>
                </a:path>
              </a:pathLst>
            </a:custGeom>
            <a:solidFill>
              <a:srgbClr val="FFFFFF"/>
            </a:solidFill>
          </p:spPr>
        </p:sp>
      </p:grpSp>
      <p:sp>
        <p:nvSpPr>
          <p:cNvPr id="14" name="文本框 13"/>
          <p:cNvSpPr txBox="1"/>
          <p:nvPr/>
        </p:nvSpPr>
        <p:spPr>
          <a:xfrm>
            <a:off x="10131403" y="0"/>
            <a:ext cx="8131197" cy="6658939"/>
          </a:xfrm>
          <a:prstGeom prst="rect">
            <a:avLst/>
          </a:prstGeom>
          <a:noFill/>
        </p:spPr>
        <p:txBody>
          <a:bodyPr wrap="square">
            <a:spAutoFit/>
          </a:bodyPr>
          <a:lstStyle/>
          <a:p>
            <a:pPr algn="just">
              <a:lnSpc>
                <a:spcPct val="125000"/>
              </a:lnSpc>
            </a:pPr>
            <a:r>
              <a:rPr lang="zh-CN" altLang="zh-CN" sz="2800" b="1" dirty="0">
                <a:solidFill>
                  <a:srgbClr val="C0504D"/>
                </a:solidFill>
                <a:latin typeface="Calibri" panose="020F0502020204030204"/>
                <a:ea typeface="思源黑体-粗体"/>
              </a:rPr>
              <a:t>整体工作过程：</a:t>
            </a:r>
            <a:endParaRPr lang="zh-CN" altLang="zh-CN" sz="2800" b="1" dirty="0">
              <a:solidFill>
                <a:srgbClr val="C0504D"/>
              </a:solidFill>
              <a:latin typeface="Calibri" panose="020F0502020204030204"/>
              <a:ea typeface="思源黑体-粗体"/>
            </a:endParaRPr>
          </a:p>
          <a:p>
            <a:pPr algn="just">
              <a:lnSpc>
                <a:spcPct val="125000"/>
              </a:lnSpc>
            </a:pPr>
            <a:r>
              <a:rPr lang="zh-CN" altLang="zh-CN" sz="2100" dirty="0">
                <a:solidFill>
                  <a:srgbClr val="C0504D"/>
                </a:solidFill>
                <a:latin typeface="Calibri" panose="020F0502020204030204"/>
                <a:ea typeface="思源黑体-粗体"/>
              </a:rPr>
              <a:t>本新型多功一体化医疗行李箱主要由一个折叠加热救助床和箱体各部分组成</a:t>
            </a:r>
            <a:endParaRPr lang="zh-CN" altLang="zh-CN" sz="2100" dirty="0">
              <a:solidFill>
                <a:srgbClr val="C0504D"/>
              </a:solidFill>
              <a:latin typeface="Calibri" panose="020F0502020204030204"/>
              <a:ea typeface="思源黑体-粗体"/>
            </a:endParaRPr>
          </a:p>
          <a:p>
            <a:pPr lvl="0" indent="-342900" algn="just">
              <a:lnSpc>
                <a:spcPct val="125000"/>
              </a:lnSpc>
              <a:buFont typeface="+mj-lt"/>
              <a:buAutoNum type="arabicPeriod"/>
            </a:pPr>
            <a:r>
              <a:rPr lang="zh-CN" altLang="zh-CN" sz="2100" dirty="0">
                <a:solidFill>
                  <a:srgbClr val="C0504D"/>
                </a:solidFill>
                <a:latin typeface="Calibri" panose="020F0502020204030204"/>
                <a:ea typeface="思源黑体-粗体"/>
              </a:rPr>
              <a:t>当需要进行紧急医疗救助时，遇到交通堵塞、崎岖小道等复杂道路环境时，医护人员可携带该设备快速到达现场进行患者的救助。</a:t>
            </a:r>
            <a:endParaRPr lang="zh-CN" altLang="zh-CN" sz="2100" dirty="0">
              <a:solidFill>
                <a:srgbClr val="C0504D"/>
              </a:solidFill>
              <a:latin typeface="Calibri" panose="020F0502020204030204"/>
              <a:ea typeface="思源黑体-粗体"/>
            </a:endParaRPr>
          </a:p>
          <a:p>
            <a:pPr lvl="0" indent="-342900" algn="just">
              <a:lnSpc>
                <a:spcPct val="125000"/>
              </a:lnSpc>
              <a:buFont typeface="+mj-lt"/>
              <a:buAutoNum type="arabicPeriod"/>
            </a:pPr>
            <a:r>
              <a:rPr lang="zh-CN" altLang="zh-CN" sz="2100" dirty="0">
                <a:solidFill>
                  <a:srgbClr val="C0504D"/>
                </a:solidFill>
                <a:latin typeface="Calibri" panose="020F0502020204030204"/>
                <a:ea typeface="思源黑体-粗体"/>
              </a:rPr>
              <a:t>当患者行动不便或需要卧姿救助时，可打开此医疗行李箱，将箱内折叠加热救助护理床拉出，再将箱底万向轮进行固定，保证救助过程的顺利进行。</a:t>
            </a:r>
            <a:endParaRPr lang="zh-CN" altLang="zh-CN" sz="2100" dirty="0">
              <a:solidFill>
                <a:srgbClr val="C0504D"/>
              </a:solidFill>
              <a:latin typeface="Calibri" panose="020F0502020204030204"/>
              <a:ea typeface="思源黑体-粗体"/>
            </a:endParaRPr>
          </a:p>
          <a:p>
            <a:pPr lvl="0" indent="-342900" algn="just">
              <a:lnSpc>
                <a:spcPct val="125000"/>
              </a:lnSpc>
              <a:buFont typeface="+mj-lt"/>
              <a:buAutoNum type="arabicPeriod"/>
            </a:pPr>
            <a:r>
              <a:rPr lang="zh-CN" altLang="zh-CN" sz="2100" dirty="0">
                <a:solidFill>
                  <a:srgbClr val="C0504D"/>
                </a:solidFill>
                <a:latin typeface="Calibri" panose="020F0502020204030204"/>
                <a:ea typeface="思源黑体-粗体"/>
              </a:rPr>
              <a:t>若遇到患者出现需要测血压、除颤时，可使用箱内的小型医疗设备储存室中的设备进行救助。</a:t>
            </a:r>
            <a:endParaRPr lang="zh-CN" altLang="zh-CN" sz="2100" dirty="0">
              <a:solidFill>
                <a:srgbClr val="C0504D"/>
              </a:solidFill>
              <a:latin typeface="Calibri" panose="020F0502020204030204"/>
              <a:ea typeface="思源黑体-粗体"/>
            </a:endParaRPr>
          </a:p>
          <a:p>
            <a:pPr lvl="0" indent="-342900" algn="just">
              <a:lnSpc>
                <a:spcPct val="125000"/>
              </a:lnSpc>
              <a:buFont typeface="+mj-lt"/>
              <a:buAutoNum type="arabicPeriod"/>
            </a:pPr>
            <a:r>
              <a:rPr lang="zh-CN" altLang="zh-CN" sz="2100" dirty="0">
                <a:solidFill>
                  <a:srgbClr val="C0504D"/>
                </a:solidFill>
                <a:latin typeface="Calibri" panose="020F0502020204030204"/>
                <a:ea typeface="思源黑体-粗体"/>
              </a:rPr>
              <a:t>医护人员需要对设备进行简单的消毒时，可以在医疗行李箱顶部的进行消毒。</a:t>
            </a:r>
            <a:endParaRPr lang="zh-CN" altLang="zh-CN" sz="2100" dirty="0">
              <a:solidFill>
                <a:srgbClr val="C0504D"/>
              </a:solidFill>
              <a:latin typeface="Calibri" panose="020F0502020204030204"/>
              <a:ea typeface="思源黑体-粗体"/>
            </a:endParaRPr>
          </a:p>
          <a:p>
            <a:pPr lvl="0" indent="-342900" algn="just">
              <a:lnSpc>
                <a:spcPct val="125000"/>
              </a:lnSpc>
              <a:buFont typeface="+mj-lt"/>
              <a:buAutoNum type="arabicPeriod"/>
            </a:pPr>
            <a:r>
              <a:rPr lang="zh-CN" altLang="zh-CN" sz="2100" dirty="0">
                <a:solidFill>
                  <a:srgbClr val="C0504D"/>
                </a:solidFill>
                <a:latin typeface="Calibri" panose="020F0502020204030204"/>
                <a:ea typeface="思源黑体-粗体"/>
              </a:rPr>
              <a:t>当在寒冷特殊环境下，为保证救助时的患者身体体感温度，可以开启箱体侧部的电源装置为护理床进行加热处理。</a:t>
            </a:r>
            <a:endParaRPr lang="zh-CN" altLang="zh-CN" sz="2100" dirty="0">
              <a:solidFill>
                <a:srgbClr val="C0504D"/>
              </a:solidFill>
              <a:latin typeface="Calibri" panose="020F0502020204030204"/>
              <a:ea typeface="思源黑体-粗体"/>
            </a:endParaRPr>
          </a:p>
          <a:p>
            <a:pPr algn="just">
              <a:lnSpc>
                <a:spcPct val="125000"/>
              </a:lnSpc>
            </a:pPr>
            <a:r>
              <a:rPr lang="zh-CN" altLang="zh-CN" sz="2100" dirty="0">
                <a:solidFill>
                  <a:srgbClr val="C0504D"/>
                </a:solidFill>
                <a:latin typeface="Calibri" panose="020F0502020204030204"/>
                <a:ea typeface="思源黑体-粗体"/>
              </a:rPr>
              <a:t>当在救助过程中，会遇到需要进行低温处理的样品，可以在箱体侧部的低温冻存盒中进行。</a:t>
            </a:r>
            <a:endParaRPr lang="zh-CN" altLang="en-US" sz="2100" dirty="0">
              <a:solidFill>
                <a:srgbClr val="C0504D"/>
              </a:solidFill>
              <a:latin typeface="Calibri" panose="020F0502020204030204"/>
              <a:ea typeface="思源黑体-粗体"/>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05000" y="1609809"/>
            <a:ext cx="5787334" cy="3962400"/>
          </a:xfrm>
          <a:prstGeom prst="rect">
            <a:avLst/>
          </a:prstGeom>
        </p:spPr>
      </p:pic>
      <p:sp>
        <p:nvSpPr>
          <p:cNvPr id="16" name="TextBox 8"/>
          <p:cNvSpPr txBox="1"/>
          <p:nvPr/>
        </p:nvSpPr>
        <p:spPr>
          <a:xfrm>
            <a:off x="-846574" y="495300"/>
            <a:ext cx="6200412" cy="699743"/>
          </a:xfrm>
          <a:prstGeom prst="rect">
            <a:avLst/>
          </a:prstGeom>
        </p:spPr>
        <p:txBody>
          <a:bodyPr wrap="square" lIns="0" tIns="0" rIns="0" bIns="0" rtlCol="0" anchor="t">
            <a:spAutoFit/>
          </a:bodyPr>
          <a:lstStyle/>
          <a:p>
            <a:pPr algn="ctr">
              <a:lnSpc>
                <a:spcPts val="5040"/>
              </a:lnSpc>
            </a:pPr>
            <a:r>
              <a:rPr lang="zh-CN" altLang="en-US" sz="6600" spc="277" dirty="0">
                <a:solidFill>
                  <a:srgbClr val="727171"/>
                </a:solidFill>
                <a:ea typeface="思源黑体-粗体 Bold"/>
              </a:rPr>
              <a:t>产品介绍</a:t>
            </a:r>
            <a:endParaRPr lang="en-US" altLang="zh-CN" sz="6600" spc="277" dirty="0">
              <a:solidFill>
                <a:srgbClr val="727171"/>
              </a:solidFill>
              <a:ea typeface="思源黑体-粗体 Bold"/>
            </a:endParaRPr>
          </a:p>
        </p:txBody>
      </p:sp>
      <p:sp>
        <p:nvSpPr>
          <p:cNvPr id="18" name="文本框 17"/>
          <p:cNvSpPr txBox="1"/>
          <p:nvPr/>
        </p:nvSpPr>
        <p:spPr>
          <a:xfrm>
            <a:off x="-301603" y="5600700"/>
            <a:ext cx="9586686" cy="523220"/>
          </a:xfrm>
          <a:prstGeom prst="rect">
            <a:avLst/>
          </a:prstGeom>
          <a:noFill/>
        </p:spPr>
        <p:txBody>
          <a:bodyPr wrap="square">
            <a:spAutoFit/>
          </a:bodyPr>
          <a:lstStyle/>
          <a:p>
            <a:pPr indent="266700" algn="ctr"/>
            <a:r>
              <a:rPr lang="zh-CN" altLang="zh-CN" sz="2800" kern="100" dirty="0">
                <a:effectLst/>
                <a:latin typeface="+mn-ea"/>
              </a:rPr>
              <a:t>图</a:t>
            </a:r>
            <a:r>
              <a:rPr lang="en-US" altLang="zh-CN" sz="2800" kern="100" dirty="0">
                <a:effectLst/>
                <a:latin typeface="+mn-ea"/>
              </a:rPr>
              <a:t>1 </a:t>
            </a:r>
            <a:r>
              <a:rPr lang="zh-CN" altLang="zh-CN" sz="2800" kern="100" dirty="0">
                <a:effectLst/>
                <a:latin typeface="+mn-ea"/>
              </a:rPr>
              <a:t>箱体整体正面预览图</a:t>
            </a:r>
            <a:endParaRPr lang="zh-CN" altLang="zh-CN" sz="2800" kern="100" dirty="0">
              <a:effectLst/>
              <a:latin typeface="+mn-ea"/>
            </a:endParaRPr>
          </a:p>
        </p:txBody>
      </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3150" y="6685262"/>
            <a:ext cx="4728249" cy="3129394"/>
          </a:xfrm>
          <a:prstGeom prst="rect">
            <a:avLst/>
          </a:prstGeom>
        </p:spPr>
      </p:pic>
      <p:sp>
        <p:nvSpPr>
          <p:cNvPr id="20" name="文本框 19"/>
          <p:cNvSpPr txBox="1"/>
          <p:nvPr/>
        </p:nvSpPr>
        <p:spPr>
          <a:xfrm>
            <a:off x="7692334" y="9770909"/>
            <a:ext cx="9586686" cy="523220"/>
          </a:xfrm>
          <a:prstGeom prst="rect">
            <a:avLst/>
          </a:prstGeom>
          <a:noFill/>
        </p:spPr>
        <p:txBody>
          <a:bodyPr wrap="square">
            <a:spAutoFit/>
          </a:bodyPr>
          <a:lstStyle/>
          <a:p>
            <a:pPr indent="266700" algn="ctr"/>
            <a:r>
              <a:rPr lang="zh-CN" altLang="zh-CN" sz="2800" kern="100" dirty="0">
                <a:effectLst/>
                <a:latin typeface="+mn-ea"/>
              </a:rPr>
              <a:t>图</a:t>
            </a:r>
            <a:r>
              <a:rPr lang="en-US" altLang="zh-CN" sz="2800" kern="100" dirty="0">
                <a:effectLst/>
                <a:latin typeface="+mn-ea"/>
              </a:rPr>
              <a:t>2 </a:t>
            </a:r>
            <a:r>
              <a:rPr lang="zh-CN" altLang="zh-CN" sz="2800" kern="100" dirty="0">
                <a:effectLst/>
                <a:latin typeface="+mn-ea"/>
              </a:rPr>
              <a:t>箱体整体</a:t>
            </a:r>
            <a:r>
              <a:rPr lang="zh-CN" altLang="en-US" sz="2800" kern="100" dirty="0">
                <a:latin typeface="+mn-ea"/>
              </a:rPr>
              <a:t>反</a:t>
            </a:r>
            <a:r>
              <a:rPr lang="zh-CN" altLang="zh-CN" sz="2800" kern="100" dirty="0">
                <a:effectLst/>
                <a:latin typeface="+mn-ea"/>
              </a:rPr>
              <a:t>面预览图</a:t>
            </a:r>
            <a:endParaRPr lang="zh-CN" altLang="zh-CN" sz="2800" kern="100" dirty="0">
              <a:effectLst/>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sp>
        <p:nvSpPr>
          <p:cNvPr id="8" name="TextBox 8"/>
          <p:cNvSpPr txBox="1"/>
          <p:nvPr/>
        </p:nvSpPr>
        <p:spPr>
          <a:xfrm>
            <a:off x="2895600" y="2227931"/>
            <a:ext cx="13022909" cy="1472583"/>
          </a:xfrm>
          <a:prstGeom prst="rect">
            <a:avLst/>
          </a:prstGeom>
        </p:spPr>
        <p:txBody>
          <a:bodyPr wrap="square" lIns="0" tIns="0" rIns="0" bIns="0" rtlCol="0" anchor="t">
            <a:spAutoFit/>
          </a:bodyPr>
          <a:lstStyle/>
          <a:p>
            <a:pPr algn="ctr">
              <a:lnSpc>
                <a:spcPts val="11880"/>
              </a:lnSpc>
            </a:pPr>
            <a:r>
              <a:rPr lang="zh-CN" altLang="en-US" sz="9900" spc="207" dirty="0">
                <a:solidFill>
                  <a:srgbClr val="FFFFFF"/>
                </a:solidFill>
                <a:ea typeface="思源黑体-粗体 Bold"/>
              </a:rPr>
              <a:t>主要框架结构的组成</a:t>
            </a:r>
            <a:endParaRPr lang="en-US" sz="9900" spc="207" dirty="0">
              <a:solidFill>
                <a:srgbClr val="FFFFFF"/>
              </a:solidFill>
              <a:ea typeface="思源黑体-粗体 Bold"/>
            </a:endParaRPr>
          </a:p>
        </p:txBody>
      </p:sp>
      <p:sp>
        <p:nvSpPr>
          <p:cNvPr id="5" name="TextBox 5"/>
          <p:cNvSpPr txBox="1"/>
          <p:nvPr/>
        </p:nvSpPr>
        <p:spPr>
          <a:xfrm>
            <a:off x="1511786" y="5302101"/>
            <a:ext cx="3744451" cy="635000"/>
          </a:xfrm>
          <a:prstGeom prst="rect">
            <a:avLst/>
          </a:prstGeom>
        </p:spPr>
        <p:txBody>
          <a:bodyPr lIns="0" tIns="0" rIns="0" bIns="0" rtlCol="0" anchor="t">
            <a:spAutoFit/>
          </a:bodyPr>
          <a:lstStyle/>
          <a:p>
            <a:pPr algn="ctr">
              <a:lnSpc>
                <a:spcPts val="5040"/>
              </a:lnSpc>
            </a:pPr>
            <a:r>
              <a:rPr lang="zh-CN" altLang="en-US" sz="4200" dirty="0">
                <a:solidFill>
                  <a:srgbClr val="FFFFFF"/>
                </a:solidFill>
                <a:ea typeface="思源黑体-粗体 Bold"/>
              </a:rPr>
              <a:t>床体剪叉结构</a:t>
            </a:r>
            <a:endParaRPr lang="en-US" sz="4200" dirty="0">
              <a:solidFill>
                <a:srgbClr val="FFFFFF"/>
              </a:solidFill>
              <a:ea typeface="思源黑体-粗体 Bold"/>
            </a:endParaRPr>
          </a:p>
        </p:txBody>
      </p:sp>
      <p:sp>
        <p:nvSpPr>
          <p:cNvPr id="6" name="TextBox 6"/>
          <p:cNvSpPr txBox="1"/>
          <p:nvPr/>
        </p:nvSpPr>
        <p:spPr>
          <a:xfrm>
            <a:off x="6801869" y="5304451"/>
            <a:ext cx="4309263" cy="641201"/>
          </a:xfrm>
          <a:prstGeom prst="rect">
            <a:avLst/>
          </a:prstGeom>
        </p:spPr>
        <p:txBody>
          <a:bodyPr wrap="square" lIns="0" tIns="0" rIns="0" bIns="0" rtlCol="0" anchor="t">
            <a:spAutoFit/>
          </a:bodyPr>
          <a:lstStyle/>
          <a:p>
            <a:pPr algn="ctr">
              <a:lnSpc>
                <a:spcPts val="5040"/>
              </a:lnSpc>
            </a:pPr>
            <a:r>
              <a:rPr lang="zh-CN" altLang="en-US" sz="4200" dirty="0">
                <a:solidFill>
                  <a:srgbClr val="FFFFFF"/>
                </a:solidFill>
                <a:ea typeface="思源黑体-粗体 Bold"/>
              </a:rPr>
              <a:t>床体滚珠丝杠设计</a:t>
            </a:r>
            <a:endParaRPr lang="en-US" sz="4200" dirty="0">
              <a:solidFill>
                <a:srgbClr val="FFFFFF"/>
              </a:solidFill>
              <a:ea typeface="思源黑体-粗体 Bold"/>
            </a:endParaRPr>
          </a:p>
        </p:txBody>
      </p:sp>
      <p:sp>
        <p:nvSpPr>
          <p:cNvPr id="7" name="TextBox 7"/>
          <p:cNvSpPr txBox="1"/>
          <p:nvPr/>
        </p:nvSpPr>
        <p:spPr>
          <a:xfrm>
            <a:off x="12785061" y="5304451"/>
            <a:ext cx="3744451" cy="641201"/>
          </a:xfrm>
          <a:prstGeom prst="rect">
            <a:avLst/>
          </a:prstGeom>
        </p:spPr>
        <p:txBody>
          <a:bodyPr lIns="0" tIns="0" rIns="0" bIns="0" rtlCol="0" anchor="t">
            <a:spAutoFit/>
          </a:bodyPr>
          <a:lstStyle/>
          <a:p>
            <a:pPr algn="ctr">
              <a:lnSpc>
                <a:spcPts val="5040"/>
              </a:lnSpc>
            </a:pPr>
            <a:r>
              <a:rPr lang="zh-CN" altLang="en-US" sz="4200" dirty="0">
                <a:solidFill>
                  <a:srgbClr val="FFFFFF"/>
                </a:solidFill>
                <a:ea typeface="思源黑体-粗体 Bold"/>
              </a:rPr>
              <a:t>箱体结构设计</a:t>
            </a:r>
            <a:endParaRPr lang="en-US" sz="4200" dirty="0">
              <a:solidFill>
                <a:srgbClr val="FFFFFF"/>
              </a:solidFill>
              <a:ea typeface="思源黑体-粗体 Bold"/>
            </a:endParaRPr>
          </a:p>
        </p:txBody>
      </p:sp>
      <p:grpSp>
        <p:nvGrpSpPr>
          <p:cNvPr id="11" name="Group 11"/>
          <p:cNvGrpSpPr/>
          <p:nvPr/>
        </p:nvGrpSpPr>
        <p:grpSpPr>
          <a:xfrm rot="5400000">
            <a:off x="10311431" y="7262239"/>
            <a:ext cx="2982207" cy="349033"/>
            <a:chOff x="0" y="0"/>
            <a:chExt cx="4883003" cy="571500"/>
          </a:xfrm>
        </p:grpSpPr>
        <p:sp>
          <p:nvSpPr>
            <p:cNvPr id="12" name="Freeform 12"/>
            <p:cNvSpPr/>
            <p:nvPr/>
          </p:nvSpPr>
          <p:spPr>
            <a:xfrm>
              <a:off x="0" y="255270"/>
              <a:ext cx="4883003" cy="69850"/>
            </a:xfrm>
            <a:custGeom>
              <a:avLst/>
              <a:gdLst/>
              <a:ahLst/>
              <a:cxnLst/>
              <a:rect l="l" t="t" r="r" b="b"/>
              <a:pathLst>
                <a:path w="4883003" h="69850">
                  <a:moveTo>
                    <a:pt x="4592173" y="0"/>
                  </a:moveTo>
                  <a:lnTo>
                    <a:pt x="0" y="0"/>
                  </a:lnTo>
                  <a:lnTo>
                    <a:pt x="0" y="69850"/>
                  </a:lnTo>
                  <a:lnTo>
                    <a:pt x="4883003" y="69850"/>
                  </a:lnTo>
                  <a:lnTo>
                    <a:pt x="4883003" y="0"/>
                  </a:lnTo>
                  <a:close/>
                </a:path>
              </a:pathLst>
            </a:custGeom>
            <a:solidFill>
              <a:srgbClr val="FFFFFF"/>
            </a:solidFill>
          </p:spPr>
        </p:sp>
      </p:grpSp>
      <p:grpSp>
        <p:nvGrpSpPr>
          <p:cNvPr id="13" name="Group 13"/>
          <p:cNvGrpSpPr/>
          <p:nvPr/>
        </p:nvGrpSpPr>
        <p:grpSpPr>
          <a:xfrm rot="5400000">
            <a:off x="4697803" y="7262239"/>
            <a:ext cx="2982207" cy="349033"/>
            <a:chOff x="0" y="0"/>
            <a:chExt cx="4883003" cy="571500"/>
          </a:xfrm>
        </p:grpSpPr>
        <p:sp>
          <p:nvSpPr>
            <p:cNvPr id="14" name="Freeform 14"/>
            <p:cNvSpPr/>
            <p:nvPr/>
          </p:nvSpPr>
          <p:spPr>
            <a:xfrm>
              <a:off x="0" y="255270"/>
              <a:ext cx="4883003" cy="69850"/>
            </a:xfrm>
            <a:custGeom>
              <a:avLst/>
              <a:gdLst/>
              <a:ahLst/>
              <a:cxnLst/>
              <a:rect l="l" t="t" r="r" b="b"/>
              <a:pathLst>
                <a:path w="4883003" h="69850">
                  <a:moveTo>
                    <a:pt x="4592173" y="0"/>
                  </a:moveTo>
                  <a:lnTo>
                    <a:pt x="0" y="0"/>
                  </a:lnTo>
                  <a:lnTo>
                    <a:pt x="0" y="69850"/>
                  </a:lnTo>
                  <a:lnTo>
                    <a:pt x="4883003" y="69850"/>
                  </a:lnTo>
                  <a:lnTo>
                    <a:pt x="4883003" y="0"/>
                  </a:lnTo>
                  <a:close/>
                </a:path>
              </a:pathLst>
            </a:custGeom>
            <a:solidFill>
              <a:srgbClr val="FFFFFF"/>
            </a:solidFill>
          </p:spPr>
        </p:sp>
      </p:gr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33010" y="6594973"/>
            <a:ext cx="4401185" cy="2521585"/>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2792" y="6594973"/>
            <a:ext cx="4478655" cy="2540000"/>
          </a:xfrm>
          <a:prstGeom prst="rect">
            <a:avLst/>
          </a:pr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02656" y="6665013"/>
            <a:ext cx="4309263" cy="2438845"/>
          </a:xfrm>
          <a:prstGeom prst="rect">
            <a:avLst/>
          </a:prstGeom>
        </p:spPr>
      </p:pic>
      <p:sp>
        <p:nvSpPr>
          <p:cNvPr id="21" name="TextBox 8"/>
          <p:cNvSpPr txBox="1"/>
          <p:nvPr/>
        </p:nvSpPr>
        <p:spPr>
          <a:xfrm>
            <a:off x="-1143000" y="413359"/>
            <a:ext cx="6200412" cy="699743"/>
          </a:xfrm>
          <a:prstGeom prst="rect">
            <a:avLst/>
          </a:prstGeom>
        </p:spPr>
        <p:txBody>
          <a:bodyPr wrap="square" lIns="0" tIns="0" rIns="0" bIns="0" rtlCol="0" anchor="t">
            <a:spAutoFit/>
          </a:bodyPr>
          <a:lstStyle/>
          <a:p>
            <a:pPr algn="ctr">
              <a:lnSpc>
                <a:spcPts val="5040"/>
              </a:lnSpc>
            </a:pPr>
            <a:r>
              <a:rPr lang="zh-CN" altLang="en-US" sz="6600" spc="277" dirty="0">
                <a:solidFill>
                  <a:srgbClr val="727171"/>
                </a:solidFill>
                <a:ea typeface="思源黑体-粗体 Bold"/>
              </a:rPr>
              <a:t>产品介绍</a:t>
            </a:r>
            <a:endParaRPr lang="en-US" altLang="zh-CN" sz="6600" spc="277" dirty="0">
              <a:solidFill>
                <a:srgbClr val="727171"/>
              </a:solidFill>
              <a:ea typeface="思源黑体-粗体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8C2CD"/>
        </a:solidFill>
        <a:effectLst/>
      </p:bgPr>
    </p:bg>
    <p:spTree>
      <p:nvGrpSpPr>
        <p:cNvPr id="1" name=""/>
        <p:cNvGrpSpPr/>
        <p:nvPr/>
      </p:nvGrpSpPr>
      <p:grpSpPr>
        <a:xfrm>
          <a:off x="0" y="0"/>
          <a:ext cx="0" cy="0"/>
          <a:chOff x="0" y="0"/>
          <a:chExt cx="0" cy="0"/>
        </a:xfrm>
      </p:grpSpPr>
      <p:sp>
        <p:nvSpPr>
          <p:cNvPr id="5" name="TextBox 5"/>
          <p:cNvSpPr txBox="1"/>
          <p:nvPr/>
        </p:nvSpPr>
        <p:spPr>
          <a:xfrm>
            <a:off x="152399" y="1617640"/>
            <a:ext cx="3744451" cy="635000"/>
          </a:xfrm>
          <a:prstGeom prst="rect">
            <a:avLst/>
          </a:prstGeom>
        </p:spPr>
        <p:txBody>
          <a:bodyPr lIns="0" tIns="0" rIns="0" bIns="0" rtlCol="0" anchor="t">
            <a:spAutoFit/>
          </a:bodyPr>
          <a:lstStyle/>
          <a:p>
            <a:pPr algn="ctr">
              <a:lnSpc>
                <a:spcPts val="5040"/>
              </a:lnSpc>
            </a:pPr>
            <a:r>
              <a:rPr lang="zh-CN" altLang="en-US" sz="4200" dirty="0">
                <a:solidFill>
                  <a:srgbClr val="FFFFFF"/>
                </a:solidFill>
                <a:ea typeface="思源黑体-粗体 Bold"/>
              </a:rPr>
              <a:t>床体剪叉结构</a:t>
            </a:r>
            <a:r>
              <a:rPr lang="en-US" altLang="zh-CN" sz="4200" dirty="0">
                <a:solidFill>
                  <a:srgbClr val="FFFFFF"/>
                </a:solidFill>
                <a:ea typeface="思源黑体-粗体 Bold"/>
              </a:rPr>
              <a:t>:</a:t>
            </a:r>
            <a:endParaRPr lang="en-US" sz="4200" dirty="0">
              <a:solidFill>
                <a:srgbClr val="FFFFFF"/>
              </a:solidFill>
              <a:ea typeface="思源黑体-粗体 Bold"/>
            </a:endParaRPr>
          </a:p>
        </p:txBody>
      </p:sp>
      <p:sp>
        <p:nvSpPr>
          <p:cNvPr id="8" name="TextBox 8"/>
          <p:cNvSpPr txBox="1"/>
          <p:nvPr/>
        </p:nvSpPr>
        <p:spPr>
          <a:xfrm>
            <a:off x="-1582878" y="519619"/>
            <a:ext cx="7215006" cy="699615"/>
          </a:xfrm>
          <a:prstGeom prst="rect">
            <a:avLst/>
          </a:prstGeom>
        </p:spPr>
        <p:txBody>
          <a:bodyPr wrap="square" lIns="0" tIns="0" rIns="0" bIns="0" rtlCol="0" anchor="t">
            <a:spAutoFit/>
          </a:bodyPr>
          <a:lstStyle/>
          <a:p>
            <a:pPr algn="ctr">
              <a:lnSpc>
                <a:spcPts val="5040"/>
              </a:lnSpc>
            </a:pPr>
            <a:r>
              <a:rPr lang="zh-CN" altLang="en-US" sz="6600" spc="277" dirty="0">
                <a:solidFill>
                  <a:srgbClr val="727171"/>
                </a:solidFill>
                <a:ea typeface="思源黑体-粗体 Bold"/>
              </a:rPr>
              <a:t>产品介绍</a:t>
            </a:r>
            <a:endParaRPr lang="en-US" altLang="zh-CN" sz="6600" spc="277" dirty="0">
              <a:solidFill>
                <a:srgbClr val="727171"/>
              </a:solidFill>
              <a:ea typeface="思源黑体-粗体 Bold"/>
            </a:endParaRPr>
          </a:p>
        </p:txBody>
      </p:sp>
      <p:grpSp>
        <p:nvGrpSpPr>
          <p:cNvPr id="9" name="Group 9"/>
          <p:cNvGrpSpPr/>
          <p:nvPr/>
        </p:nvGrpSpPr>
        <p:grpSpPr>
          <a:xfrm>
            <a:off x="1413952" y="8750531"/>
            <a:ext cx="15472761" cy="5363313"/>
            <a:chOff x="0" y="0"/>
            <a:chExt cx="17365613" cy="6019431"/>
          </a:xfrm>
        </p:grpSpPr>
        <p:sp>
          <p:nvSpPr>
            <p:cNvPr id="10" name="Freeform 10"/>
            <p:cNvSpPr/>
            <p:nvPr/>
          </p:nvSpPr>
          <p:spPr>
            <a:xfrm>
              <a:off x="0" y="0"/>
              <a:ext cx="17365613" cy="6019431"/>
            </a:xfrm>
            <a:custGeom>
              <a:avLst/>
              <a:gdLst/>
              <a:ahLst/>
              <a:cxnLst/>
              <a:rect l="l" t="t" r="r" b="b"/>
              <a:pathLst>
                <a:path w="17365613" h="6019431">
                  <a:moveTo>
                    <a:pt x="16603613" y="0"/>
                  </a:moveTo>
                  <a:lnTo>
                    <a:pt x="762000" y="0"/>
                  </a:lnTo>
                  <a:cubicBezTo>
                    <a:pt x="341630" y="0"/>
                    <a:pt x="0" y="341630"/>
                    <a:pt x="0" y="762000"/>
                  </a:cubicBezTo>
                  <a:lnTo>
                    <a:pt x="0" y="5257431"/>
                  </a:lnTo>
                  <a:cubicBezTo>
                    <a:pt x="0" y="5677801"/>
                    <a:pt x="341630" y="6019431"/>
                    <a:pt x="762000" y="6019431"/>
                  </a:cubicBezTo>
                  <a:lnTo>
                    <a:pt x="16603613" y="6019431"/>
                  </a:lnTo>
                  <a:cubicBezTo>
                    <a:pt x="17023983" y="6019431"/>
                    <a:pt x="17365613" y="5677801"/>
                    <a:pt x="17365613" y="5257431"/>
                  </a:cubicBezTo>
                  <a:lnTo>
                    <a:pt x="17365613" y="762000"/>
                  </a:lnTo>
                  <a:cubicBezTo>
                    <a:pt x="17365613" y="341630"/>
                    <a:pt x="17023983" y="0"/>
                    <a:pt x="16603613" y="0"/>
                  </a:cubicBezTo>
                  <a:close/>
                </a:path>
              </a:pathLst>
            </a:custGeom>
            <a:solidFill>
              <a:srgbClr val="FFFFFF"/>
            </a:solidFill>
          </p:spPr>
        </p:sp>
      </p:grpSp>
      <p:pic>
        <p:nvPicPr>
          <p:cNvPr id="15" name="Picture 1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623417" y="7529225"/>
            <a:ext cx="1865001" cy="2445903"/>
          </a:xfrm>
          <a:prstGeom prst="rect">
            <a:avLst/>
          </a:prstGeom>
        </p:spPr>
      </p:pic>
      <p:pic>
        <p:nvPicPr>
          <p:cNvPr id="16" name="Picture 1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195906" y="7529225"/>
            <a:ext cx="1865001" cy="2445903"/>
          </a:xfrm>
          <a:prstGeom prst="rect">
            <a:avLst/>
          </a:prstGeom>
        </p:spPr>
      </p:pic>
      <p:pic>
        <p:nvPicPr>
          <p:cNvPr id="17" name="Picture 1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3799581" y="7527580"/>
            <a:ext cx="1865001" cy="2445903"/>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800" y="2487587"/>
            <a:ext cx="7590344" cy="4348760"/>
          </a:xfrm>
          <a:prstGeom prst="rect">
            <a:avLst/>
          </a:prstGeom>
        </p:spPr>
      </p:pic>
      <p:grpSp>
        <p:nvGrpSpPr>
          <p:cNvPr id="19" name="Group 4"/>
          <p:cNvGrpSpPr/>
          <p:nvPr/>
        </p:nvGrpSpPr>
        <p:grpSpPr>
          <a:xfrm>
            <a:off x="289347" y="2270614"/>
            <a:ext cx="8052003" cy="5386835"/>
            <a:chOff x="0" y="0"/>
            <a:chExt cx="10392462" cy="7763822"/>
          </a:xfrm>
        </p:grpSpPr>
        <p:sp>
          <p:nvSpPr>
            <p:cNvPr id="20" name="Freeform 5"/>
            <p:cNvSpPr/>
            <p:nvPr/>
          </p:nvSpPr>
          <p:spPr>
            <a:xfrm>
              <a:off x="0" y="0"/>
              <a:ext cx="10392462" cy="7763822"/>
            </a:xfrm>
            <a:custGeom>
              <a:avLst/>
              <a:gdLst/>
              <a:ahLst/>
              <a:cxnLst/>
              <a:rect l="l" t="t" r="r" b="b"/>
              <a:pathLst>
                <a:path w="10392462" h="7763822">
                  <a:moveTo>
                    <a:pt x="9630462" y="0"/>
                  </a:moveTo>
                  <a:lnTo>
                    <a:pt x="762000" y="0"/>
                  </a:lnTo>
                  <a:cubicBezTo>
                    <a:pt x="341630" y="0"/>
                    <a:pt x="0" y="341630"/>
                    <a:pt x="0" y="762000"/>
                  </a:cubicBezTo>
                  <a:lnTo>
                    <a:pt x="0" y="7001822"/>
                  </a:lnTo>
                  <a:cubicBezTo>
                    <a:pt x="0" y="7422192"/>
                    <a:pt x="341630" y="7763822"/>
                    <a:pt x="762000" y="7763822"/>
                  </a:cubicBezTo>
                  <a:lnTo>
                    <a:pt x="9630462" y="7763822"/>
                  </a:lnTo>
                  <a:cubicBezTo>
                    <a:pt x="10050831" y="7763822"/>
                    <a:pt x="10392462" y="7422192"/>
                    <a:pt x="10392462" y="7001822"/>
                  </a:cubicBezTo>
                  <a:lnTo>
                    <a:pt x="10392462" y="762000"/>
                  </a:lnTo>
                  <a:cubicBezTo>
                    <a:pt x="10392462" y="341630"/>
                    <a:pt x="10050831" y="0"/>
                    <a:pt x="9630462" y="0"/>
                  </a:cubicBezTo>
                  <a:close/>
                </a:path>
              </a:pathLst>
            </a:custGeom>
            <a:solidFill>
              <a:srgbClr val="FFFFFF"/>
            </a:solidFill>
          </p:spPr>
        </p:sp>
      </p:grpSp>
      <p:sp>
        <p:nvSpPr>
          <p:cNvPr id="22" name="文本框 21"/>
          <p:cNvSpPr txBox="1"/>
          <p:nvPr/>
        </p:nvSpPr>
        <p:spPr>
          <a:xfrm>
            <a:off x="145445" y="3390509"/>
            <a:ext cx="8195906" cy="415498"/>
          </a:xfrm>
          <a:prstGeom prst="rect">
            <a:avLst/>
          </a:prstGeom>
          <a:noFill/>
        </p:spPr>
        <p:txBody>
          <a:bodyPr wrap="square">
            <a:spAutoFit/>
          </a:bodyPr>
          <a:lstStyle/>
          <a:p>
            <a:r>
              <a:rPr lang="en-US" altLang="zh-CN" sz="2100" kern="100" dirty="0">
                <a:solidFill>
                  <a:schemeClr val="accent6">
                    <a:lumMod val="50000"/>
                  </a:schemeClr>
                </a:solidFill>
                <a:effectLst/>
                <a:ea typeface="宋体" panose="02010600030101010101" pitchFamily="2" charset="-122"/>
                <a:cs typeface="Times New Roman" panose="02020603050405020304" pitchFamily="18" charset="0"/>
              </a:rPr>
              <a:t>         </a:t>
            </a:r>
            <a:endParaRPr lang="zh-CN" altLang="en-US" sz="2100" spc="277" dirty="0">
              <a:solidFill>
                <a:schemeClr val="accent6">
                  <a:lumMod val="50000"/>
                </a:schemeClr>
              </a:solidFill>
            </a:endParaRPr>
          </a:p>
        </p:txBody>
      </p:sp>
      <p:sp>
        <p:nvSpPr>
          <p:cNvPr id="24" name="文本框 23"/>
          <p:cNvSpPr txBox="1"/>
          <p:nvPr/>
        </p:nvSpPr>
        <p:spPr>
          <a:xfrm>
            <a:off x="341614" y="2312316"/>
            <a:ext cx="7947468" cy="5134739"/>
          </a:xfrm>
          <a:prstGeom prst="rect">
            <a:avLst/>
          </a:prstGeom>
          <a:noFill/>
        </p:spPr>
        <p:txBody>
          <a:bodyPr wrap="square">
            <a:spAutoFit/>
          </a:bodyPr>
          <a:lstStyle/>
          <a:p>
            <a:pPr>
              <a:lnSpc>
                <a:spcPct val="125000"/>
              </a:lnSpc>
            </a:pPr>
            <a:r>
              <a:rPr kumimoji="0" lang="zh-CN" altLang="en-US" sz="2400" b="0" i="0" u="none" strike="noStrike" kern="1200" cap="none" spc="0" normalizeH="0" baseline="0" noProof="0" dirty="0">
                <a:ln>
                  <a:noFill/>
                </a:ln>
                <a:solidFill>
                  <a:srgbClr val="C0504D"/>
                </a:solidFill>
                <a:effectLst/>
                <a:uLnTx/>
                <a:uFillTx/>
                <a:latin typeface="Calibri" panose="020F0502020204030204"/>
                <a:ea typeface="思源黑体-粗体"/>
                <a:cs typeface="+mn-cs"/>
              </a:rPr>
              <a:t>         行李箱的床体是由压缩剪叉结构进行设计的，主要结构是剪叉机械结构，该结构构件连接强度高且稳定，支撑机构设计科学，整体结构安全稳定，让人放心</a:t>
            </a:r>
            <a:r>
              <a:rPr kumimoji="0" lang="en-US" altLang="zh-CN" sz="2400" b="0" i="0" u="none" strike="noStrike" kern="1200" cap="none" spc="0" normalizeH="0" baseline="0" noProof="0" dirty="0">
                <a:ln>
                  <a:noFill/>
                </a:ln>
                <a:solidFill>
                  <a:srgbClr val="C0504D"/>
                </a:solidFill>
                <a:effectLst/>
                <a:uLnTx/>
                <a:uFillTx/>
                <a:latin typeface="Calibri" panose="020F0502020204030204"/>
                <a:ea typeface="思源黑体-粗体"/>
                <a:cs typeface="+mn-cs"/>
              </a:rPr>
              <a:t>;</a:t>
            </a:r>
            <a:r>
              <a:rPr kumimoji="0" lang="zh-CN" altLang="en-US" sz="2400" b="0" i="0" u="none" strike="noStrike" kern="1200" cap="none" spc="0" normalizeH="0" baseline="0" noProof="0" dirty="0">
                <a:ln>
                  <a:noFill/>
                </a:ln>
                <a:solidFill>
                  <a:srgbClr val="C0504D"/>
                </a:solidFill>
                <a:effectLst/>
                <a:uLnTx/>
                <a:uFillTx/>
                <a:latin typeface="Calibri" panose="020F0502020204030204"/>
                <a:ea typeface="思源黑体-粗体"/>
                <a:cs typeface="+mn-cs"/>
              </a:rPr>
              <a:t>能够轻松折叠，占用空间较小，安装方便，折叠结构升降稳定；剪刀结构坚固，间隙较小性能稳定、操作简单，除此之外，剪叉结构在生活中也被广泛运用，如电动门、升降台、棱形伸缩衣架等。我们利用这一结构将升降改为压缩，使床体的抗压能力更强，在运输过程中比较平稳。而传统的理疗护理床在市场售价偏高，功能启动较慢，生产技术含量低，价格过高，功能浪费，调整可拆性差，运输还不方便救治时，医疗救护车不能够。</a:t>
            </a:r>
            <a:endParaRPr lang="zh-CN" altLang="en-US" sz="2400" dirty="0"/>
          </a:p>
        </p:txBody>
      </p:sp>
      <p:sp>
        <p:nvSpPr>
          <p:cNvPr id="26" name="文本框 25"/>
          <p:cNvSpPr txBox="1"/>
          <p:nvPr/>
        </p:nvSpPr>
        <p:spPr>
          <a:xfrm>
            <a:off x="8832067" y="6988031"/>
            <a:ext cx="9935028" cy="523220"/>
          </a:xfrm>
          <a:prstGeom prst="rect">
            <a:avLst/>
          </a:prstGeom>
          <a:noFill/>
        </p:spPr>
        <p:txBody>
          <a:bodyPr wrap="square">
            <a:spAutoFit/>
          </a:bodyPr>
          <a:lstStyle/>
          <a:p>
            <a:pPr indent="266700" algn="ctr"/>
            <a:r>
              <a:rPr lang="zh-CN" altLang="zh-CN" sz="2800" kern="100" dirty="0">
                <a:effectLst/>
                <a:latin typeface="+mn-ea"/>
              </a:rPr>
              <a:t>图</a:t>
            </a:r>
            <a:r>
              <a:rPr lang="en-US" altLang="zh-CN" sz="2800" kern="100" dirty="0">
                <a:effectLst/>
                <a:latin typeface="+mn-ea"/>
              </a:rPr>
              <a:t>3 </a:t>
            </a:r>
            <a:r>
              <a:rPr lang="zh-CN" altLang="en-US" sz="2800" kern="100" dirty="0">
                <a:effectLst/>
                <a:latin typeface="+mn-ea"/>
              </a:rPr>
              <a:t>床体</a:t>
            </a:r>
            <a:r>
              <a:rPr lang="zh-CN" altLang="en-US" sz="2800" kern="100" dirty="0">
                <a:latin typeface="+mn-ea"/>
              </a:rPr>
              <a:t>剪叉结构三维</a:t>
            </a:r>
            <a:r>
              <a:rPr lang="zh-CN" altLang="zh-CN" sz="2800" kern="100" dirty="0">
                <a:effectLst/>
                <a:latin typeface="+mn-ea"/>
              </a:rPr>
              <a:t>预览图</a:t>
            </a:r>
            <a:endParaRPr lang="zh-CN" altLang="zh-CN" sz="2800" kern="100" dirty="0">
              <a:effectLst/>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tags/tag1.xml><?xml version="1.0" encoding="utf-8"?>
<p:tagLst xmlns:p="http://schemas.openxmlformats.org/presentationml/2006/main">
  <p:tag name="KSO_WPP_MARK_KEY" val="407910c9-aeb3-4080-ac51-ff8cd2f21876"/>
  <p:tag name="COMMONDATA" val="eyJoZGlkIjoiZWEzYTcwMjNiNWY5NDZiZjc1MWMzMTBlMjVlOGIyNTM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4699</Words>
  <Application>WPS 演示</Application>
  <PresentationFormat>自定义</PresentationFormat>
  <Paragraphs>191</Paragraphs>
  <Slides>20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宋体</vt:lpstr>
      <vt:lpstr>Wingdings</vt:lpstr>
      <vt:lpstr>Glacial Indifference</vt:lpstr>
      <vt:lpstr>AMGDT</vt:lpstr>
      <vt:lpstr>思源黑体-粗体 Bold</vt:lpstr>
      <vt:lpstr>黑体</vt:lpstr>
      <vt:lpstr>Glacial Indifference Bold</vt:lpstr>
      <vt:lpstr>Times New Roman</vt:lpstr>
      <vt:lpstr>思源黑体-粗体</vt:lpstr>
      <vt:lpstr>Calibri</vt:lpstr>
      <vt:lpstr>微软雅黑</vt:lpstr>
      <vt:lpstr>Arial Unicode MS</vt:lpstr>
      <vt:lpstr>等线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蓝白色医疗矢量插画元素矢量医疗健康介绍中文演示文稿</dc:title>
  <dc:creator>Mitsuhara</dc:creator>
  <cp:lastModifiedBy>*^_莹_^*</cp:lastModifiedBy>
  <cp:revision>12</cp:revision>
  <dcterms:created xsi:type="dcterms:W3CDTF">2006-08-16T00:00:00Z</dcterms:created>
  <dcterms:modified xsi:type="dcterms:W3CDTF">2023-11-06T10:35:16Z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AB6A4955B1324474829112F718F83C8C_13</vt:lpwstr>
  </property>
  <property fmtid="{D5CDD505-2E9C-101B-9397-08002B2CF9AE}" pid="3" name="KSOProductBuildVer">
    <vt:lpwstr>2052-12.1.0.15712</vt:lpwstr>
  </property>
</Properties>
</file>