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4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5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6.xml" ContentType="application/vnd.openxmlformats-officedocument.presentationml.notesSlide+xml"/>
  <Override PartName="/ppt/tags/tag24.xml" ContentType="application/vnd.openxmlformats-officedocument.presentationml.tags+xml"/>
  <Override PartName="/ppt/notesSlides/notesSlide7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8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9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0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330" r:id="rId4"/>
    <p:sldId id="354" r:id="rId5"/>
    <p:sldId id="332" r:id="rId6"/>
    <p:sldId id="335" r:id="rId7"/>
    <p:sldId id="336" r:id="rId8"/>
    <p:sldId id="338" r:id="rId9"/>
    <p:sldId id="350" r:id="rId10"/>
    <p:sldId id="345" r:id="rId11"/>
    <p:sldId id="346" r:id="rId12"/>
    <p:sldId id="349" r:id="rId13"/>
    <p:sldId id="341" r:id="rId14"/>
    <p:sldId id="291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CAEC"/>
    <a:srgbClr val="F2F2F2"/>
    <a:srgbClr val="0070C0"/>
    <a:srgbClr val="1B5A96"/>
    <a:srgbClr val="215F9A"/>
    <a:srgbClr val="C04F15"/>
    <a:srgbClr val="FBE3D6"/>
    <a:srgbClr val="BF4F15"/>
    <a:srgbClr val="0070BE"/>
    <a:srgbClr val="0070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630" autoAdjust="0"/>
    <p:restoredTop sz="93963" autoAdjust="0"/>
  </p:normalViewPr>
  <p:slideViewPr>
    <p:cSldViewPr snapToGrid="0" showGuides="1">
      <p:cViewPr varScale="1">
        <p:scale>
          <a:sx n="97" d="100"/>
          <a:sy n="97" d="100"/>
        </p:scale>
        <p:origin x="72" y="356"/>
      </p:cViewPr>
      <p:guideLst>
        <p:guide orient="horz" pos="2158"/>
        <p:guide pos="3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CE4261-0CDD-45A3-84C2-311859DE5B03}" type="datetimeFigureOut">
              <a:rPr lang="zh-CN" altLang="en-US" smtClean="0"/>
              <a:t>2025/11/8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F711DA-82CB-44C8-99EC-9CE596A896F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亮亮图文旗舰店</a:t>
            </a:r>
          </a:p>
          <a:p>
            <a:r>
              <a:rPr lang="en-US" altLang="zh-CN" dirty="0"/>
              <a:t>https://liangliangtuwen.tmall.com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711DA-82CB-44C8-99EC-9CE596A896FB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711DA-82CB-44C8-99EC-9CE596A896FB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711DA-82CB-44C8-99EC-9CE596A896FB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711DA-82CB-44C8-99EC-9CE596A896FB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亮亮图文旗舰店</a:t>
            </a:r>
          </a:p>
          <a:p>
            <a:r>
              <a:rPr lang="en-US" altLang="zh-CN" dirty="0"/>
              <a:t>https://liangliangtuwen.tmall.com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711DA-82CB-44C8-99EC-9CE596A896FB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711DA-82CB-44C8-99EC-9CE596A896FB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711DA-82CB-44C8-99EC-9CE596A896FB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711DA-82CB-44C8-99EC-9CE596A896FB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711DA-82CB-44C8-99EC-9CE596A896FB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711DA-82CB-44C8-99EC-9CE596A896FB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711DA-82CB-44C8-99EC-9CE596A896FB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711DA-82CB-44C8-99EC-9CE596A896FB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711DA-82CB-44C8-99EC-9CE596A896FB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36CA-A6C4-4358-AF93-5CCBD70D248C}" type="datetimeFigureOut">
              <a:rPr lang="zh-CN" altLang="en-US" smtClean="0"/>
              <a:t>2025/11/8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36CA-A6C4-4358-AF93-5CCBD70D248C}" type="datetimeFigureOut">
              <a:rPr lang="zh-CN" altLang="en-US" smtClean="0"/>
              <a:t>2025/11/8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36CA-A6C4-4358-AF93-5CCBD70D248C}" type="datetimeFigureOut">
              <a:rPr lang="zh-CN" altLang="en-US" smtClean="0"/>
              <a:t>2025/11/8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36CA-A6C4-4358-AF93-5CCBD70D248C}" type="datetimeFigureOut">
              <a:rPr lang="zh-CN" altLang="en-US" smtClean="0"/>
              <a:t>2025/11/8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36CA-A6C4-4358-AF93-5CCBD70D248C}" type="datetimeFigureOut">
              <a:rPr lang="zh-CN" altLang="en-US" smtClean="0"/>
              <a:t>2025/11/8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36CA-A6C4-4358-AF93-5CCBD70D248C}" type="datetimeFigureOut">
              <a:rPr lang="zh-CN" altLang="en-US" smtClean="0"/>
              <a:t>2025/11/8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36CA-A6C4-4358-AF93-5CCBD70D248C}" type="datetimeFigureOut">
              <a:rPr lang="zh-CN" altLang="en-US" smtClean="0"/>
              <a:t>2025/11/8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36CA-A6C4-4358-AF93-5CCBD70D248C}" type="datetimeFigureOut">
              <a:rPr lang="zh-CN" altLang="en-US" smtClean="0"/>
              <a:t>2025/11/8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36CA-A6C4-4358-AF93-5CCBD70D248C}" type="datetimeFigureOut">
              <a:rPr lang="zh-CN" altLang="en-US" smtClean="0"/>
              <a:t>2025/11/8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36CA-A6C4-4358-AF93-5CCBD70D248C}" type="datetimeFigureOut">
              <a:rPr lang="zh-CN" altLang="en-US" smtClean="0"/>
              <a:t>2025/11/8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36CA-A6C4-4358-AF93-5CCBD70D248C}" type="datetimeFigureOut">
              <a:rPr lang="zh-CN" altLang="en-US" smtClean="0"/>
              <a:t>2025/11/8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536CA-A6C4-4358-AF93-5CCBD70D248C}" type="datetimeFigureOut">
              <a:rPr lang="zh-CN" altLang="en-US" smtClean="0"/>
              <a:t>2025/11/8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37B7A-7510-410A-AA53-45D600DA02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29.xml"/><Relationship Id="rId7" Type="http://schemas.openxmlformats.org/officeDocument/2006/relationships/image" Target="../media/image21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notesSlide" Target="../notesSlides/notesSlide9.xml"/><Relationship Id="rId10" Type="http://schemas.openxmlformats.org/officeDocument/2006/relationships/image" Target="../media/image24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32.xml"/><Relationship Id="rId7" Type="http://schemas.openxmlformats.org/officeDocument/2006/relationships/image" Target="../media/image27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notesSlide" Target="../notesSlides/notesSlide10.xml"/><Relationship Id="rId10" Type="http://schemas.openxmlformats.org/officeDocument/2006/relationships/image" Target="../media/image3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35.xml"/><Relationship Id="rId7" Type="http://schemas.openxmlformats.org/officeDocument/2006/relationships/image" Target="../media/image33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32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7.xml"/><Relationship Id="rId9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22.xml"/><Relationship Id="rId7" Type="http://schemas.openxmlformats.org/officeDocument/2006/relationships/image" Target="../media/image11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3.xml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H_Other_8"/>
          <p:cNvPicPr/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7"/>
          <a:stretch>
            <a:fillRect/>
          </a:stretch>
        </p:blipFill>
        <p:spPr bwMode="auto">
          <a:xfrm rot="5400000" flipH="1">
            <a:off x="6024000" y="-3032194"/>
            <a:ext cx="144000" cy="10450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MH_Other_8"/>
          <p:cNvPicPr/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7"/>
          <a:stretch>
            <a:fillRect/>
          </a:stretch>
        </p:blipFill>
        <p:spPr bwMode="auto">
          <a:xfrm rot="16200000" flipH="1" flipV="1">
            <a:off x="6024001" y="-716512"/>
            <a:ext cx="144000" cy="10450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2204720"/>
            <a:ext cx="12192000" cy="22307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96595" y="2504743"/>
            <a:ext cx="107988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基于绿色能源的制氢装置设计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"/>
          <p:cNvSpPr/>
          <p:nvPr/>
        </p:nvSpPr>
        <p:spPr>
          <a:xfrm>
            <a:off x="10160" y="0"/>
            <a:ext cx="12192000" cy="7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8600" dist="508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80" dirty="0"/>
          </a:p>
        </p:txBody>
      </p:sp>
      <p:sp>
        <p:nvSpPr>
          <p:cNvPr id="25" name="矩形 24"/>
          <p:cNvSpPr/>
          <p:nvPr/>
        </p:nvSpPr>
        <p:spPr>
          <a:xfrm>
            <a:off x="4979463" y="0"/>
            <a:ext cx="1227122" cy="79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TextBox 6"/>
          <p:cNvSpPr txBox="1"/>
          <p:nvPr>
            <p:custDataLst>
              <p:tags r:id="rId1"/>
            </p:custDataLst>
          </p:nvPr>
        </p:nvSpPr>
        <p:spPr>
          <a:xfrm>
            <a:off x="160332" y="164514"/>
            <a:ext cx="1898018" cy="46626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过程文档展示</a:t>
            </a:r>
          </a:p>
        </p:txBody>
      </p:sp>
      <p:sp>
        <p:nvSpPr>
          <p:cNvPr id="2" name="TextBox 7"/>
          <p:cNvSpPr txBox="1"/>
          <p:nvPr/>
        </p:nvSpPr>
        <p:spPr>
          <a:xfrm>
            <a:off x="4953635" y="240030"/>
            <a:ext cx="1253490" cy="340995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建模过程</a:t>
            </a:r>
          </a:p>
        </p:txBody>
      </p:sp>
      <p:sp>
        <p:nvSpPr>
          <p:cNvPr id="16" name="TextBox 7"/>
          <p:cNvSpPr txBox="1"/>
          <p:nvPr>
            <p:custDataLst>
              <p:tags r:id="rId2"/>
            </p:custDataLst>
          </p:nvPr>
        </p:nvSpPr>
        <p:spPr>
          <a:xfrm>
            <a:off x="6533217" y="231782"/>
            <a:ext cx="14351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工程图绘制</a:t>
            </a:r>
          </a:p>
        </p:txBody>
      </p:sp>
      <p:sp>
        <p:nvSpPr>
          <p:cNvPr id="24" name="TextBox 7"/>
          <p:cNvSpPr txBox="1"/>
          <p:nvPr>
            <p:custDataLst>
              <p:tags r:id="rId3"/>
            </p:custDataLst>
          </p:nvPr>
        </p:nvSpPr>
        <p:spPr>
          <a:xfrm>
            <a:off x="8295369" y="231465"/>
            <a:ext cx="14351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论文撰写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1710" y="1794510"/>
            <a:ext cx="3046730" cy="16344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1710" y="3972560"/>
            <a:ext cx="3046730" cy="16344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38675" y="1794510"/>
            <a:ext cx="3046730" cy="16344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38675" y="3972560"/>
            <a:ext cx="3046730" cy="16344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95640" y="1794510"/>
            <a:ext cx="3067050" cy="16452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95640" y="3972560"/>
            <a:ext cx="3036570" cy="1628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1710" y="1794510"/>
            <a:ext cx="3046730" cy="16344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38675" y="1794510"/>
            <a:ext cx="3046730" cy="16344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"/>
          <p:cNvSpPr/>
          <p:nvPr/>
        </p:nvSpPr>
        <p:spPr>
          <a:xfrm>
            <a:off x="10160" y="0"/>
            <a:ext cx="12192000" cy="7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8600" dist="508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80" dirty="0"/>
          </a:p>
        </p:txBody>
      </p:sp>
      <p:sp>
        <p:nvSpPr>
          <p:cNvPr id="18" name="矩形 17"/>
          <p:cNvSpPr/>
          <p:nvPr/>
        </p:nvSpPr>
        <p:spPr>
          <a:xfrm>
            <a:off x="6637448" y="15875"/>
            <a:ext cx="1227122" cy="79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2" name="TextBox 6"/>
          <p:cNvSpPr txBox="1"/>
          <p:nvPr>
            <p:custDataLst>
              <p:tags r:id="rId1"/>
            </p:custDataLst>
          </p:nvPr>
        </p:nvSpPr>
        <p:spPr>
          <a:xfrm>
            <a:off x="160332" y="164514"/>
            <a:ext cx="1898018" cy="46626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过程文档展示</a:t>
            </a:r>
          </a:p>
        </p:txBody>
      </p:sp>
      <p:sp>
        <p:nvSpPr>
          <p:cNvPr id="2" name="TextBox 7"/>
          <p:cNvSpPr txBox="1"/>
          <p:nvPr/>
        </p:nvSpPr>
        <p:spPr>
          <a:xfrm>
            <a:off x="4862646" y="240037"/>
            <a:ext cx="13440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建模过程</a:t>
            </a:r>
          </a:p>
        </p:txBody>
      </p:sp>
      <p:sp>
        <p:nvSpPr>
          <p:cNvPr id="3" name="TextBox 7"/>
          <p:cNvSpPr txBox="1"/>
          <p:nvPr>
            <p:custDataLst>
              <p:tags r:id="rId2"/>
            </p:custDataLst>
          </p:nvPr>
        </p:nvSpPr>
        <p:spPr>
          <a:xfrm>
            <a:off x="6533217" y="231782"/>
            <a:ext cx="14351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工程图绘制</a:t>
            </a:r>
          </a:p>
        </p:txBody>
      </p:sp>
      <p:sp>
        <p:nvSpPr>
          <p:cNvPr id="24" name="TextBox 7"/>
          <p:cNvSpPr txBox="1"/>
          <p:nvPr>
            <p:custDataLst>
              <p:tags r:id="rId3"/>
            </p:custDataLst>
          </p:nvPr>
        </p:nvSpPr>
        <p:spPr>
          <a:xfrm>
            <a:off x="8295369" y="231465"/>
            <a:ext cx="14351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论文撰写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630" y="1318895"/>
            <a:ext cx="3488690" cy="25025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64475" y="1226185"/>
            <a:ext cx="3526790" cy="25088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15460" y="1477010"/>
            <a:ext cx="3422015" cy="19519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5630" y="3898900"/>
            <a:ext cx="3488690" cy="24733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53230" y="3898900"/>
            <a:ext cx="3484245" cy="24733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64475" y="3898900"/>
            <a:ext cx="3531235" cy="24936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"/>
          <p:cNvSpPr/>
          <p:nvPr/>
        </p:nvSpPr>
        <p:spPr>
          <a:xfrm>
            <a:off x="10160" y="0"/>
            <a:ext cx="12192000" cy="7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8600" dist="508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80" dirty="0"/>
          </a:p>
        </p:txBody>
      </p:sp>
      <p:sp>
        <p:nvSpPr>
          <p:cNvPr id="25" name="矩形 24"/>
          <p:cNvSpPr/>
          <p:nvPr/>
        </p:nvSpPr>
        <p:spPr>
          <a:xfrm>
            <a:off x="8399573" y="15875"/>
            <a:ext cx="1227122" cy="79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12123" y="1038578"/>
            <a:ext cx="3188074" cy="4720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现有已发表论文作为基础</a:t>
            </a:r>
          </a:p>
        </p:txBody>
      </p:sp>
      <p:sp>
        <p:nvSpPr>
          <p:cNvPr id="18" name="TextBox 6"/>
          <p:cNvSpPr txBox="1"/>
          <p:nvPr>
            <p:custDataLst>
              <p:tags r:id="rId1"/>
            </p:custDataLst>
          </p:nvPr>
        </p:nvSpPr>
        <p:spPr>
          <a:xfrm>
            <a:off x="160332" y="164514"/>
            <a:ext cx="1898018" cy="46626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过程文档展示</a:t>
            </a:r>
          </a:p>
        </p:txBody>
      </p:sp>
      <p:sp>
        <p:nvSpPr>
          <p:cNvPr id="2" name="TextBox 7"/>
          <p:cNvSpPr txBox="1"/>
          <p:nvPr/>
        </p:nvSpPr>
        <p:spPr>
          <a:xfrm>
            <a:off x="4862646" y="240037"/>
            <a:ext cx="13440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建模过程</a:t>
            </a:r>
          </a:p>
        </p:txBody>
      </p:sp>
      <p:sp>
        <p:nvSpPr>
          <p:cNvPr id="3" name="TextBox 7"/>
          <p:cNvSpPr txBox="1"/>
          <p:nvPr>
            <p:custDataLst>
              <p:tags r:id="rId2"/>
            </p:custDataLst>
          </p:nvPr>
        </p:nvSpPr>
        <p:spPr>
          <a:xfrm>
            <a:off x="6533217" y="231782"/>
            <a:ext cx="14351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工程图绘制</a:t>
            </a:r>
          </a:p>
        </p:txBody>
      </p:sp>
      <p:sp>
        <p:nvSpPr>
          <p:cNvPr id="24" name="TextBox 7"/>
          <p:cNvSpPr txBox="1"/>
          <p:nvPr>
            <p:custDataLst>
              <p:tags r:id="rId3"/>
            </p:custDataLst>
          </p:nvPr>
        </p:nvSpPr>
        <p:spPr>
          <a:xfrm>
            <a:off x="8399780" y="250825"/>
            <a:ext cx="1226820" cy="340995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论文撰写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0905" y="1656715"/>
            <a:ext cx="4968875" cy="18789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0905" y="4072890"/>
            <a:ext cx="4968875" cy="2101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06490" y="2578100"/>
            <a:ext cx="5026660" cy="24834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/>
        </p:nvSpPr>
        <p:spPr>
          <a:xfrm>
            <a:off x="5107024" y="2435374"/>
            <a:ext cx="6289950" cy="3057400"/>
          </a:xfrm>
          <a:prstGeom prst="roundRect">
            <a:avLst>
              <a:gd name="adj" fmla="val 6136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i="0" dirty="0">
                <a:solidFill>
                  <a:srgbClr val="07133E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本课题设计了一个利用多种绿色海洋能源的海上制氢装置。</a:t>
            </a:r>
            <a:r>
              <a:rPr lang="zh-CN" altLang="en-US" sz="2400" b="1" dirty="0">
                <a:solidFill>
                  <a:srgbClr val="07133E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该装置对风能、太阳能和波浪能的综合运用提供新的设想，也为氢能的制备提供了新的方案，将对海洋能源的发展具有深远意义。</a:t>
            </a:r>
          </a:p>
        </p:txBody>
      </p:sp>
      <p:sp>
        <p:nvSpPr>
          <p:cNvPr id="19" name="矩形: 圆角 18"/>
          <p:cNvSpPr/>
          <p:nvPr/>
        </p:nvSpPr>
        <p:spPr>
          <a:xfrm>
            <a:off x="-341745" y="421864"/>
            <a:ext cx="13080592" cy="738420"/>
          </a:xfrm>
          <a:prstGeom prst="roundRect">
            <a:avLst>
              <a:gd name="adj" fmla="val 566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95312" y="555057"/>
            <a:ext cx="3188074" cy="4720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总结</a:t>
            </a:r>
          </a:p>
        </p:txBody>
      </p:sp>
      <p:pic>
        <p:nvPicPr>
          <p:cNvPr id="3" name="图片 2" descr="QQ图片20250517163253_美图抠图06-04-2025 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615" y="1160145"/>
            <a:ext cx="5073015" cy="5073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H_Other_8"/>
          <p:cNvPicPr/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7"/>
          <a:stretch>
            <a:fillRect/>
          </a:stretch>
        </p:blipFill>
        <p:spPr bwMode="auto">
          <a:xfrm rot="5400000" flipH="1">
            <a:off x="6024000" y="-3032194"/>
            <a:ext cx="144000" cy="10450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MH_Other_8"/>
          <p:cNvPicPr/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7"/>
          <a:stretch>
            <a:fillRect/>
          </a:stretch>
        </p:blipFill>
        <p:spPr bwMode="auto">
          <a:xfrm rot="16200000" flipH="1" flipV="1">
            <a:off x="6024001" y="-127232"/>
            <a:ext cx="144000" cy="10450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2204967"/>
            <a:ext cx="12192000" cy="286136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590800" y="3137598"/>
            <a:ext cx="701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请各位老师指正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33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3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-1791046" y="1892300"/>
            <a:ext cx="5651845" cy="3073400"/>
          </a:xfrm>
          <a:prstGeom prst="roundRect">
            <a:avLst>
              <a:gd name="adj" fmla="val 50000"/>
            </a:avLst>
          </a:prstGeom>
          <a:solidFill>
            <a:srgbClr val="9CC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-1556426" y="1998319"/>
            <a:ext cx="5261917" cy="286136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>
            <p:custDataLst>
              <p:tags r:id="rId1"/>
            </p:custDataLst>
          </p:nvPr>
        </p:nvSpPr>
        <p:spPr>
          <a:xfrm>
            <a:off x="5111184" y="1691190"/>
            <a:ext cx="911156" cy="577144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01</a:t>
            </a:r>
            <a:endParaRPr lang="zh-CN" altLang="en-US" sz="2400" b="1" dirty="0"/>
          </a:p>
        </p:txBody>
      </p:sp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5111184" y="2659115"/>
            <a:ext cx="911156" cy="577144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02</a:t>
            </a:r>
            <a:endParaRPr lang="zh-CN" altLang="en-US" sz="2400" b="1" dirty="0"/>
          </a:p>
        </p:txBody>
      </p:sp>
      <p:sp>
        <p:nvSpPr>
          <p:cNvPr id="7" name="圆角矩形 6"/>
          <p:cNvSpPr/>
          <p:nvPr>
            <p:custDataLst>
              <p:tags r:id="rId3"/>
            </p:custDataLst>
          </p:nvPr>
        </p:nvSpPr>
        <p:spPr>
          <a:xfrm>
            <a:off x="5111184" y="3627040"/>
            <a:ext cx="911156" cy="577144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03</a:t>
            </a:r>
            <a:endParaRPr lang="zh-CN" altLang="en-US" sz="2400" b="1" dirty="0"/>
          </a:p>
        </p:txBody>
      </p:sp>
      <p:sp>
        <p:nvSpPr>
          <p:cNvPr id="59" name="圆角矩形 58"/>
          <p:cNvSpPr/>
          <p:nvPr>
            <p:custDataLst>
              <p:tags r:id="rId4"/>
            </p:custDataLst>
          </p:nvPr>
        </p:nvSpPr>
        <p:spPr>
          <a:xfrm>
            <a:off x="6216084" y="1691190"/>
            <a:ext cx="3476556" cy="577144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研究背景</a:t>
            </a:r>
          </a:p>
        </p:txBody>
      </p:sp>
      <p:sp>
        <p:nvSpPr>
          <p:cNvPr id="60" name="圆角矩形 59"/>
          <p:cNvSpPr/>
          <p:nvPr>
            <p:custDataLst>
              <p:tags r:id="rId5"/>
            </p:custDataLst>
          </p:nvPr>
        </p:nvSpPr>
        <p:spPr>
          <a:xfrm>
            <a:off x="6216084" y="2659115"/>
            <a:ext cx="3476556" cy="577144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结构设计</a:t>
            </a:r>
          </a:p>
        </p:txBody>
      </p:sp>
      <p:sp>
        <p:nvSpPr>
          <p:cNvPr id="61" name="圆角矩形 60"/>
          <p:cNvSpPr/>
          <p:nvPr>
            <p:custDataLst>
              <p:tags r:id="rId6"/>
            </p:custDataLst>
          </p:nvPr>
        </p:nvSpPr>
        <p:spPr>
          <a:xfrm>
            <a:off x="6216084" y="3627040"/>
            <a:ext cx="3476556" cy="577144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过程文档展示</a:t>
            </a:r>
          </a:p>
        </p:txBody>
      </p:sp>
      <p:sp>
        <p:nvSpPr>
          <p:cNvPr id="64" name="TextBox 78"/>
          <p:cNvSpPr txBox="1"/>
          <p:nvPr/>
        </p:nvSpPr>
        <p:spPr>
          <a:xfrm>
            <a:off x="565975" y="3733289"/>
            <a:ext cx="206338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665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CONTENTS</a:t>
            </a:r>
            <a:endParaRPr lang="zh-CN" altLang="en-US" sz="2665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5" name="TextBox 79"/>
          <p:cNvSpPr txBox="1"/>
          <p:nvPr/>
        </p:nvSpPr>
        <p:spPr>
          <a:xfrm>
            <a:off x="641317" y="2677173"/>
            <a:ext cx="1912703" cy="995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8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sp>
        <p:nvSpPr>
          <p:cNvPr id="3" name="圆角矩形 6"/>
          <p:cNvSpPr/>
          <p:nvPr>
            <p:custDataLst>
              <p:tags r:id="rId7"/>
            </p:custDataLst>
          </p:nvPr>
        </p:nvSpPr>
        <p:spPr>
          <a:xfrm>
            <a:off x="5111184" y="4594965"/>
            <a:ext cx="911156" cy="577144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04</a:t>
            </a:r>
            <a:endParaRPr lang="zh-CN" altLang="en-US" sz="2400" b="1" dirty="0"/>
          </a:p>
        </p:txBody>
      </p:sp>
      <p:sp>
        <p:nvSpPr>
          <p:cNvPr id="4" name="圆角矩形 60"/>
          <p:cNvSpPr/>
          <p:nvPr>
            <p:custDataLst>
              <p:tags r:id="rId8"/>
            </p:custDataLst>
          </p:nvPr>
        </p:nvSpPr>
        <p:spPr>
          <a:xfrm>
            <a:off x="6216084" y="4594965"/>
            <a:ext cx="3476556" cy="577144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总结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decel="533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decel="533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decel="533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decel="533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5" grpId="0" bldLvl="0" animBg="1"/>
      <p:bldP spid="6" grpId="0" bldLvl="0" animBg="1"/>
      <p:bldP spid="7" grpId="0" bldLvl="0" animBg="1"/>
      <p:bldP spid="59" grpId="0" bldLvl="0" animBg="1"/>
      <p:bldP spid="60" grpId="0" bldLvl="0" animBg="1"/>
      <p:bldP spid="61" grpId="0" bldLvl="0" animBg="1"/>
      <p:bldP spid="64" grpId="0"/>
      <p:bldP spid="65" grpId="0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4"/>
          <p:cNvSpPr/>
          <p:nvPr/>
        </p:nvSpPr>
        <p:spPr>
          <a:xfrm>
            <a:off x="0" y="0"/>
            <a:ext cx="12192000" cy="7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8600" dist="508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80"/>
          </a:p>
        </p:txBody>
      </p:sp>
      <p:sp>
        <p:nvSpPr>
          <p:cNvPr id="24" name="矩形 23"/>
          <p:cNvSpPr/>
          <p:nvPr/>
        </p:nvSpPr>
        <p:spPr>
          <a:xfrm>
            <a:off x="3231850" y="0"/>
            <a:ext cx="1666001" cy="79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6" name="TextBox 6"/>
          <p:cNvSpPr txBox="1"/>
          <p:nvPr/>
        </p:nvSpPr>
        <p:spPr>
          <a:xfrm>
            <a:off x="3375025" y="215900"/>
            <a:ext cx="1435100" cy="340995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</a:p>
        </p:txBody>
      </p:sp>
      <p:sp>
        <p:nvSpPr>
          <p:cNvPr id="27" name="TextBox 7"/>
          <p:cNvSpPr txBox="1"/>
          <p:nvPr/>
        </p:nvSpPr>
        <p:spPr>
          <a:xfrm>
            <a:off x="5076749" y="215904"/>
            <a:ext cx="1344000" cy="340995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结构设计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6599649" y="285092"/>
            <a:ext cx="0" cy="24581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7"/>
          <p:cNvSpPr txBox="1"/>
          <p:nvPr>
            <p:custDataLst>
              <p:tags r:id="rId1"/>
            </p:custDataLst>
          </p:nvPr>
        </p:nvSpPr>
        <p:spPr>
          <a:xfrm>
            <a:off x="6778361" y="213995"/>
            <a:ext cx="13440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过程文档展示</a:t>
            </a:r>
          </a:p>
        </p:txBody>
      </p:sp>
      <p:sp>
        <p:nvSpPr>
          <p:cNvPr id="1051" name="矩形 1050"/>
          <p:cNvSpPr/>
          <p:nvPr/>
        </p:nvSpPr>
        <p:spPr>
          <a:xfrm>
            <a:off x="3225055" y="5387017"/>
            <a:ext cx="3188074" cy="4720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24885" y="1326565"/>
            <a:ext cx="240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学论网-矩形 1"/>
          <p:cNvSpPr/>
          <p:nvPr/>
        </p:nvSpPr>
        <p:spPr>
          <a:xfrm>
            <a:off x="957950" y="1394794"/>
            <a:ext cx="10276100" cy="541108"/>
          </a:xfrm>
          <a:prstGeom prst="rect">
            <a:avLst/>
          </a:prstGeom>
          <a:solidFill>
            <a:srgbClr val="3A6695"/>
          </a:solidFill>
          <a:ln w="12700" cap="flat" cmpd="sng" algn="ctr">
            <a:solidFill>
              <a:srgbClr val="3A6695"/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zh-CN" altLang="en-US" sz="2800" b="1" kern="0" dirty="0"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95000"/>
                      </a:schemeClr>
                    </a:gs>
                  </a:gsLst>
                  <a:path path="circle">
                    <a:fillToRect l="100000" b="100000"/>
                  </a:path>
                </a:gradFill>
                <a:ea typeface="微软雅黑" panose="020B0503020204020204" pitchFamily="34" charset="-122"/>
              </a:rPr>
              <a:t>研究背景</a:t>
            </a:r>
          </a:p>
        </p:txBody>
      </p:sp>
      <p:sp>
        <p:nvSpPr>
          <p:cNvPr id="11" name="学论网-矩形 1"/>
          <p:cNvSpPr/>
          <p:nvPr/>
        </p:nvSpPr>
        <p:spPr>
          <a:xfrm>
            <a:off x="957580" y="2029460"/>
            <a:ext cx="5138420" cy="691515"/>
          </a:xfrm>
          <a:prstGeom prst="rect">
            <a:avLst/>
          </a:prstGeom>
          <a:noFill/>
          <a:ln w="12700" cap="flat" cmpd="sng" algn="ctr">
            <a:solidFill>
              <a:srgbClr val="3A6695"/>
            </a:solidFill>
            <a:prstDash val="sysDot"/>
          </a:ln>
          <a:effectLst/>
        </p:spPr>
        <p:txBody>
          <a:bodyPr rtlCol="0" anchor="ctr"/>
          <a:lstStyle/>
          <a:p>
            <a:pPr lvl="0" algn="ctr"/>
            <a:endParaRPr lang="zh-CN" altLang="en-US" sz="2800" b="1" kern="0" dirty="0">
              <a:gradFill>
                <a:gsLst>
                  <a:gs pos="100000">
                    <a:schemeClr val="bg1"/>
                  </a:gs>
                  <a:gs pos="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</a:gradFill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0270" y="2165350"/>
            <a:ext cx="5198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制氢温室气体排放量</a:t>
            </a:r>
          </a:p>
        </p:txBody>
      </p:sp>
      <p:sp>
        <p:nvSpPr>
          <p:cNvPr id="16" name="学论网-矩形 1"/>
          <p:cNvSpPr/>
          <p:nvPr/>
        </p:nvSpPr>
        <p:spPr>
          <a:xfrm>
            <a:off x="6171565" y="2029460"/>
            <a:ext cx="5062220" cy="691515"/>
          </a:xfrm>
          <a:prstGeom prst="rect">
            <a:avLst/>
          </a:prstGeom>
          <a:noFill/>
          <a:ln w="12700" cap="flat" cmpd="sng" algn="ctr">
            <a:solidFill>
              <a:srgbClr val="3A6695"/>
            </a:solidFill>
            <a:prstDash val="sysDot"/>
          </a:ln>
          <a:effectLst/>
        </p:spPr>
        <p:txBody>
          <a:bodyPr rtlCol="0" anchor="ctr"/>
          <a:lstStyle/>
          <a:p>
            <a:pPr lvl="0" algn="ctr"/>
            <a:endParaRPr lang="zh-CN" altLang="en-US" sz="2800" b="1" kern="0" dirty="0">
              <a:gradFill>
                <a:gsLst>
                  <a:gs pos="100000">
                    <a:schemeClr val="bg1"/>
                  </a:gs>
                  <a:gs pos="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</a:gradFill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71565" y="2143760"/>
            <a:ext cx="5062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我国海水制氢的突破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580" y="2946400"/>
            <a:ext cx="5131435" cy="28308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1565" y="2946400"/>
            <a:ext cx="5061585" cy="279527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8346534" y="311127"/>
            <a:ext cx="0" cy="24581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7"/>
          <p:cNvSpPr txBox="1"/>
          <p:nvPr>
            <p:custDataLst>
              <p:tags r:id="rId2"/>
            </p:custDataLst>
          </p:nvPr>
        </p:nvSpPr>
        <p:spPr>
          <a:xfrm>
            <a:off x="8524611" y="213995"/>
            <a:ext cx="1344000" cy="340995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4"/>
          <p:cNvSpPr/>
          <p:nvPr/>
        </p:nvSpPr>
        <p:spPr>
          <a:xfrm>
            <a:off x="0" y="0"/>
            <a:ext cx="12192000" cy="7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8600" dist="508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80"/>
          </a:p>
        </p:txBody>
      </p:sp>
      <p:sp>
        <p:nvSpPr>
          <p:cNvPr id="24" name="矩形 23"/>
          <p:cNvSpPr/>
          <p:nvPr/>
        </p:nvSpPr>
        <p:spPr>
          <a:xfrm>
            <a:off x="3231850" y="0"/>
            <a:ext cx="1666001" cy="79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6" name="TextBox 6"/>
          <p:cNvSpPr txBox="1"/>
          <p:nvPr/>
        </p:nvSpPr>
        <p:spPr>
          <a:xfrm>
            <a:off x="3375025" y="215900"/>
            <a:ext cx="1435100" cy="340995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</a:p>
        </p:txBody>
      </p:sp>
      <p:sp>
        <p:nvSpPr>
          <p:cNvPr id="27" name="TextBox 7"/>
          <p:cNvSpPr txBox="1"/>
          <p:nvPr/>
        </p:nvSpPr>
        <p:spPr>
          <a:xfrm>
            <a:off x="5076749" y="215904"/>
            <a:ext cx="1344000" cy="340995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结构设计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6599649" y="285092"/>
            <a:ext cx="0" cy="24581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7"/>
          <p:cNvSpPr txBox="1"/>
          <p:nvPr>
            <p:custDataLst>
              <p:tags r:id="rId1"/>
            </p:custDataLst>
          </p:nvPr>
        </p:nvSpPr>
        <p:spPr>
          <a:xfrm>
            <a:off x="6778361" y="213995"/>
            <a:ext cx="13440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过程文档展示</a:t>
            </a:r>
          </a:p>
        </p:txBody>
      </p:sp>
      <p:sp>
        <p:nvSpPr>
          <p:cNvPr id="1051" name="矩形 1050"/>
          <p:cNvSpPr/>
          <p:nvPr/>
        </p:nvSpPr>
        <p:spPr>
          <a:xfrm>
            <a:off x="3225055" y="5387017"/>
            <a:ext cx="3188074" cy="4720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24885" y="1326565"/>
            <a:ext cx="240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学论网-矩形 1"/>
          <p:cNvSpPr/>
          <p:nvPr/>
        </p:nvSpPr>
        <p:spPr>
          <a:xfrm>
            <a:off x="957950" y="1394794"/>
            <a:ext cx="10276100" cy="541108"/>
          </a:xfrm>
          <a:prstGeom prst="rect">
            <a:avLst/>
          </a:prstGeom>
          <a:solidFill>
            <a:srgbClr val="3A6695"/>
          </a:solidFill>
          <a:ln w="12700" cap="flat" cmpd="sng" algn="ctr">
            <a:solidFill>
              <a:srgbClr val="3A6695"/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zh-CN" altLang="en-US" sz="2800" b="1" kern="0" dirty="0"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95000"/>
                      </a:schemeClr>
                    </a:gs>
                  </a:gsLst>
                  <a:path path="circle">
                    <a:fillToRect l="100000" b="100000"/>
                  </a:path>
                </a:gradFill>
                <a:ea typeface="微软雅黑" panose="020B0503020204020204" pitchFamily="34" charset="-122"/>
              </a:rPr>
              <a:t>研究背景</a:t>
            </a:r>
          </a:p>
        </p:txBody>
      </p:sp>
      <p:sp>
        <p:nvSpPr>
          <p:cNvPr id="11" name="学论网-矩形 1"/>
          <p:cNvSpPr/>
          <p:nvPr/>
        </p:nvSpPr>
        <p:spPr>
          <a:xfrm>
            <a:off x="957580" y="2029460"/>
            <a:ext cx="5138420" cy="691515"/>
          </a:xfrm>
          <a:prstGeom prst="rect">
            <a:avLst/>
          </a:prstGeom>
          <a:noFill/>
          <a:ln w="12700" cap="flat" cmpd="sng" algn="ctr">
            <a:solidFill>
              <a:srgbClr val="3A6695"/>
            </a:solidFill>
            <a:prstDash val="sysDot"/>
          </a:ln>
          <a:effectLst/>
        </p:spPr>
        <p:txBody>
          <a:bodyPr rtlCol="0" anchor="ctr"/>
          <a:lstStyle/>
          <a:p>
            <a:pPr lvl="0" algn="ctr"/>
            <a:endParaRPr lang="zh-CN" altLang="en-US" sz="2800" b="1" kern="0" dirty="0">
              <a:gradFill>
                <a:gsLst>
                  <a:gs pos="100000">
                    <a:schemeClr val="bg1"/>
                  </a:gs>
                  <a:gs pos="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</a:gradFill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0270" y="2165350"/>
            <a:ext cx="5198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当前电解水制氢成本</a:t>
            </a:r>
          </a:p>
        </p:txBody>
      </p:sp>
      <p:sp>
        <p:nvSpPr>
          <p:cNvPr id="16" name="学论网-矩形 1"/>
          <p:cNvSpPr/>
          <p:nvPr/>
        </p:nvSpPr>
        <p:spPr>
          <a:xfrm>
            <a:off x="6171565" y="2029460"/>
            <a:ext cx="5062220" cy="691515"/>
          </a:xfrm>
          <a:prstGeom prst="rect">
            <a:avLst/>
          </a:prstGeom>
          <a:noFill/>
          <a:ln w="12700" cap="flat" cmpd="sng" algn="ctr">
            <a:solidFill>
              <a:srgbClr val="3A6695"/>
            </a:solidFill>
            <a:prstDash val="sysDot"/>
          </a:ln>
          <a:effectLst/>
        </p:spPr>
        <p:txBody>
          <a:bodyPr rtlCol="0" anchor="ctr"/>
          <a:lstStyle/>
          <a:p>
            <a:pPr lvl="0" algn="ctr"/>
            <a:endParaRPr lang="zh-CN" altLang="en-US" sz="2800" b="1" kern="0" dirty="0">
              <a:gradFill>
                <a:gsLst>
                  <a:gs pos="100000">
                    <a:schemeClr val="bg1"/>
                  </a:gs>
                  <a:gs pos="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</a:gradFill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71565" y="2143760"/>
            <a:ext cx="5062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绿色能源制氢案例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202330" y="6098585"/>
            <a:ext cx="7604459" cy="46037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因此，本课题拟</a:t>
            </a:r>
            <a:r>
              <a:rPr lang="zh-CN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设计一种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基于绿色能源的制氢装置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8346534" y="311127"/>
            <a:ext cx="0" cy="24581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"/>
          <p:cNvSpPr txBox="1"/>
          <p:nvPr>
            <p:custDataLst>
              <p:tags r:id="rId2"/>
            </p:custDataLst>
          </p:nvPr>
        </p:nvSpPr>
        <p:spPr>
          <a:xfrm>
            <a:off x="8524611" y="213995"/>
            <a:ext cx="1344000" cy="340995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pic>
        <p:nvPicPr>
          <p:cNvPr id="8" name="图片 7" descr="图片1_美图抠图06-05-20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210" y="2886075"/>
            <a:ext cx="5621655" cy="3047365"/>
          </a:xfrm>
          <a:prstGeom prst="rect">
            <a:avLst/>
          </a:prstGeom>
        </p:spPr>
      </p:pic>
      <p:pic>
        <p:nvPicPr>
          <p:cNvPr id="13" name="图片 12" descr="图片2_美图抠图06-05-20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5320" y="2539365"/>
            <a:ext cx="3100070" cy="3385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左大括号 65"/>
          <p:cNvSpPr/>
          <p:nvPr/>
        </p:nvSpPr>
        <p:spPr>
          <a:xfrm>
            <a:off x="8656457" y="2642297"/>
            <a:ext cx="268254" cy="1036810"/>
          </a:xfrm>
          <a:prstGeom prst="leftBrace">
            <a:avLst>
              <a:gd name="adj1" fmla="val 44182"/>
              <a:gd name="adj2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7" name="文本框 66"/>
          <p:cNvSpPr txBox="1"/>
          <p:nvPr/>
        </p:nvSpPr>
        <p:spPr>
          <a:xfrm>
            <a:off x="8681905" y="2370839"/>
            <a:ext cx="2654211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BF4F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风能发电模块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8681720" y="2893695"/>
            <a:ext cx="296354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BF4F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太阳能发电模块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8656955" y="3414395"/>
            <a:ext cx="316738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BF4F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rgbClr val="BF4F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波浪能能发电模块</a:t>
            </a:r>
          </a:p>
        </p:txBody>
      </p:sp>
      <p:sp>
        <p:nvSpPr>
          <p:cNvPr id="72" name="左大括号 71"/>
          <p:cNvSpPr/>
          <p:nvPr/>
        </p:nvSpPr>
        <p:spPr>
          <a:xfrm>
            <a:off x="8663375" y="4251221"/>
            <a:ext cx="261336" cy="461666"/>
          </a:xfrm>
          <a:prstGeom prst="leftBrace">
            <a:avLst>
              <a:gd name="adj1" fmla="val 28127"/>
              <a:gd name="adj2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3" name="文本框 72"/>
          <p:cNvSpPr txBox="1"/>
          <p:nvPr/>
        </p:nvSpPr>
        <p:spPr>
          <a:xfrm>
            <a:off x="8720858" y="4020389"/>
            <a:ext cx="198366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1B5A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制氢模块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8793480" y="4471670"/>
            <a:ext cx="180848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1B5A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储能模块</a:t>
            </a:r>
          </a:p>
        </p:txBody>
      </p:sp>
      <p:sp>
        <p:nvSpPr>
          <p:cNvPr id="79" name="矩形 4"/>
          <p:cNvSpPr/>
          <p:nvPr/>
        </p:nvSpPr>
        <p:spPr>
          <a:xfrm>
            <a:off x="0" y="0"/>
            <a:ext cx="12192000" cy="7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8600" dist="508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80" dirty="0"/>
              <a:t>b</a:t>
            </a:r>
            <a:endParaRPr lang="zh-CN" altLang="en-US" sz="2880" dirty="0"/>
          </a:p>
        </p:txBody>
      </p:sp>
      <p:sp>
        <p:nvSpPr>
          <p:cNvPr id="80" name="矩形 79"/>
          <p:cNvSpPr/>
          <p:nvPr/>
        </p:nvSpPr>
        <p:spPr>
          <a:xfrm>
            <a:off x="2200859" y="0"/>
            <a:ext cx="1666067" cy="79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81" name="TextBox 6"/>
          <p:cNvSpPr txBox="1"/>
          <p:nvPr/>
        </p:nvSpPr>
        <p:spPr>
          <a:xfrm>
            <a:off x="3982410" y="224420"/>
            <a:ext cx="14351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波浪能发电模块</a:t>
            </a:r>
          </a:p>
        </p:txBody>
      </p:sp>
      <p:sp>
        <p:nvSpPr>
          <p:cNvPr id="82" name="TextBox 7"/>
          <p:cNvSpPr txBox="1"/>
          <p:nvPr/>
        </p:nvSpPr>
        <p:spPr>
          <a:xfrm>
            <a:off x="5910171" y="223288"/>
            <a:ext cx="13440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风能发电模块</a:t>
            </a:r>
          </a:p>
        </p:txBody>
      </p:sp>
      <p:sp>
        <p:nvSpPr>
          <p:cNvPr id="83" name="TextBox 9"/>
          <p:cNvSpPr txBox="1"/>
          <p:nvPr/>
        </p:nvSpPr>
        <p:spPr>
          <a:xfrm>
            <a:off x="7581846" y="227120"/>
            <a:ext cx="1425575" cy="340995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太阳能发电模块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Box 7"/>
          <p:cNvSpPr txBox="1"/>
          <p:nvPr>
            <p:custDataLst>
              <p:tags r:id="rId1"/>
            </p:custDataLst>
          </p:nvPr>
        </p:nvSpPr>
        <p:spPr>
          <a:xfrm>
            <a:off x="9418507" y="231466"/>
            <a:ext cx="1435100" cy="340995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制氢模块</a:t>
            </a:r>
          </a:p>
        </p:txBody>
      </p:sp>
      <p:sp>
        <p:nvSpPr>
          <p:cNvPr id="4" name="TextBox 6"/>
          <p:cNvSpPr txBox="1"/>
          <p:nvPr>
            <p:custDataLst>
              <p:tags r:id="rId2"/>
            </p:custDataLst>
          </p:nvPr>
        </p:nvSpPr>
        <p:spPr>
          <a:xfrm>
            <a:off x="160332" y="164514"/>
            <a:ext cx="1435100" cy="46626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结构设计</a:t>
            </a:r>
          </a:p>
        </p:txBody>
      </p:sp>
      <p:sp>
        <p:nvSpPr>
          <p:cNvPr id="5" name="TextBox 6"/>
          <p:cNvSpPr txBox="1"/>
          <p:nvPr/>
        </p:nvSpPr>
        <p:spPr>
          <a:xfrm>
            <a:off x="2316343" y="231466"/>
            <a:ext cx="14351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总体设计</a:t>
            </a:r>
          </a:p>
        </p:txBody>
      </p:sp>
      <p:sp>
        <p:nvSpPr>
          <p:cNvPr id="8" name="左中括号 7"/>
          <p:cNvSpPr/>
          <p:nvPr/>
        </p:nvSpPr>
        <p:spPr>
          <a:xfrm>
            <a:off x="7096706" y="3129979"/>
            <a:ext cx="143375" cy="1378988"/>
          </a:xfrm>
          <a:prstGeom prst="leftBracket">
            <a:avLst>
              <a:gd name="adj" fmla="val 142468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矩形: 圆角 11"/>
          <p:cNvSpPr/>
          <p:nvPr/>
        </p:nvSpPr>
        <p:spPr>
          <a:xfrm>
            <a:off x="7305998" y="2929870"/>
            <a:ext cx="1284542" cy="461665"/>
          </a:xfrm>
          <a:prstGeom prst="roundRect">
            <a:avLst/>
          </a:prstGeom>
          <a:solidFill>
            <a:srgbClr val="FBE3D6"/>
          </a:solidFill>
          <a:ln w="57150">
            <a:solidFill>
              <a:srgbClr val="C04F1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发电模块</a:t>
            </a:r>
          </a:p>
        </p:txBody>
      </p:sp>
      <p:sp>
        <p:nvSpPr>
          <p:cNvPr id="13" name="矩形: 圆角 12"/>
          <p:cNvSpPr/>
          <p:nvPr/>
        </p:nvSpPr>
        <p:spPr>
          <a:xfrm>
            <a:off x="7310120" y="4251325"/>
            <a:ext cx="1282700" cy="513715"/>
          </a:xfrm>
          <a:prstGeom prst="roundRect">
            <a:avLst/>
          </a:prstGeom>
          <a:solidFill>
            <a:srgbClr val="A6CAEC"/>
          </a:solidFill>
          <a:ln w="57150">
            <a:solidFill>
              <a:srgbClr val="215F9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其他模块</a:t>
            </a: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560" y="640715"/>
            <a:ext cx="6084570" cy="6084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4"/>
          <p:cNvSpPr/>
          <p:nvPr/>
        </p:nvSpPr>
        <p:spPr>
          <a:xfrm>
            <a:off x="0" y="0"/>
            <a:ext cx="12192000" cy="7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8600" dist="508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80" dirty="0"/>
              <a:t>b</a:t>
            </a:r>
            <a:endParaRPr lang="zh-CN" altLang="en-US" sz="2880" dirty="0"/>
          </a:p>
        </p:txBody>
      </p:sp>
      <p:sp>
        <p:nvSpPr>
          <p:cNvPr id="27" name="矩形 26"/>
          <p:cNvSpPr/>
          <p:nvPr/>
        </p:nvSpPr>
        <p:spPr>
          <a:xfrm>
            <a:off x="3856939" y="0"/>
            <a:ext cx="1666067" cy="79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9" name="TextBox 6"/>
          <p:cNvSpPr txBox="1"/>
          <p:nvPr/>
        </p:nvSpPr>
        <p:spPr>
          <a:xfrm>
            <a:off x="3982410" y="224420"/>
            <a:ext cx="14351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波浪能发电模块</a:t>
            </a:r>
          </a:p>
        </p:txBody>
      </p:sp>
      <p:sp>
        <p:nvSpPr>
          <p:cNvPr id="30" name="TextBox 7"/>
          <p:cNvSpPr txBox="1"/>
          <p:nvPr/>
        </p:nvSpPr>
        <p:spPr>
          <a:xfrm>
            <a:off x="5910171" y="223288"/>
            <a:ext cx="13440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风能发电模块</a:t>
            </a:r>
          </a:p>
        </p:txBody>
      </p:sp>
      <p:sp>
        <p:nvSpPr>
          <p:cNvPr id="31" name="TextBox 9"/>
          <p:cNvSpPr txBox="1"/>
          <p:nvPr/>
        </p:nvSpPr>
        <p:spPr>
          <a:xfrm>
            <a:off x="7581846" y="227120"/>
            <a:ext cx="1425575" cy="340995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太阳能发电模块</a:t>
            </a:r>
          </a:p>
        </p:txBody>
      </p:sp>
      <p:sp>
        <p:nvSpPr>
          <p:cNvPr id="32" name="TextBox 7"/>
          <p:cNvSpPr txBox="1"/>
          <p:nvPr>
            <p:custDataLst>
              <p:tags r:id="rId1"/>
            </p:custDataLst>
          </p:nvPr>
        </p:nvSpPr>
        <p:spPr>
          <a:xfrm>
            <a:off x="9418507" y="231466"/>
            <a:ext cx="1435100" cy="340995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制氢模块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6"/>
          <p:cNvSpPr txBox="1"/>
          <p:nvPr>
            <p:custDataLst>
              <p:tags r:id="rId2"/>
            </p:custDataLst>
          </p:nvPr>
        </p:nvSpPr>
        <p:spPr>
          <a:xfrm>
            <a:off x="160332" y="164514"/>
            <a:ext cx="1435100" cy="46626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结构设计</a:t>
            </a:r>
          </a:p>
        </p:txBody>
      </p:sp>
      <p:sp>
        <p:nvSpPr>
          <p:cNvPr id="35" name="TextBox 6"/>
          <p:cNvSpPr txBox="1"/>
          <p:nvPr/>
        </p:nvSpPr>
        <p:spPr>
          <a:xfrm>
            <a:off x="2273230" y="234332"/>
            <a:ext cx="14351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总体设计</a:t>
            </a:r>
          </a:p>
        </p:txBody>
      </p:sp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585" y="3189605"/>
            <a:ext cx="4218940" cy="3585210"/>
          </a:xfrm>
          <a:prstGeom prst="rect">
            <a:avLst/>
          </a:prstGeom>
        </p:spPr>
      </p:pic>
      <p:pic>
        <p:nvPicPr>
          <p:cNvPr id="4" name="图片 3" descr="图片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96555" y="2736850"/>
            <a:ext cx="4000500" cy="3000375"/>
          </a:xfrm>
          <a:prstGeom prst="rect">
            <a:avLst/>
          </a:prstGeom>
        </p:spPr>
      </p:pic>
      <p:pic>
        <p:nvPicPr>
          <p:cNvPr id="6" name="图片 5" descr="图片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82720" y="2546350"/>
            <a:ext cx="4248150" cy="3190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11650" y="5653405"/>
            <a:ext cx="3499485" cy="60769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11650" y="5653405"/>
            <a:ext cx="3499485" cy="6388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正常位</a:t>
            </a:r>
          </a:p>
        </p:txBody>
      </p:sp>
      <p:sp>
        <p:nvSpPr>
          <p:cNvPr id="9" name="矩形 8"/>
          <p:cNvSpPr/>
          <p:nvPr/>
        </p:nvSpPr>
        <p:spPr>
          <a:xfrm>
            <a:off x="8230870" y="5653405"/>
            <a:ext cx="3499485" cy="60769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30870" y="5653405"/>
            <a:ext cx="3499485" cy="6388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工作位</a:t>
            </a:r>
          </a:p>
        </p:txBody>
      </p:sp>
      <p:pic>
        <p:nvPicPr>
          <p:cNvPr id="16" name="图片 15" descr="图片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5815" y="791845"/>
            <a:ext cx="6776085" cy="291909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7921625" y="1183640"/>
            <a:ext cx="3144520" cy="13417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21625" y="1080135"/>
            <a:ext cx="1652270" cy="16643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叶片</a:t>
            </a:r>
          </a:p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轴</a:t>
            </a:r>
          </a:p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联轴器</a:t>
            </a:r>
          </a:p>
        </p:txBody>
      </p:sp>
      <p:sp>
        <p:nvSpPr>
          <p:cNvPr id="19" name="矩形 18"/>
          <p:cNvSpPr/>
          <p:nvPr/>
        </p:nvSpPr>
        <p:spPr>
          <a:xfrm>
            <a:off x="9498965" y="1080135"/>
            <a:ext cx="1652270" cy="16643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增速器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5-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制动片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6-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发电机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3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84586" y="1351555"/>
            <a:ext cx="183189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6"/>
          <p:cNvSpPr txBox="1"/>
          <p:nvPr>
            <p:custDataLst>
              <p:tags r:id="rId2"/>
            </p:custDataLst>
          </p:nvPr>
        </p:nvSpPr>
        <p:spPr>
          <a:xfrm>
            <a:off x="484586" y="967616"/>
            <a:ext cx="1726179" cy="38393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86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风力发电模块</a:t>
            </a:r>
          </a:p>
        </p:txBody>
      </p:sp>
      <p:sp>
        <p:nvSpPr>
          <p:cNvPr id="15" name="矩形 4"/>
          <p:cNvSpPr/>
          <p:nvPr/>
        </p:nvSpPr>
        <p:spPr>
          <a:xfrm>
            <a:off x="0" y="0"/>
            <a:ext cx="12192000" cy="7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8600" dist="508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80" dirty="0"/>
              <a:t>b</a:t>
            </a:r>
            <a:endParaRPr lang="zh-CN" altLang="en-US" sz="2880" dirty="0"/>
          </a:p>
        </p:txBody>
      </p:sp>
      <p:sp>
        <p:nvSpPr>
          <p:cNvPr id="16" name="矩形 15"/>
          <p:cNvSpPr/>
          <p:nvPr/>
        </p:nvSpPr>
        <p:spPr>
          <a:xfrm>
            <a:off x="5745185" y="-497"/>
            <a:ext cx="1666067" cy="79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3982410" y="224420"/>
            <a:ext cx="14351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波浪能发电模块</a:t>
            </a:r>
          </a:p>
        </p:txBody>
      </p:sp>
      <p:sp>
        <p:nvSpPr>
          <p:cNvPr id="18" name="TextBox 7"/>
          <p:cNvSpPr txBox="1"/>
          <p:nvPr/>
        </p:nvSpPr>
        <p:spPr>
          <a:xfrm>
            <a:off x="5910171" y="223288"/>
            <a:ext cx="13440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风能发电模块</a:t>
            </a:r>
          </a:p>
        </p:txBody>
      </p:sp>
      <p:sp>
        <p:nvSpPr>
          <p:cNvPr id="19" name="TextBox 9"/>
          <p:cNvSpPr txBox="1"/>
          <p:nvPr/>
        </p:nvSpPr>
        <p:spPr>
          <a:xfrm>
            <a:off x="7581846" y="227120"/>
            <a:ext cx="1425575" cy="340995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太阳能发电模块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7"/>
          <p:cNvSpPr txBox="1"/>
          <p:nvPr>
            <p:custDataLst>
              <p:tags r:id="rId3"/>
            </p:custDataLst>
          </p:nvPr>
        </p:nvSpPr>
        <p:spPr>
          <a:xfrm>
            <a:off x="9418507" y="231466"/>
            <a:ext cx="1435100" cy="340995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制氢模块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6"/>
          <p:cNvSpPr txBox="1"/>
          <p:nvPr>
            <p:custDataLst>
              <p:tags r:id="rId4"/>
            </p:custDataLst>
          </p:nvPr>
        </p:nvSpPr>
        <p:spPr>
          <a:xfrm>
            <a:off x="160332" y="164514"/>
            <a:ext cx="1435100" cy="46626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结构设计</a:t>
            </a:r>
          </a:p>
        </p:txBody>
      </p:sp>
      <p:sp>
        <p:nvSpPr>
          <p:cNvPr id="22" name="TextBox 6"/>
          <p:cNvSpPr txBox="1"/>
          <p:nvPr/>
        </p:nvSpPr>
        <p:spPr>
          <a:xfrm>
            <a:off x="2302830" y="234332"/>
            <a:ext cx="14351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总体设计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5358089" y="5170153"/>
            <a:ext cx="5873088" cy="638829"/>
            <a:chOff x="6290197" y="3548204"/>
            <a:chExt cx="4850243" cy="472034"/>
          </a:xfrm>
        </p:grpSpPr>
        <p:sp>
          <p:nvSpPr>
            <p:cNvPr id="29" name="矩形 28"/>
            <p:cNvSpPr/>
            <p:nvPr/>
          </p:nvSpPr>
          <p:spPr>
            <a:xfrm>
              <a:off x="6290197" y="3548204"/>
              <a:ext cx="4850243" cy="44917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674932" y="3548204"/>
              <a:ext cx="2031606" cy="4720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内部结构展示</a:t>
              </a:r>
            </a:p>
          </p:txBody>
        </p:sp>
      </p:grpSp>
      <p:pic>
        <p:nvPicPr>
          <p:cNvPr id="12" name="图片 12" descr="QQ图片202505191813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505" y="1351280"/>
            <a:ext cx="3376295" cy="414909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61315" y="5453380"/>
            <a:ext cx="3499485" cy="60769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1315" y="5453380"/>
            <a:ext cx="3499485" cy="6388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水平轴风力发电机</a:t>
            </a:r>
          </a:p>
        </p:txBody>
      </p:sp>
      <p:pic>
        <p:nvPicPr>
          <p:cNvPr id="5" name="图片 4" descr="图片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69080" y="630555"/>
            <a:ext cx="4053840" cy="4248785"/>
          </a:xfrm>
          <a:prstGeom prst="rect">
            <a:avLst/>
          </a:prstGeom>
        </p:spPr>
      </p:pic>
      <p:pic>
        <p:nvPicPr>
          <p:cNvPr id="6" name="图片 5" descr="图片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43495" y="1448435"/>
            <a:ext cx="4236720" cy="3065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0" y="0"/>
            <a:ext cx="12192000" cy="7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8600" dist="508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80" dirty="0"/>
              <a:t>b</a:t>
            </a:r>
            <a:endParaRPr lang="zh-CN" altLang="en-US" sz="2880" dirty="0"/>
          </a:p>
        </p:txBody>
      </p:sp>
      <p:sp>
        <p:nvSpPr>
          <p:cNvPr id="5" name="矩形 4"/>
          <p:cNvSpPr/>
          <p:nvPr/>
        </p:nvSpPr>
        <p:spPr>
          <a:xfrm>
            <a:off x="7461599" y="-568"/>
            <a:ext cx="1666067" cy="79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982410" y="224420"/>
            <a:ext cx="14351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波浪能发电模块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910171" y="223288"/>
            <a:ext cx="13440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风能发电模块</a:t>
            </a:r>
          </a:p>
        </p:txBody>
      </p:sp>
      <p:sp>
        <p:nvSpPr>
          <p:cNvPr id="8" name="TextBox 9"/>
          <p:cNvSpPr txBox="1"/>
          <p:nvPr/>
        </p:nvSpPr>
        <p:spPr>
          <a:xfrm>
            <a:off x="7581846" y="227120"/>
            <a:ext cx="1425575" cy="587375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太阳能发电模块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6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6"/>
          <p:cNvSpPr txBox="1"/>
          <p:nvPr>
            <p:custDataLst>
              <p:tags r:id="rId1"/>
            </p:custDataLst>
          </p:nvPr>
        </p:nvSpPr>
        <p:spPr>
          <a:xfrm>
            <a:off x="160332" y="164514"/>
            <a:ext cx="1435100" cy="46626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结构设计</a:t>
            </a:r>
          </a:p>
        </p:txBody>
      </p:sp>
      <p:sp>
        <p:nvSpPr>
          <p:cNvPr id="11" name="TextBox 6"/>
          <p:cNvSpPr txBox="1"/>
          <p:nvPr/>
        </p:nvSpPr>
        <p:spPr>
          <a:xfrm>
            <a:off x="2302830" y="234332"/>
            <a:ext cx="14351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总体设计</a:t>
            </a:r>
          </a:p>
        </p:txBody>
      </p:sp>
      <p:pic>
        <p:nvPicPr>
          <p:cNvPr id="15" name="图片 14" descr="图片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130" y="3222625"/>
            <a:ext cx="5123815" cy="2666365"/>
          </a:xfrm>
          <a:prstGeom prst="rect">
            <a:avLst/>
          </a:prstGeom>
        </p:spPr>
      </p:pic>
      <p:pic>
        <p:nvPicPr>
          <p:cNvPr id="16" name="图片 15" descr="图片9_美图抠图06-04-20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895" y="-635"/>
            <a:ext cx="5962650" cy="3952875"/>
          </a:xfrm>
          <a:prstGeom prst="rect">
            <a:avLst/>
          </a:prstGeom>
        </p:spPr>
      </p:pic>
      <p:pic>
        <p:nvPicPr>
          <p:cNvPr id="17" name="图片 16" descr="图片10_美图抠图06-04-20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2615" y="300355"/>
            <a:ext cx="4384675" cy="2220595"/>
          </a:xfrm>
          <a:prstGeom prst="rect">
            <a:avLst/>
          </a:prstGeom>
        </p:spPr>
      </p:pic>
      <p:pic>
        <p:nvPicPr>
          <p:cNvPr id="18" name="图片 17" descr="图片11_美图抠图06-04-20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73900" y="2602230"/>
            <a:ext cx="4078605" cy="339661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595120" y="5620385"/>
            <a:ext cx="3499485" cy="60769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95120" y="5620385"/>
            <a:ext cx="3499485" cy="6388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内部结构</a:t>
            </a:r>
          </a:p>
        </p:txBody>
      </p:sp>
      <p:sp>
        <p:nvSpPr>
          <p:cNvPr id="21" name="矩形 20"/>
          <p:cNvSpPr/>
          <p:nvPr/>
        </p:nvSpPr>
        <p:spPr>
          <a:xfrm>
            <a:off x="7353935" y="2520950"/>
            <a:ext cx="3499485" cy="60769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353935" y="2520950"/>
            <a:ext cx="3499485" cy="6388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正常状态</a:t>
            </a:r>
          </a:p>
        </p:txBody>
      </p:sp>
      <p:sp>
        <p:nvSpPr>
          <p:cNvPr id="23" name="矩形 22"/>
          <p:cNvSpPr/>
          <p:nvPr/>
        </p:nvSpPr>
        <p:spPr>
          <a:xfrm>
            <a:off x="7353935" y="5587365"/>
            <a:ext cx="3499485" cy="60769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353935" y="5587365"/>
            <a:ext cx="3500120" cy="6388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工作状态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4"/>
          <p:cNvSpPr/>
          <p:nvPr/>
        </p:nvSpPr>
        <p:spPr>
          <a:xfrm>
            <a:off x="0" y="0"/>
            <a:ext cx="12192000" cy="7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28600" dist="508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80" dirty="0"/>
              <a:t>b</a:t>
            </a:r>
            <a:endParaRPr lang="zh-CN" altLang="en-US" sz="2880" dirty="0"/>
          </a:p>
        </p:txBody>
      </p:sp>
      <p:sp>
        <p:nvSpPr>
          <p:cNvPr id="15" name="矩形 14"/>
          <p:cNvSpPr/>
          <p:nvPr/>
        </p:nvSpPr>
        <p:spPr>
          <a:xfrm>
            <a:off x="9301521" y="-4530"/>
            <a:ext cx="1666067" cy="79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3982410" y="224420"/>
            <a:ext cx="14351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波浪能发电模块</a:t>
            </a:r>
          </a:p>
        </p:txBody>
      </p:sp>
      <p:sp>
        <p:nvSpPr>
          <p:cNvPr id="19" name="TextBox 7"/>
          <p:cNvSpPr txBox="1"/>
          <p:nvPr/>
        </p:nvSpPr>
        <p:spPr>
          <a:xfrm>
            <a:off x="5910171" y="223288"/>
            <a:ext cx="13440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风能发电模块</a:t>
            </a:r>
          </a:p>
        </p:txBody>
      </p:sp>
      <p:sp>
        <p:nvSpPr>
          <p:cNvPr id="20" name="TextBox 9"/>
          <p:cNvSpPr txBox="1"/>
          <p:nvPr/>
        </p:nvSpPr>
        <p:spPr>
          <a:xfrm>
            <a:off x="7581846" y="227120"/>
            <a:ext cx="1425575" cy="340995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太阳能发电模块</a:t>
            </a:r>
          </a:p>
        </p:txBody>
      </p:sp>
      <p:sp>
        <p:nvSpPr>
          <p:cNvPr id="21" name="TextBox 7"/>
          <p:cNvSpPr txBox="1"/>
          <p:nvPr>
            <p:custDataLst>
              <p:tags r:id="rId1"/>
            </p:custDataLst>
          </p:nvPr>
        </p:nvSpPr>
        <p:spPr>
          <a:xfrm>
            <a:off x="9418507" y="231466"/>
            <a:ext cx="1435100" cy="340995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制氢模块</a:t>
            </a:r>
          </a:p>
        </p:txBody>
      </p:sp>
      <p:sp>
        <p:nvSpPr>
          <p:cNvPr id="22" name="TextBox 6"/>
          <p:cNvSpPr txBox="1"/>
          <p:nvPr>
            <p:custDataLst>
              <p:tags r:id="rId2"/>
            </p:custDataLst>
          </p:nvPr>
        </p:nvSpPr>
        <p:spPr>
          <a:xfrm>
            <a:off x="160332" y="164514"/>
            <a:ext cx="1435100" cy="46626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结构设计</a:t>
            </a:r>
          </a:p>
        </p:txBody>
      </p:sp>
      <p:sp>
        <p:nvSpPr>
          <p:cNvPr id="23" name="TextBox 6"/>
          <p:cNvSpPr txBox="1"/>
          <p:nvPr/>
        </p:nvSpPr>
        <p:spPr>
          <a:xfrm>
            <a:off x="2302830" y="234332"/>
            <a:ext cx="1435100" cy="343159"/>
          </a:xfrm>
          <a:prstGeom prst="rect">
            <a:avLst/>
          </a:prstGeom>
          <a:noFill/>
        </p:spPr>
        <p:txBody>
          <a:bodyPr wrap="square" lIns="0" tIns="48000" rIns="0" bIns="4800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总体设计</a:t>
            </a:r>
          </a:p>
        </p:txBody>
      </p:sp>
      <p:pic>
        <p:nvPicPr>
          <p:cNvPr id="8" name="图片 7" descr="section 2_美图抠图06-04-20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4255" y="1327785"/>
            <a:ext cx="4782820" cy="3268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90015" y="4984115"/>
            <a:ext cx="3499485" cy="60769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90015" y="4984115"/>
            <a:ext cx="3499485" cy="6388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电解槽结构示意图</a:t>
            </a:r>
          </a:p>
        </p:txBody>
      </p:sp>
      <p:sp>
        <p:nvSpPr>
          <p:cNvPr id="28" name="矩形 27"/>
          <p:cNvSpPr/>
          <p:nvPr/>
        </p:nvSpPr>
        <p:spPr>
          <a:xfrm>
            <a:off x="7021195" y="4749165"/>
            <a:ext cx="3499485" cy="6388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电解槽结构</a:t>
            </a:r>
          </a:p>
        </p:txBody>
      </p:sp>
      <p:pic>
        <p:nvPicPr>
          <p:cNvPr id="29" name="图片 28" descr="图片14"/>
          <p:cNvPicPr>
            <a:picLocks noChangeAspect="1"/>
          </p:cNvPicPr>
          <p:nvPr/>
        </p:nvPicPr>
        <p:blipFill>
          <a:blip r:embed="rId6"/>
          <a:srcRect l="38154" t="-105" r="1203"/>
          <a:stretch>
            <a:fillRect/>
          </a:stretch>
        </p:blipFill>
        <p:spPr>
          <a:xfrm>
            <a:off x="6627495" y="1327785"/>
            <a:ext cx="3500755" cy="3216275"/>
          </a:xfrm>
          <a:prstGeom prst="rect">
            <a:avLst/>
          </a:prstGeom>
          <a:ln w="28575" cmpd="sng">
            <a:solidFill>
              <a:srgbClr val="0070BF"/>
            </a:solidFill>
            <a:prstDash val="solid"/>
          </a:ln>
        </p:spPr>
      </p:pic>
      <p:sp>
        <p:nvSpPr>
          <p:cNvPr id="30" name="矩形 29"/>
          <p:cNvSpPr/>
          <p:nvPr/>
        </p:nvSpPr>
        <p:spPr>
          <a:xfrm>
            <a:off x="6627495" y="4953000"/>
            <a:ext cx="3499485" cy="60769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627495" y="4953000"/>
            <a:ext cx="3499485" cy="6388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电解槽组成原理图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3cf96bcf-7a49-4641-a6fd-3565fc112c3f"/>
  <p:tag name="COMMONDATA" val="eyJoZGlkIjoiMmMyZjAwNzFhMTZhMWYzYTllMzdkNTYyOTI2ZThkZD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4.08811023622053,&quot;left&quot;:402.45543307086615,&quot;top&quot;:133.16456692913385,&quot;width&quot;:360.74456692913384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4.08811023622053,&quot;left&quot;:402.45543307086615,&quot;top&quot;:133.16456692913385,&quot;width&quot;:360.74456692913384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4.08811023622053,&quot;left&quot;:402.45543307086615,&quot;top&quot;:133.16456692913385,&quot;width&quot;:360.74456692913384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4.08811023622053,&quot;left&quot;:402.45543307086615,&quot;top&quot;:133.16456692913385,&quot;width&quot;:360.74456692913384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4.08811023622053,&quot;left&quot;:402.45543307086615,&quot;top&quot;:133.16456692913385,&quot;width&quot;:360.74456692913384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4.08811023622053,&quot;left&quot;:402.45543307086615,&quot;top&quot;:133.16456692913385,&quot;width&quot;:360.74456692913384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4.08811023622053,&quot;left&quot;:402.45543307086615,&quot;top&quot;:133.16456692913385,&quot;width&quot;:360.74456692913384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4.08811023622053,&quot;left&quot;:402.45543307086615,&quot;top&quot;:133.16456692913385,&quot;width&quot;:360.74456692913384}"/>
</p:tagLst>
</file>

<file path=ppt/theme/theme1.xml><?xml version="1.0" encoding="utf-8"?>
<a:theme xmlns:a="http://schemas.openxmlformats.org/drawingml/2006/main" name="Office 主题​​">
  <a:themeElements>
    <a:clrScheme name="蓝绿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343</Words>
  <Application>Microsoft Office PowerPoint</Application>
  <PresentationFormat>宽屏</PresentationFormat>
  <Paragraphs>115</Paragraphs>
  <Slides>14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Impact MT Std</vt:lpstr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答辩-19</dc:title>
  <dc:creator>LP</dc:creator>
  <cp:lastModifiedBy>陈 默雷</cp:lastModifiedBy>
  <cp:revision>402</cp:revision>
  <dcterms:created xsi:type="dcterms:W3CDTF">2016-11-24T09:20:00Z</dcterms:created>
  <dcterms:modified xsi:type="dcterms:W3CDTF">2025-11-08T08:16:18Z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35814377E19D43C4AB04149F81B9F212_13</vt:lpwstr>
  </property>
</Properties>
</file>