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heme/theme4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.xml" ContentType="application/vnd.openxmlformats-officedocument.presentationml.notesSlide+xml"/>
  <Override PartName="/ppt/tags/tag175.xml" ContentType="application/vnd.openxmlformats-officedocument.presentationml.tags+xml"/>
  <Override PartName="/ppt/notesSlides/notesSlide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.xml" ContentType="application/vnd.openxmlformats-officedocument.presentationml.notesSlide+xml"/>
  <Override PartName="/ppt/tags/tag182.xml" ContentType="application/vnd.openxmlformats-officedocument.presentationml.tags+xml"/>
  <Override PartName="/ppt/notesSlides/notesSlide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6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7.xml" ContentType="application/vnd.openxmlformats-officedocument.presentationml.notesSlide+xml"/>
  <Override PartName="/ppt/tags/tag1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</p:sldMasterIdLst>
  <p:notesMasterIdLst>
    <p:notesMasterId r:id="rId17"/>
  </p:notesMasterIdLst>
  <p:sldIdLst>
    <p:sldId id="409" r:id="rId4"/>
    <p:sldId id="410" r:id="rId5"/>
    <p:sldId id="411" r:id="rId6"/>
    <p:sldId id="415" r:id="rId7"/>
    <p:sldId id="443" r:id="rId8"/>
    <p:sldId id="412" r:id="rId9"/>
    <p:sldId id="476" r:id="rId10"/>
    <p:sldId id="484" r:id="rId11"/>
    <p:sldId id="477" r:id="rId12"/>
    <p:sldId id="474" r:id="rId13"/>
    <p:sldId id="461" r:id="rId14"/>
    <p:sldId id="462" r:id="rId15"/>
    <p:sldId id="42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1C0"/>
    <a:srgbClr val="70AACE"/>
    <a:srgbClr val="79C5D9"/>
    <a:srgbClr val="35729C"/>
    <a:srgbClr val="174A34"/>
    <a:srgbClr val="DCF4EA"/>
    <a:srgbClr val="FDFEFE"/>
    <a:srgbClr val="E0F4F6"/>
    <a:srgbClr val="4BBD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0" y="72"/>
      </p:cViewPr>
      <p:guideLst>
        <p:guide orient="horz" pos="2160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  <p:pic>
        <p:nvPicPr>
          <p:cNvPr id="2" name="图片 1" descr="WPS图片(1)"/>
          <p:cNvPicPr preferRelativeResize="0"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3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6" name="图片 5" descr="WPS图片(1)"/>
          <p:cNvPicPr preferRelativeResize="0"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7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  <p:pic>
        <p:nvPicPr>
          <p:cNvPr id="2" name="图片 1" descr="WPS图片(1)"/>
          <p:cNvPicPr preferRelativeResize="0"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3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654050" y="640715"/>
            <a:ext cx="10884535" cy="5576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chemeClr val="tx1">
                <a:lumMod val="75000"/>
                <a:lumOff val="2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55270" y="253365"/>
            <a:ext cx="11682095" cy="6351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schemeClr val="tx1">
                <a:lumMod val="75000"/>
                <a:lumOff val="25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WPS图片(1)"/>
          <p:cNvPicPr preferRelativeResize="0"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7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55270" y="253365"/>
            <a:ext cx="11682095" cy="6351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tx1">
                <a:lumMod val="75000"/>
                <a:lumOff val="25000"/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2023/10/20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654050" y="640715"/>
            <a:ext cx="10884535" cy="5576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chemeClr val="tx1">
                <a:lumMod val="75000"/>
                <a:lumOff val="25000"/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资源 3"/>
          <p:cNvPicPr>
            <a:picLocks noChangeAspect="1"/>
          </p:cNvPicPr>
          <p:nvPr userDrawn="1"/>
        </p:nvPicPr>
        <p:blipFill>
          <a:blip r:embed="rId2"/>
          <a:srcRect l="15332" b="25762"/>
          <a:stretch>
            <a:fillRect/>
          </a:stretch>
        </p:blipFill>
        <p:spPr>
          <a:xfrm flipV="1">
            <a:off x="0" y="-635"/>
            <a:ext cx="12192635" cy="685863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55270" y="253365"/>
            <a:ext cx="11682095" cy="6351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schemeClr val="tx1">
                <a:lumMod val="75000"/>
                <a:lumOff val="25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WPS图片(1)"/>
          <p:cNvPicPr preferRelativeResize="0"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7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WPS图片(1)"/>
          <p:cNvPicPr preferRelativeResize="0"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7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WPS图片(1)"/>
          <p:cNvPicPr preferRelativeResize="0"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7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2023/10/20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WPS图片(1)"/>
          <p:cNvPicPr preferRelativeResize="0"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7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WPS图片(1)"/>
          <p:cNvPicPr preferRelativeResize="0"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576000" y="452755"/>
            <a:ext cx="2225675" cy="768985"/>
          </a:xfrm>
          <a:prstGeom prst="rect">
            <a:avLst/>
          </a:prstGeom>
          <a:blipFill rotWithShape="1">
            <a:blip r:embed="rId5"/>
            <a:stretch>
              <a:fillRect r="-1000"/>
            </a:stretch>
          </a:blipFill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2023/10/20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6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61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59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6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ags" Target="../tags/tag119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ags" Target="../tags/tag118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116.xml"/><Relationship Id="rId10" Type="http://schemas.openxmlformats.org/officeDocument/2006/relationships/slideLayout" Target="../slideLayouts/slideLayout35.xml"/><Relationship Id="rId19" Type="http://schemas.openxmlformats.org/officeDocument/2006/relationships/tags" Target="../tags/tag120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136525" y="2282190"/>
            <a:ext cx="116706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3572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船式芦苇</a:t>
            </a:r>
          </a:p>
          <a:p>
            <a:pPr algn="ctr"/>
            <a:r>
              <a:rPr lang="zh-CN" altLang="en-US" sz="6000" b="1">
                <a:solidFill>
                  <a:srgbClr val="3572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捡拾打捆机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5011028" y="5220335"/>
            <a:ext cx="2028825" cy="548640"/>
            <a:chOff x="10491" y="7874"/>
            <a:chExt cx="3060" cy="660"/>
          </a:xfrm>
        </p:grpSpPr>
        <p:sp>
          <p:nvSpPr>
            <p:cNvPr id="64" name="圆角矩形 63"/>
            <p:cNvSpPr/>
            <p:nvPr/>
          </p:nvSpPr>
          <p:spPr>
            <a:xfrm>
              <a:off x="10491" y="7874"/>
              <a:ext cx="3060" cy="6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A7884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cs typeface="微软雅黑" panose="020B0503020204020204" pitchFamily="34" charset="-122"/>
                </a:rPr>
                <a:t>               </a:t>
              </a:r>
              <a:r>
                <a:rPr lang="zh-CN" altLang="en-US">
                  <a:solidFill>
                    <a:schemeClr val="tx1"/>
                  </a:solidFill>
                  <a:cs typeface="微软雅黑" panose="020B0503020204020204" pitchFamily="34" charset="-122"/>
                </a:rPr>
                <a:t>何文博</a:t>
              </a:r>
              <a:r>
                <a:rPr lang="en-US" altLang="zh-CN">
                  <a:solidFill>
                    <a:schemeClr val="tx1"/>
                  </a:solidFill>
                  <a:cs typeface="微软雅黑" panose="020B0503020204020204" pitchFamily="34" charset="-122"/>
                </a:rPr>
                <a:t>  </a:t>
              </a: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10491" y="7874"/>
              <a:ext cx="1590" cy="660"/>
            </a:xfrm>
            <a:prstGeom prst="roundRect">
              <a:avLst/>
            </a:prstGeom>
            <a:solidFill>
              <a:srgbClr val="35729C"/>
            </a:solidFill>
            <a:ln>
              <a:solidFill>
                <a:srgbClr val="4A7884"/>
              </a:solidFill>
            </a:ln>
            <a:effectLst>
              <a:outerShdw blurRad="50800" dist="12700" algn="l" rotWithShape="0">
                <a:schemeClr val="bg1">
                  <a:lumMod val="65000"/>
                  <a:alpha val="7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cs typeface="微软雅黑" panose="020B0503020204020204" pitchFamily="34" charset="-122"/>
                </a:rPr>
                <a:t>汇报人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16190" y="504190"/>
            <a:ext cx="3969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智慧农业与智能装备大赛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e6dec223bb1faa0a4267df66f51d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862" y="1753726"/>
            <a:ext cx="6264275" cy="4114165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2"/>
            </p:custDataLst>
          </p:nvPr>
        </p:nvSpPr>
        <p:spPr>
          <a:xfrm>
            <a:off x="3177540" y="784860"/>
            <a:ext cx="6064885" cy="82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整体机械结构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637817" y="1707266"/>
            <a:ext cx="930604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350644" y="2872234"/>
            <a:ext cx="891540" cy="7448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20451" y="5104435"/>
            <a:ext cx="949124" cy="3472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16147" y="3698111"/>
            <a:ext cx="1244278" cy="2951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9227820" y="2865120"/>
            <a:ext cx="1045210" cy="69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2190115" y="3698240"/>
            <a:ext cx="11258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 flipH="1">
            <a:off x="6869430" y="5450205"/>
            <a:ext cx="1670685" cy="127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072005" y="3329940"/>
            <a:ext cx="136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切割装置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69785" y="5081905"/>
            <a:ext cx="1540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打捆装置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95765" y="2472690"/>
            <a:ext cx="1266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船体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942964" y="1753870"/>
            <a:ext cx="6408039" cy="2927851"/>
            <a:chOff x="6953" y="3205"/>
            <a:chExt cx="6739" cy="3079"/>
          </a:xfrm>
        </p:grpSpPr>
        <p:sp>
          <p:nvSpPr>
            <p:cNvPr id="24" name="矩形 23"/>
            <p:cNvSpPr/>
            <p:nvPr/>
          </p:nvSpPr>
          <p:spPr bwMode="auto">
            <a:xfrm>
              <a:off x="7546" y="4486"/>
              <a:ext cx="5585" cy="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6000">
                  <a:solidFill>
                    <a:srgbClr val="35729C"/>
                  </a:solidFill>
                  <a:cs typeface="微软雅黑" panose="020B0503020204020204" pitchFamily="34" charset="-122"/>
                  <a:sym typeface="+mn-ea"/>
                </a:rPr>
                <a:t>特色与创新</a:t>
              </a:r>
              <a:endParaRPr lang="zh-CN" altLang="en-US" sz="6000" kern="100">
                <a:solidFill>
                  <a:srgbClr val="3572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9181" y="3205"/>
              <a:ext cx="2315" cy="759"/>
            </a:xfrm>
            <a:prstGeom prst="roundRect">
              <a:avLst>
                <a:gd name="adj" fmla="val 50000"/>
              </a:avLst>
            </a:prstGeom>
            <a:solidFill>
              <a:srgbClr val="357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PART 03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953" y="6284"/>
              <a:ext cx="6739" cy="0"/>
            </a:xfrm>
            <a:prstGeom prst="line">
              <a:avLst/>
            </a:prstGeom>
            <a:ln>
              <a:solidFill>
                <a:srgbClr val="35729C">
                  <a:alpha val="1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100000">
              <a:srgbClr val="E3EDFB"/>
            </a:gs>
            <a:gs pos="0">
              <a:schemeClr val="accent1">
                <a:lumMod val="5000"/>
                <a:lumOff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4190" y="469265"/>
            <a:ext cx="2984500" cy="703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000">
              <a:solidFill>
                <a:srgbClr val="35729C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84935" y="1338580"/>
            <a:ext cx="9234170" cy="4712970"/>
          </a:xfrm>
          <a:prstGeom prst="rect">
            <a:avLst/>
          </a:prstGeom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fontAlgn="auto">
              <a:lnSpc>
                <a:spcPct val="200000"/>
              </a:lnSpc>
            </a:pPr>
            <a:r>
              <a:rPr lang="zh-CN" altLang="en-US" sz="2400">
                <a:solidFill>
                  <a:schemeClr val="tx1"/>
                </a:solidFill>
              </a:rPr>
              <a:t>（1）通过动力学分析的方法，</a:t>
            </a:r>
            <a:r>
              <a:rPr lang="zh-CN" altLang="en-US" sz="2400">
                <a:solidFill>
                  <a:srgbClr val="FF0000"/>
                </a:solidFill>
              </a:rPr>
              <a:t>优化</a:t>
            </a:r>
            <a:r>
              <a:rPr lang="zh-CN" altLang="en-US" sz="2400">
                <a:solidFill>
                  <a:schemeClr val="tx1"/>
                </a:solidFill>
              </a:rPr>
              <a:t>设备的</a:t>
            </a:r>
            <a:r>
              <a:rPr lang="zh-CN" altLang="en-US" sz="2400">
                <a:solidFill>
                  <a:srgbClr val="FF0000"/>
                </a:solidFill>
              </a:rPr>
              <a:t>传动系统、悬挂系统</a:t>
            </a:r>
            <a:r>
              <a:rPr lang="zh-CN" altLang="en-US" sz="2400">
                <a:solidFill>
                  <a:schemeClr val="tx1"/>
                </a:solidFill>
              </a:rPr>
              <a:t>等部件，以保证设备在运行过程中</a:t>
            </a:r>
            <a:r>
              <a:rPr lang="zh-CN" altLang="en-US" sz="2400">
                <a:solidFill>
                  <a:srgbClr val="FF0000"/>
                </a:solidFill>
              </a:rPr>
              <a:t>具有良好的稳定性和舒适性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</a:p>
          <a:p>
            <a:pPr indent="0" fontAlgn="auto">
              <a:lnSpc>
                <a:spcPct val="200000"/>
              </a:lnSpc>
            </a:pPr>
            <a:r>
              <a:rPr lang="zh-CN" altLang="en-US" sz="2400">
                <a:solidFill>
                  <a:schemeClr val="tx1"/>
                </a:solidFill>
              </a:rPr>
              <a:t>（2）机械</a:t>
            </a:r>
            <a:r>
              <a:rPr lang="zh-CN" altLang="en-US" sz="2400">
                <a:solidFill>
                  <a:srgbClr val="FF0000"/>
                </a:solidFill>
              </a:rPr>
              <a:t>结构</a:t>
            </a:r>
            <a:r>
              <a:rPr lang="zh-CN" altLang="en-US" sz="2400">
                <a:solidFill>
                  <a:schemeClr val="tx1"/>
                </a:solidFill>
              </a:rPr>
              <a:t>设计</a:t>
            </a:r>
            <a:r>
              <a:rPr lang="zh-CN" altLang="en-US" sz="2400">
                <a:solidFill>
                  <a:srgbClr val="FF0000"/>
                </a:solidFill>
              </a:rPr>
              <a:t>合理</a:t>
            </a:r>
            <a:r>
              <a:rPr lang="zh-CN" altLang="en-US" sz="2400">
                <a:solidFill>
                  <a:schemeClr val="tx1"/>
                </a:solidFill>
              </a:rPr>
              <a:t>，各部件之间协调配合，使设备能够在各种复杂环境下</a:t>
            </a:r>
            <a:r>
              <a:rPr lang="zh-CN" altLang="en-US" sz="2400">
                <a:solidFill>
                  <a:srgbClr val="FF0000"/>
                </a:solidFill>
              </a:rPr>
              <a:t>稳定运行</a:t>
            </a:r>
            <a:r>
              <a:rPr lang="zh-CN" altLang="en-US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rgbClr val="FF0000"/>
                </a:solidFill>
              </a:rPr>
              <a:t>提高</a:t>
            </a:r>
            <a:r>
              <a:rPr lang="zh-CN" altLang="en-US" sz="2400">
                <a:solidFill>
                  <a:schemeClr val="tx1"/>
                </a:solidFill>
              </a:rPr>
              <a:t>了设备的</a:t>
            </a:r>
            <a:r>
              <a:rPr lang="zh-CN" altLang="en-US" sz="2400">
                <a:solidFill>
                  <a:srgbClr val="FF0000"/>
                </a:solidFill>
              </a:rPr>
              <a:t>工作效率</a:t>
            </a:r>
            <a:r>
              <a:rPr lang="zh-CN" altLang="en-US" sz="2400">
                <a:solidFill>
                  <a:schemeClr val="tx1"/>
                </a:solidFill>
              </a:rPr>
              <a:t>和</a:t>
            </a:r>
            <a:r>
              <a:rPr lang="zh-CN" altLang="en-US" sz="2400">
                <a:solidFill>
                  <a:srgbClr val="FF0000"/>
                </a:solidFill>
              </a:rPr>
              <a:t>使用寿命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</a:p>
          <a:p>
            <a:pPr indent="0" fontAlgn="auto">
              <a:lnSpc>
                <a:spcPct val="200000"/>
              </a:lnSpc>
            </a:pPr>
            <a:r>
              <a:rPr lang="zh-CN" altLang="en-US" sz="2400">
                <a:solidFill>
                  <a:schemeClr val="tx1"/>
                </a:solidFill>
              </a:rPr>
              <a:t>（3）独特的履带式底盘设计，使其能够在沼泽、湿地等复杂地形中自由行走，</a:t>
            </a:r>
            <a:r>
              <a:rPr lang="zh-CN" altLang="en-US" sz="2400">
                <a:solidFill>
                  <a:srgbClr val="FF0000"/>
                </a:solidFill>
              </a:rPr>
              <a:t>适应性强，通过性良好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11" name="圆角矩形 10"/>
          <p:cNvSpPr/>
          <p:nvPr>
            <p:custDataLst>
              <p:tags r:id="rId2"/>
            </p:custDataLst>
          </p:nvPr>
        </p:nvSpPr>
        <p:spPr>
          <a:xfrm>
            <a:off x="3177540" y="295910"/>
            <a:ext cx="6064885" cy="82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特色与创新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2479675" y="2921635"/>
            <a:ext cx="7345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6000">
                <a:solidFill>
                  <a:srgbClr val="35729C"/>
                </a:solidFill>
                <a:cs typeface="微软雅黑" panose="020B0503020204020204" pitchFamily="34" charset="-122"/>
                <a:sym typeface="+mn-ea"/>
              </a:rPr>
              <a:t>请老师们批评指正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163820" y="573405"/>
            <a:ext cx="1727200" cy="768350"/>
            <a:chOff x="7967" y="1320"/>
            <a:chExt cx="2720" cy="1210"/>
          </a:xfrm>
        </p:grpSpPr>
        <p:sp>
          <p:nvSpPr>
            <p:cNvPr id="31" name="文本框 30"/>
            <p:cNvSpPr txBox="1"/>
            <p:nvPr/>
          </p:nvSpPr>
          <p:spPr>
            <a:xfrm>
              <a:off x="7967" y="1320"/>
              <a:ext cx="2720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>
                  <a:solidFill>
                    <a:srgbClr val="35729C">
                      <a:alpha val="9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8298" y="2530"/>
              <a:ext cx="2384" cy="0"/>
            </a:xfrm>
            <a:prstGeom prst="line">
              <a:avLst/>
            </a:prstGeom>
            <a:ln w="63500">
              <a:solidFill>
                <a:srgbClr val="357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组合 159"/>
          <p:cNvGrpSpPr/>
          <p:nvPr/>
        </p:nvGrpSpPr>
        <p:grpSpPr>
          <a:xfrm>
            <a:off x="3914968" y="2110105"/>
            <a:ext cx="720090" cy="720090"/>
            <a:chOff x="3468" y="3564"/>
            <a:chExt cx="1134" cy="1134"/>
          </a:xfrm>
        </p:grpSpPr>
        <p:sp>
          <p:nvSpPr>
            <p:cNvPr id="161" name="矩形 160"/>
            <p:cNvSpPr/>
            <p:nvPr/>
          </p:nvSpPr>
          <p:spPr>
            <a:xfrm>
              <a:off x="3468" y="3564"/>
              <a:ext cx="1134" cy="1134"/>
            </a:xfrm>
            <a:prstGeom prst="rect">
              <a:avLst/>
            </a:prstGeom>
            <a:solidFill>
              <a:srgbClr val="35729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3471" y="3689"/>
              <a:ext cx="1094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711381" y="2189480"/>
            <a:ext cx="276923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rgbClr val="35729C"/>
                </a:solidFill>
                <a:cs typeface="微软雅黑" panose="020B0503020204020204" pitchFamily="34" charset="-122"/>
              </a:rPr>
              <a:t>项目背景及意义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61985" y="3771117"/>
            <a:ext cx="453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dirty="0">
                <a:solidFill>
                  <a:srgbClr val="35729C"/>
                </a:solidFill>
                <a:cs typeface="微软雅黑" panose="020B0503020204020204" pitchFamily="34" charset="-122"/>
              </a:rPr>
              <a:t>机械的总体设计和工作原理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11382" y="5400359"/>
            <a:ext cx="276923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500">
                <a:solidFill>
                  <a:srgbClr val="35729C"/>
                </a:solidFill>
                <a:cs typeface="微软雅黑" panose="020B0503020204020204" pitchFamily="34" charset="-122"/>
              </a:rPr>
              <a:t>特色与创新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910523" y="3698241"/>
            <a:ext cx="728980" cy="720090"/>
            <a:chOff x="3454" y="3564"/>
            <a:chExt cx="1148" cy="1134"/>
          </a:xfrm>
        </p:grpSpPr>
        <p:sp>
          <p:nvSpPr>
            <p:cNvPr id="18" name="矩形 17"/>
            <p:cNvSpPr/>
            <p:nvPr/>
          </p:nvSpPr>
          <p:spPr>
            <a:xfrm>
              <a:off x="3468" y="3564"/>
              <a:ext cx="1134" cy="1134"/>
            </a:xfrm>
            <a:prstGeom prst="rect">
              <a:avLst/>
            </a:prstGeom>
            <a:solidFill>
              <a:srgbClr val="357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4" y="3689"/>
              <a:ext cx="1094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916873" y="5278122"/>
            <a:ext cx="720090" cy="720090"/>
          </a:xfrm>
          <a:prstGeom prst="rect">
            <a:avLst/>
          </a:prstGeom>
          <a:solidFill>
            <a:srgbClr val="35729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dirty="0">
                <a:cs typeface="微软雅黑" panose="020B0503020204020204" pitchFamily="34" charset="-122"/>
                <a:sym typeface="+mn-ea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942964" y="1753870"/>
            <a:ext cx="6408039" cy="2927851"/>
            <a:chOff x="6953" y="3205"/>
            <a:chExt cx="6739" cy="3079"/>
          </a:xfrm>
        </p:grpSpPr>
        <p:sp>
          <p:nvSpPr>
            <p:cNvPr id="24" name="矩形 23"/>
            <p:cNvSpPr/>
            <p:nvPr/>
          </p:nvSpPr>
          <p:spPr bwMode="auto">
            <a:xfrm>
              <a:off x="7322" y="4486"/>
              <a:ext cx="6032" cy="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6000">
                  <a:solidFill>
                    <a:srgbClr val="35729C"/>
                  </a:solidFill>
                  <a:cs typeface="微软雅黑" panose="020B0503020204020204" pitchFamily="34" charset="-122"/>
                  <a:sym typeface="+mn-ea"/>
                </a:rPr>
                <a:t>项目背景及意义</a:t>
              </a:r>
              <a:endParaRPr lang="zh-CN" altLang="en-US" sz="6000" kern="100">
                <a:solidFill>
                  <a:srgbClr val="3572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9181" y="3205"/>
              <a:ext cx="2315" cy="759"/>
            </a:xfrm>
            <a:prstGeom prst="roundRect">
              <a:avLst>
                <a:gd name="adj" fmla="val 50000"/>
              </a:avLst>
            </a:prstGeom>
            <a:solidFill>
              <a:srgbClr val="357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PART 01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953" y="6284"/>
              <a:ext cx="6739" cy="0"/>
            </a:xfrm>
            <a:prstGeom prst="line">
              <a:avLst/>
            </a:prstGeom>
            <a:ln>
              <a:solidFill>
                <a:srgbClr val="35729C">
                  <a:alpha val="1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53578" y="356235"/>
            <a:ext cx="9860142" cy="5736590"/>
            <a:chOff x="1614" y="44"/>
            <a:chExt cx="15399" cy="9034"/>
          </a:xfrm>
        </p:grpSpPr>
        <p:sp>
          <p:nvSpPr>
            <p:cNvPr id="63" name="任意多边形 62"/>
            <p:cNvSpPr/>
            <p:nvPr/>
          </p:nvSpPr>
          <p:spPr>
            <a:xfrm rot="8760000">
              <a:off x="16600" y="446"/>
              <a:ext cx="413" cy="404"/>
            </a:xfrm>
            <a:custGeom>
              <a:avLst/>
              <a:gdLst>
                <a:gd name="connisteX0" fmla="*/ 314325 w 892646"/>
                <a:gd name="connsiteY0" fmla="*/ 492085 h 825009"/>
                <a:gd name="connisteX1" fmla="*/ 399415 w 892646"/>
                <a:gd name="connsiteY1" fmla="*/ 520660 h 825009"/>
                <a:gd name="connisteX2" fmla="*/ 485140 w 892646"/>
                <a:gd name="connsiteY2" fmla="*/ 434935 h 825009"/>
                <a:gd name="connisteX3" fmla="*/ 408940 w 892646"/>
                <a:gd name="connsiteY3" fmla="*/ 340320 h 825009"/>
                <a:gd name="connisteX4" fmla="*/ 257175 w 892646"/>
                <a:gd name="connsiteY4" fmla="*/ 397470 h 825009"/>
                <a:gd name="connisteX5" fmla="*/ 276225 w 892646"/>
                <a:gd name="connsiteY5" fmla="*/ 568285 h 825009"/>
                <a:gd name="connisteX6" fmla="*/ 370840 w 892646"/>
                <a:gd name="connsiteY6" fmla="*/ 625435 h 825009"/>
                <a:gd name="connisteX7" fmla="*/ 485140 w 892646"/>
                <a:gd name="connsiteY7" fmla="*/ 568285 h 825009"/>
                <a:gd name="connisteX8" fmla="*/ 589915 w 892646"/>
                <a:gd name="connsiteY8" fmla="*/ 434935 h 825009"/>
                <a:gd name="connisteX9" fmla="*/ 542290 w 892646"/>
                <a:gd name="connsiteY9" fmla="*/ 273645 h 825009"/>
                <a:gd name="connisteX10" fmla="*/ 323850 w 892646"/>
                <a:gd name="connsiteY10" fmla="*/ 254595 h 825009"/>
                <a:gd name="connisteX11" fmla="*/ 152400 w 892646"/>
                <a:gd name="connsiteY11" fmla="*/ 359370 h 825009"/>
                <a:gd name="connisteX12" fmla="*/ 171450 w 892646"/>
                <a:gd name="connsiteY12" fmla="*/ 615910 h 825009"/>
                <a:gd name="connisteX13" fmla="*/ 285750 w 892646"/>
                <a:gd name="connsiteY13" fmla="*/ 692110 h 825009"/>
                <a:gd name="connisteX14" fmla="*/ 532765 w 892646"/>
                <a:gd name="connsiteY14" fmla="*/ 682585 h 825009"/>
                <a:gd name="connisteX15" fmla="*/ 666115 w 892646"/>
                <a:gd name="connsiteY15" fmla="*/ 530185 h 825009"/>
                <a:gd name="connisteX16" fmla="*/ 732155 w 892646"/>
                <a:gd name="connsiteY16" fmla="*/ 330795 h 825009"/>
                <a:gd name="connisteX17" fmla="*/ 561340 w 892646"/>
                <a:gd name="connsiteY17" fmla="*/ 178395 h 825009"/>
                <a:gd name="connisteX18" fmla="*/ 276225 w 892646"/>
                <a:gd name="connsiteY18" fmla="*/ 149820 h 825009"/>
                <a:gd name="connisteX19" fmla="*/ 38100 w 892646"/>
                <a:gd name="connsiteY19" fmla="*/ 264120 h 825009"/>
                <a:gd name="connisteX20" fmla="*/ 38100 w 892646"/>
                <a:gd name="connsiteY20" fmla="*/ 577810 h 825009"/>
                <a:gd name="connisteX21" fmla="*/ 104775 w 892646"/>
                <a:gd name="connsiteY21" fmla="*/ 749260 h 825009"/>
                <a:gd name="connisteX22" fmla="*/ 295275 w 892646"/>
                <a:gd name="connsiteY22" fmla="*/ 815300 h 825009"/>
                <a:gd name="connisteX23" fmla="*/ 589915 w 892646"/>
                <a:gd name="connsiteY23" fmla="*/ 787360 h 825009"/>
                <a:gd name="connisteX24" fmla="*/ 875030 w 892646"/>
                <a:gd name="connsiteY24" fmla="*/ 539710 h 825009"/>
                <a:gd name="connisteX25" fmla="*/ 808355 w 892646"/>
                <a:gd name="connsiteY25" fmla="*/ 149820 h 825009"/>
                <a:gd name="connisteX26" fmla="*/ 542290 w 892646"/>
                <a:gd name="connsiteY26" fmla="*/ 6945 h 825009"/>
                <a:gd name="connisteX27" fmla="*/ 114300 w 892646"/>
                <a:gd name="connsiteY27" fmla="*/ 45045 h 825009"/>
                <a:gd name="connisteX28" fmla="*/ 0 w 892646"/>
                <a:gd name="connsiteY28" fmla="*/ 149820 h 82500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</a:cxnLst>
              <a:rect l="l" t="t" r="r" b="b"/>
              <a:pathLst>
                <a:path w="892646" h="825010">
                  <a:moveTo>
                    <a:pt x="314325" y="492085"/>
                  </a:moveTo>
                  <a:cubicBezTo>
                    <a:pt x="329565" y="499705"/>
                    <a:pt x="365125" y="532090"/>
                    <a:pt x="399415" y="520660"/>
                  </a:cubicBezTo>
                  <a:cubicBezTo>
                    <a:pt x="433705" y="509230"/>
                    <a:pt x="483235" y="471130"/>
                    <a:pt x="485140" y="434935"/>
                  </a:cubicBezTo>
                  <a:cubicBezTo>
                    <a:pt x="487045" y="398740"/>
                    <a:pt x="454660" y="347940"/>
                    <a:pt x="408940" y="340320"/>
                  </a:cubicBezTo>
                  <a:cubicBezTo>
                    <a:pt x="363220" y="332700"/>
                    <a:pt x="283845" y="351750"/>
                    <a:pt x="257175" y="397470"/>
                  </a:cubicBezTo>
                  <a:cubicBezTo>
                    <a:pt x="230505" y="443190"/>
                    <a:pt x="253365" y="522565"/>
                    <a:pt x="276225" y="568285"/>
                  </a:cubicBezTo>
                  <a:cubicBezTo>
                    <a:pt x="299085" y="614005"/>
                    <a:pt x="328930" y="625435"/>
                    <a:pt x="370840" y="625435"/>
                  </a:cubicBezTo>
                  <a:cubicBezTo>
                    <a:pt x="412750" y="625435"/>
                    <a:pt x="441325" y="606385"/>
                    <a:pt x="485140" y="568285"/>
                  </a:cubicBezTo>
                  <a:cubicBezTo>
                    <a:pt x="528955" y="530185"/>
                    <a:pt x="578485" y="493990"/>
                    <a:pt x="589915" y="434935"/>
                  </a:cubicBezTo>
                  <a:cubicBezTo>
                    <a:pt x="601345" y="375880"/>
                    <a:pt x="595630" y="309840"/>
                    <a:pt x="542290" y="273645"/>
                  </a:cubicBezTo>
                  <a:cubicBezTo>
                    <a:pt x="488950" y="237450"/>
                    <a:pt x="401955" y="237450"/>
                    <a:pt x="323850" y="254595"/>
                  </a:cubicBezTo>
                  <a:cubicBezTo>
                    <a:pt x="245745" y="271740"/>
                    <a:pt x="182880" y="286980"/>
                    <a:pt x="152400" y="359370"/>
                  </a:cubicBezTo>
                  <a:cubicBezTo>
                    <a:pt x="121920" y="431760"/>
                    <a:pt x="144780" y="549235"/>
                    <a:pt x="171450" y="615910"/>
                  </a:cubicBezTo>
                  <a:cubicBezTo>
                    <a:pt x="198120" y="682585"/>
                    <a:pt x="213360" y="678775"/>
                    <a:pt x="285750" y="692110"/>
                  </a:cubicBezTo>
                  <a:cubicBezTo>
                    <a:pt x="358140" y="705445"/>
                    <a:pt x="456565" y="714970"/>
                    <a:pt x="532765" y="682585"/>
                  </a:cubicBezTo>
                  <a:cubicBezTo>
                    <a:pt x="608965" y="650200"/>
                    <a:pt x="626110" y="600670"/>
                    <a:pt x="666115" y="530185"/>
                  </a:cubicBezTo>
                  <a:cubicBezTo>
                    <a:pt x="706120" y="459700"/>
                    <a:pt x="753110" y="401280"/>
                    <a:pt x="732155" y="330795"/>
                  </a:cubicBezTo>
                  <a:cubicBezTo>
                    <a:pt x="711200" y="260310"/>
                    <a:pt x="652780" y="214590"/>
                    <a:pt x="561340" y="178395"/>
                  </a:cubicBezTo>
                  <a:cubicBezTo>
                    <a:pt x="469900" y="142200"/>
                    <a:pt x="381000" y="132675"/>
                    <a:pt x="276225" y="149820"/>
                  </a:cubicBezTo>
                  <a:cubicBezTo>
                    <a:pt x="171450" y="166965"/>
                    <a:pt x="85725" y="178395"/>
                    <a:pt x="38100" y="264120"/>
                  </a:cubicBezTo>
                  <a:cubicBezTo>
                    <a:pt x="-9525" y="349845"/>
                    <a:pt x="24765" y="480655"/>
                    <a:pt x="38100" y="577810"/>
                  </a:cubicBezTo>
                  <a:cubicBezTo>
                    <a:pt x="51435" y="674965"/>
                    <a:pt x="53340" y="701635"/>
                    <a:pt x="104775" y="749260"/>
                  </a:cubicBezTo>
                  <a:cubicBezTo>
                    <a:pt x="156210" y="796885"/>
                    <a:pt x="198120" y="807680"/>
                    <a:pt x="295275" y="815300"/>
                  </a:cubicBezTo>
                  <a:cubicBezTo>
                    <a:pt x="392430" y="822920"/>
                    <a:pt x="473710" y="842605"/>
                    <a:pt x="589915" y="787360"/>
                  </a:cubicBezTo>
                  <a:cubicBezTo>
                    <a:pt x="706120" y="732115"/>
                    <a:pt x="831215" y="667345"/>
                    <a:pt x="875030" y="539710"/>
                  </a:cubicBezTo>
                  <a:cubicBezTo>
                    <a:pt x="918845" y="412075"/>
                    <a:pt x="875030" y="256500"/>
                    <a:pt x="808355" y="149820"/>
                  </a:cubicBezTo>
                  <a:cubicBezTo>
                    <a:pt x="741680" y="43140"/>
                    <a:pt x="681355" y="27900"/>
                    <a:pt x="542290" y="6945"/>
                  </a:cubicBezTo>
                  <a:cubicBezTo>
                    <a:pt x="403225" y="-14010"/>
                    <a:pt x="222885" y="16470"/>
                    <a:pt x="114300" y="45045"/>
                  </a:cubicBezTo>
                  <a:cubicBezTo>
                    <a:pt x="5715" y="73620"/>
                    <a:pt x="14605" y="129500"/>
                    <a:pt x="0" y="149820"/>
                  </a:cubicBezTo>
                </a:path>
              </a:pathLst>
            </a:custGeom>
            <a:noFill/>
            <a:ln>
              <a:solidFill>
                <a:srgbClr val="FFFFFF">
                  <a:alpha val="4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11" name="矩形 83"/>
            <p:cNvSpPr>
              <a:spLocks noChangeArrowheads="1"/>
            </p:cNvSpPr>
            <p:nvPr/>
          </p:nvSpPr>
          <p:spPr bwMode="auto">
            <a:xfrm>
              <a:off x="1614" y="2043"/>
              <a:ext cx="7311" cy="7035"/>
            </a:xfrm>
            <a:prstGeom prst="rect">
              <a:avLst/>
            </a:prstGeom>
            <a:noFill/>
            <a:ln w="9525" cmpd="sng">
              <a:solidFill>
                <a:srgbClr val="35729C">
                  <a:alpha val="32000"/>
                </a:srgbClr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59" y="1236"/>
              <a:ext cx="7294" cy="4959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209" y="44"/>
              <a:ext cx="5011" cy="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e072db24ffb3a4c601c4a314df27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845" y="1597025"/>
            <a:ext cx="4592955" cy="44964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3945" y="1683385"/>
            <a:ext cx="43954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芦苇</a:t>
            </a:r>
            <a:r>
              <a:rPr lang="zh-CN" altLang="en-US" sz="2400"/>
              <a:t>,禾本科、芦苇属的多年生植物，根状茎十分发达，生长于江河湖泽、池塘沟渠沿岸和低湿地。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3945" y="3353435"/>
            <a:ext cx="43897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从全国来看，虽然芦苇产量很高，但是芦苇的</a:t>
            </a:r>
            <a:r>
              <a:rPr lang="zh-CN" altLang="en-US" sz="2400">
                <a:solidFill>
                  <a:srgbClr val="FF0000"/>
                </a:solidFill>
              </a:rPr>
              <a:t>机械化收获水平还比较低</a:t>
            </a:r>
            <a:r>
              <a:rPr lang="zh-CN" altLang="en-US" sz="2400"/>
              <a:t>。对芦苇收割的方式也有了更高要求。船式芦苇捡式打捆机既</a:t>
            </a:r>
            <a:r>
              <a:rPr lang="zh-CN" altLang="en-US" sz="2400">
                <a:solidFill>
                  <a:srgbClr val="FF0000"/>
                </a:solidFill>
              </a:rPr>
              <a:t>高效地将芦苇进行收割</a:t>
            </a:r>
            <a:r>
              <a:rPr lang="zh-CN" altLang="en-US" sz="2400"/>
              <a:t>，又确保了收割后</a:t>
            </a:r>
            <a:r>
              <a:rPr lang="zh-CN" altLang="en-US" sz="2400">
                <a:solidFill>
                  <a:srgbClr val="FF0000"/>
                </a:solidFill>
              </a:rPr>
              <a:t>芦苇的完整性</a:t>
            </a:r>
            <a:r>
              <a:rPr lang="zh-CN" altLang="en-US" sz="2400"/>
              <a:t>。</a:t>
            </a:r>
          </a:p>
        </p:txBody>
      </p:sp>
      <p:sp>
        <p:nvSpPr>
          <p:cNvPr id="9" name="圆角矩形 8"/>
          <p:cNvSpPr/>
          <p:nvPr>
            <p:custDataLst>
              <p:tags r:id="rId2"/>
            </p:custDataLst>
          </p:nvPr>
        </p:nvSpPr>
        <p:spPr>
          <a:xfrm>
            <a:off x="3177540" y="407035"/>
            <a:ext cx="6064885" cy="82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项目背景及意义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>
            <p:custDataLst>
              <p:tags r:id="rId2"/>
            </p:custDataLst>
          </p:nvPr>
        </p:nvSpPr>
        <p:spPr>
          <a:xfrm>
            <a:off x="6720205" y="1610360"/>
            <a:ext cx="4498975" cy="4439285"/>
          </a:xfrm>
          <a:prstGeom prst="roundRect">
            <a:avLst/>
          </a:prstGeom>
          <a:solidFill>
            <a:srgbClr val="E0F4F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rot="8760000">
            <a:off x="10541000" y="283210"/>
            <a:ext cx="262255" cy="256540"/>
          </a:xfrm>
          <a:custGeom>
            <a:avLst/>
            <a:gdLst>
              <a:gd name="connisteX0" fmla="*/ 314325 w 892646"/>
              <a:gd name="connsiteY0" fmla="*/ 492085 h 825009"/>
              <a:gd name="connisteX1" fmla="*/ 399415 w 892646"/>
              <a:gd name="connsiteY1" fmla="*/ 520660 h 825009"/>
              <a:gd name="connisteX2" fmla="*/ 485140 w 892646"/>
              <a:gd name="connsiteY2" fmla="*/ 434935 h 825009"/>
              <a:gd name="connisteX3" fmla="*/ 408940 w 892646"/>
              <a:gd name="connsiteY3" fmla="*/ 340320 h 825009"/>
              <a:gd name="connisteX4" fmla="*/ 257175 w 892646"/>
              <a:gd name="connsiteY4" fmla="*/ 397470 h 825009"/>
              <a:gd name="connisteX5" fmla="*/ 276225 w 892646"/>
              <a:gd name="connsiteY5" fmla="*/ 568285 h 825009"/>
              <a:gd name="connisteX6" fmla="*/ 370840 w 892646"/>
              <a:gd name="connsiteY6" fmla="*/ 625435 h 825009"/>
              <a:gd name="connisteX7" fmla="*/ 485140 w 892646"/>
              <a:gd name="connsiteY7" fmla="*/ 568285 h 825009"/>
              <a:gd name="connisteX8" fmla="*/ 589915 w 892646"/>
              <a:gd name="connsiteY8" fmla="*/ 434935 h 825009"/>
              <a:gd name="connisteX9" fmla="*/ 542290 w 892646"/>
              <a:gd name="connsiteY9" fmla="*/ 273645 h 825009"/>
              <a:gd name="connisteX10" fmla="*/ 323850 w 892646"/>
              <a:gd name="connsiteY10" fmla="*/ 254595 h 825009"/>
              <a:gd name="connisteX11" fmla="*/ 152400 w 892646"/>
              <a:gd name="connsiteY11" fmla="*/ 359370 h 825009"/>
              <a:gd name="connisteX12" fmla="*/ 171450 w 892646"/>
              <a:gd name="connsiteY12" fmla="*/ 615910 h 825009"/>
              <a:gd name="connisteX13" fmla="*/ 285750 w 892646"/>
              <a:gd name="connsiteY13" fmla="*/ 692110 h 825009"/>
              <a:gd name="connisteX14" fmla="*/ 532765 w 892646"/>
              <a:gd name="connsiteY14" fmla="*/ 682585 h 825009"/>
              <a:gd name="connisteX15" fmla="*/ 666115 w 892646"/>
              <a:gd name="connsiteY15" fmla="*/ 530185 h 825009"/>
              <a:gd name="connisteX16" fmla="*/ 732155 w 892646"/>
              <a:gd name="connsiteY16" fmla="*/ 330795 h 825009"/>
              <a:gd name="connisteX17" fmla="*/ 561340 w 892646"/>
              <a:gd name="connsiteY17" fmla="*/ 178395 h 825009"/>
              <a:gd name="connisteX18" fmla="*/ 276225 w 892646"/>
              <a:gd name="connsiteY18" fmla="*/ 149820 h 825009"/>
              <a:gd name="connisteX19" fmla="*/ 38100 w 892646"/>
              <a:gd name="connsiteY19" fmla="*/ 264120 h 825009"/>
              <a:gd name="connisteX20" fmla="*/ 38100 w 892646"/>
              <a:gd name="connsiteY20" fmla="*/ 577810 h 825009"/>
              <a:gd name="connisteX21" fmla="*/ 104775 w 892646"/>
              <a:gd name="connsiteY21" fmla="*/ 749260 h 825009"/>
              <a:gd name="connisteX22" fmla="*/ 295275 w 892646"/>
              <a:gd name="connsiteY22" fmla="*/ 815300 h 825009"/>
              <a:gd name="connisteX23" fmla="*/ 589915 w 892646"/>
              <a:gd name="connsiteY23" fmla="*/ 787360 h 825009"/>
              <a:gd name="connisteX24" fmla="*/ 875030 w 892646"/>
              <a:gd name="connsiteY24" fmla="*/ 539710 h 825009"/>
              <a:gd name="connisteX25" fmla="*/ 808355 w 892646"/>
              <a:gd name="connsiteY25" fmla="*/ 149820 h 825009"/>
              <a:gd name="connisteX26" fmla="*/ 542290 w 892646"/>
              <a:gd name="connsiteY26" fmla="*/ 6945 h 825009"/>
              <a:gd name="connisteX27" fmla="*/ 114300 w 892646"/>
              <a:gd name="connsiteY27" fmla="*/ 45045 h 825009"/>
              <a:gd name="connisteX28" fmla="*/ 0 w 892646"/>
              <a:gd name="connsiteY28" fmla="*/ 149820 h 82500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</a:cxnLst>
            <a:rect l="l" t="t" r="r" b="b"/>
            <a:pathLst>
              <a:path w="892646" h="825010">
                <a:moveTo>
                  <a:pt x="314325" y="492085"/>
                </a:moveTo>
                <a:cubicBezTo>
                  <a:pt x="329565" y="499705"/>
                  <a:pt x="365125" y="532090"/>
                  <a:pt x="399415" y="520660"/>
                </a:cubicBezTo>
                <a:cubicBezTo>
                  <a:pt x="433705" y="509230"/>
                  <a:pt x="483235" y="471130"/>
                  <a:pt x="485140" y="434935"/>
                </a:cubicBezTo>
                <a:cubicBezTo>
                  <a:pt x="487045" y="398740"/>
                  <a:pt x="454660" y="347940"/>
                  <a:pt x="408940" y="340320"/>
                </a:cubicBezTo>
                <a:cubicBezTo>
                  <a:pt x="363220" y="332700"/>
                  <a:pt x="283845" y="351750"/>
                  <a:pt x="257175" y="397470"/>
                </a:cubicBezTo>
                <a:cubicBezTo>
                  <a:pt x="230505" y="443190"/>
                  <a:pt x="253365" y="522565"/>
                  <a:pt x="276225" y="568285"/>
                </a:cubicBezTo>
                <a:cubicBezTo>
                  <a:pt x="299085" y="614005"/>
                  <a:pt x="328930" y="625435"/>
                  <a:pt x="370840" y="625435"/>
                </a:cubicBezTo>
                <a:cubicBezTo>
                  <a:pt x="412750" y="625435"/>
                  <a:pt x="441325" y="606385"/>
                  <a:pt x="485140" y="568285"/>
                </a:cubicBezTo>
                <a:cubicBezTo>
                  <a:pt x="528955" y="530185"/>
                  <a:pt x="578485" y="493990"/>
                  <a:pt x="589915" y="434935"/>
                </a:cubicBezTo>
                <a:cubicBezTo>
                  <a:pt x="601345" y="375880"/>
                  <a:pt x="595630" y="309840"/>
                  <a:pt x="542290" y="273645"/>
                </a:cubicBezTo>
                <a:cubicBezTo>
                  <a:pt x="488950" y="237450"/>
                  <a:pt x="401955" y="237450"/>
                  <a:pt x="323850" y="254595"/>
                </a:cubicBezTo>
                <a:cubicBezTo>
                  <a:pt x="245745" y="271740"/>
                  <a:pt x="182880" y="286980"/>
                  <a:pt x="152400" y="359370"/>
                </a:cubicBezTo>
                <a:cubicBezTo>
                  <a:pt x="121920" y="431760"/>
                  <a:pt x="144780" y="549235"/>
                  <a:pt x="171450" y="615910"/>
                </a:cubicBezTo>
                <a:cubicBezTo>
                  <a:pt x="198120" y="682585"/>
                  <a:pt x="213360" y="678775"/>
                  <a:pt x="285750" y="692110"/>
                </a:cubicBezTo>
                <a:cubicBezTo>
                  <a:pt x="358140" y="705445"/>
                  <a:pt x="456565" y="714970"/>
                  <a:pt x="532765" y="682585"/>
                </a:cubicBezTo>
                <a:cubicBezTo>
                  <a:pt x="608965" y="650200"/>
                  <a:pt x="626110" y="600670"/>
                  <a:pt x="666115" y="530185"/>
                </a:cubicBezTo>
                <a:cubicBezTo>
                  <a:pt x="706120" y="459700"/>
                  <a:pt x="753110" y="401280"/>
                  <a:pt x="732155" y="330795"/>
                </a:cubicBezTo>
                <a:cubicBezTo>
                  <a:pt x="711200" y="260310"/>
                  <a:pt x="652780" y="214590"/>
                  <a:pt x="561340" y="178395"/>
                </a:cubicBezTo>
                <a:cubicBezTo>
                  <a:pt x="469900" y="142200"/>
                  <a:pt x="381000" y="132675"/>
                  <a:pt x="276225" y="149820"/>
                </a:cubicBezTo>
                <a:cubicBezTo>
                  <a:pt x="171450" y="166965"/>
                  <a:pt x="85725" y="178395"/>
                  <a:pt x="38100" y="264120"/>
                </a:cubicBezTo>
                <a:cubicBezTo>
                  <a:pt x="-9525" y="349845"/>
                  <a:pt x="24765" y="480655"/>
                  <a:pt x="38100" y="577810"/>
                </a:cubicBezTo>
                <a:cubicBezTo>
                  <a:pt x="51435" y="674965"/>
                  <a:pt x="53340" y="701635"/>
                  <a:pt x="104775" y="749260"/>
                </a:cubicBezTo>
                <a:cubicBezTo>
                  <a:pt x="156210" y="796885"/>
                  <a:pt x="198120" y="807680"/>
                  <a:pt x="295275" y="815300"/>
                </a:cubicBezTo>
                <a:cubicBezTo>
                  <a:pt x="392430" y="822920"/>
                  <a:pt x="473710" y="842605"/>
                  <a:pt x="589915" y="787360"/>
                </a:cubicBezTo>
                <a:cubicBezTo>
                  <a:pt x="706120" y="732115"/>
                  <a:pt x="831215" y="667345"/>
                  <a:pt x="875030" y="539710"/>
                </a:cubicBezTo>
                <a:cubicBezTo>
                  <a:pt x="918845" y="412075"/>
                  <a:pt x="875030" y="256500"/>
                  <a:pt x="808355" y="149820"/>
                </a:cubicBezTo>
                <a:cubicBezTo>
                  <a:pt x="741680" y="43140"/>
                  <a:pt x="681355" y="27900"/>
                  <a:pt x="542290" y="6945"/>
                </a:cubicBezTo>
                <a:cubicBezTo>
                  <a:pt x="403225" y="-14010"/>
                  <a:pt x="222885" y="16470"/>
                  <a:pt x="114300" y="45045"/>
                </a:cubicBezTo>
                <a:cubicBezTo>
                  <a:pt x="5715" y="73620"/>
                  <a:pt x="14605" y="129500"/>
                  <a:pt x="0" y="149820"/>
                </a:cubicBezTo>
              </a:path>
            </a:pathLst>
          </a:custGeom>
          <a:noFill/>
          <a:ln>
            <a:solidFill>
              <a:srgbClr val="FFFFFF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177540" y="407035"/>
            <a:ext cx="6064885" cy="82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机械收割和人工收割</a:t>
            </a:r>
          </a:p>
        </p:txBody>
      </p: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913765" y="1610360"/>
            <a:ext cx="4625340" cy="4439285"/>
          </a:xfrm>
          <a:prstGeom prst="roundRect">
            <a:avLst/>
          </a:prstGeom>
          <a:solidFill>
            <a:srgbClr val="E0F4F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89050" y="1680210"/>
            <a:ext cx="3874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人工收割</a:t>
            </a: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7174865" y="1724660"/>
            <a:ext cx="3874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机械收割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39520" y="2246630"/>
            <a:ext cx="4055110" cy="3598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/>
              <a:t>优点：</a:t>
            </a:r>
            <a:endParaRPr lang="en-US" altLang="zh-CN" sz="2400" b="1"/>
          </a:p>
          <a:p>
            <a:r>
              <a:rPr lang="en-US" altLang="zh-CN" sz="2400"/>
              <a:t>1</a:t>
            </a:r>
            <a:r>
              <a:rPr lang="zh-CN" altLang="en-US" sz="2400"/>
              <a:t>、可</a:t>
            </a:r>
            <a:r>
              <a:rPr lang="zh-CN" altLang="en-US" sz="2400">
                <a:solidFill>
                  <a:srgbClr val="FF0000"/>
                </a:solidFill>
              </a:rPr>
              <a:t>针对性的对小范围的芦苇群</a:t>
            </a:r>
            <a:r>
              <a:rPr lang="zh-CN" altLang="en-US" sz="2400"/>
              <a:t>进行</a:t>
            </a:r>
            <a:r>
              <a:rPr lang="zh-CN" altLang="en-US" sz="2400">
                <a:solidFill>
                  <a:srgbClr val="FF0000"/>
                </a:solidFill>
              </a:rPr>
              <a:t>收割</a:t>
            </a:r>
            <a:r>
              <a:rPr lang="zh-CN" altLang="en-US" sz="2400"/>
              <a:t>。</a:t>
            </a:r>
          </a:p>
          <a:p>
            <a:r>
              <a:rPr lang="en-US" altLang="zh-CN" sz="2400"/>
              <a:t>2</a:t>
            </a:r>
            <a:r>
              <a:rPr lang="zh-CN" altLang="en-US" sz="2400"/>
              <a:t>、可</a:t>
            </a:r>
            <a:r>
              <a:rPr lang="zh-CN" altLang="en-US" sz="2400">
                <a:solidFill>
                  <a:srgbClr val="FF0000"/>
                </a:solidFill>
              </a:rPr>
              <a:t>促进芦苇</a:t>
            </a:r>
            <a:r>
              <a:rPr lang="zh-CN" altLang="en-US" sz="2400"/>
              <a:t>的快速</a:t>
            </a:r>
            <a:r>
              <a:rPr lang="zh-CN" altLang="en-US" sz="2400">
                <a:solidFill>
                  <a:srgbClr val="FF0000"/>
                </a:solidFill>
              </a:rPr>
              <a:t>生长</a:t>
            </a:r>
            <a:r>
              <a:rPr lang="zh-CN" altLang="en-US" sz="2400"/>
              <a:t>，</a:t>
            </a:r>
            <a:r>
              <a:rPr lang="zh-CN" altLang="en-US" sz="2400">
                <a:solidFill>
                  <a:srgbClr val="FF0000"/>
                </a:solidFill>
              </a:rPr>
              <a:t>带走水中</a:t>
            </a:r>
            <a:r>
              <a:rPr lang="zh-CN" altLang="en-US" sz="2400"/>
              <a:t>的氮和磷等</a:t>
            </a:r>
            <a:r>
              <a:rPr lang="en-US" altLang="zh-CN" sz="2400">
                <a:solidFill>
                  <a:srgbClr val="FF0000"/>
                </a:solidFill>
              </a:rPr>
              <a:t>“</a:t>
            </a:r>
            <a:r>
              <a:rPr lang="zh-CN" altLang="en-US" sz="2400">
                <a:solidFill>
                  <a:srgbClr val="FF0000"/>
                </a:solidFill>
              </a:rPr>
              <a:t>负能量</a:t>
            </a:r>
            <a:r>
              <a:rPr lang="en-US" altLang="zh-CN" sz="2400">
                <a:solidFill>
                  <a:srgbClr val="FF0000"/>
                </a:solidFill>
              </a:rPr>
              <a:t>”</a:t>
            </a:r>
            <a:r>
              <a:rPr lang="zh-CN" altLang="en-US" sz="2400">
                <a:solidFill>
                  <a:srgbClr val="FF0000"/>
                </a:solidFill>
              </a:rPr>
              <a:t>元素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/>
          </a:p>
          <a:p>
            <a:r>
              <a:rPr lang="zh-CN" altLang="en-US" sz="2400" b="1"/>
              <a:t>缺点：</a:t>
            </a:r>
          </a:p>
          <a:p>
            <a:r>
              <a:rPr lang="en-US" altLang="zh-CN" sz="2400"/>
              <a:t>1</a:t>
            </a:r>
            <a:r>
              <a:rPr lang="zh-CN" altLang="en-US" sz="2400"/>
              <a:t>、人工收割</a:t>
            </a:r>
            <a:r>
              <a:rPr lang="zh-CN" altLang="en-US" sz="2400">
                <a:solidFill>
                  <a:srgbClr val="FF0000"/>
                </a:solidFill>
              </a:rPr>
              <a:t>效率较低</a:t>
            </a:r>
            <a:r>
              <a:rPr lang="zh-CN" altLang="en-US" sz="2400"/>
              <a:t>且</a:t>
            </a:r>
            <a:r>
              <a:rPr lang="zh-CN" altLang="en-US" sz="2400">
                <a:solidFill>
                  <a:srgbClr val="FF0000"/>
                </a:solidFill>
              </a:rPr>
              <a:t>损耗大量的人力资源</a:t>
            </a:r>
            <a:r>
              <a:rPr lang="zh-CN" altLang="en-US" sz="2400"/>
              <a:t>。</a:t>
            </a:r>
          </a:p>
          <a:p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6993890" y="2360295"/>
            <a:ext cx="4064000" cy="3484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/>
              <a:t>优点：</a:t>
            </a:r>
            <a:endParaRPr lang="en-US" altLang="zh-CN"/>
          </a:p>
          <a:p>
            <a:r>
              <a:rPr lang="zh-CN" altLang="en-US" sz="2400">
                <a:solidFill>
                  <a:schemeClr val="tx1"/>
                </a:solidFill>
              </a:rPr>
              <a:t>1、打捆后的芦苇</a:t>
            </a:r>
            <a:r>
              <a:rPr lang="zh-CN" altLang="en-US" sz="2400">
                <a:solidFill>
                  <a:srgbClr val="FF0000"/>
                </a:solidFill>
              </a:rPr>
              <a:t>整齐性好</a:t>
            </a:r>
            <a:r>
              <a:rPr lang="zh-CN" altLang="en-US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rgbClr val="FF0000"/>
                </a:solidFill>
              </a:rPr>
              <a:t>捆绑结实</a:t>
            </a:r>
            <a:r>
              <a:rPr lang="zh-CN" altLang="en-US" sz="2400">
                <a:solidFill>
                  <a:schemeClr val="tx1"/>
                </a:solidFill>
              </a:rPr>
              <a:t>，打捆后面的</a:t>
            </a:r>
            <a:r>
              <a:rPr lang="zh-CN" altLang="en-US" sz="2400">
                <a:solidFill>
                  <a:srgbClr val="FF0000"/>
                </a:solidFill>
              </a:rPr>
              <a:t>运输等操作简便易行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2、</a:t>
            </a:r>
            <a:r>
              <a:rPr lang="zh-CN" altLang="en-US" sz="2400">
                <a:solidFill>
                  <a:srgbClr val="FF0000"/>
                </a:solidFill>
              </a:rPr>
              <a:t>适用</a:t>
            </a:r>
            <a:r>
              <a:rPr lang="zh-CN" altLang="en-US" sz="2400">
                <a:solidFill>
                  <a:schemeClr val="tx1"/>
                </a:solidFill>
              </a:rPr>
              <a:t>范围</a:t>
            </a:r>
            <a:r>
              <a:rPr lang="zh-CN" altLang="en-US" sz="2400">
                <a:solidFill>
                  <a:srgbClr val="FF0000"/>
                </a:solidFill>
              </a:rPr>
              <a:t>较广</a:t>
            </a:r>
            <a:r>
              <a:rPr lang="zh-CN" altLang="en-US" sz="2400">
                <a:solidFill>
                  <a:schemeClr val="tx1"/>
                </a:solidFill>
              </a:rPr>
              <a:t>，打捆</a:t>
            </a:r>
            <a:r>
              <a:rPr lang="zh-CN" altLang="en-US" sz="2400">
                <a:solidFill>
                  <a:srgbClr val="FF0000"/>
                </a:solidFill>
              </a:rPr>
              <a:t>速度较快</a:t>
            </a:r>
            <a:r>
              <a:rPr lang="zh-CN" altLang="en-US" sz="2400">
                <a:solidFill>
                  <a:schemeClr val="tx1"/>
                </a:solidFill>
              </a:rPr>
              <a:t>，人工劳动量少，同时动力</a:t>
            </a:r>
            <a:r>
              <a:rPr lang="zh-CN" altLang="en-US" sz="2400">
                <a:solidFill>
                  <a:srgbClr val="FF0000"/>
                </a:solidFill>
              </a:rPr>
              <a:t>消耗较小</a:t>
            </a:r>
            <a:r>
              <a:rPr lang="zh-CN" altLang="en-US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rgbClr val="FF0000"/>
                </a:solidFill>
              </a:rPr>
              <a:t>效率好</a:t>
            </a:r>
            <a:r>
              <a:rPr lang="zh-CN" altLang="en-US" sz="2400">
                <a:solidFill>
                  <a:schemeClr val="tx1"/>
                </a:solidFill>
              </a:rPr>
              <a:t>。</a:t>
            </a:r>
          </a:p>
          <a:p>
            <a:endParaRPr lang="zh-CN" altLang="en-US" sz="24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942964" y="1753870"/>
            <a:ext cx="6408039" cy="2927851"/>
            <a:chOff x="6953" y="3205"/>
            <a:chExt cx="6739" cy="3079"/>
          </a:xfrm>
        </p:grpSpPr>
        <p:sp>
          <p:nvSpPr>
            <p:cNvPr id="24" name="矩形 23"/>
            <p:cNvSpPr/>
            <p:nvPr/>
          </p:nvSpPr>
          <p:spPr bwMode="auto">
            <a:xfrm>
              <a:off x="7293" y="4486"/>
              <a:ext cx="6231" cy="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6000" kern="100">
                <a:solidFill>
                  <a:srgbClr val="35729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9181" y="3205"/>
              <a:ext cx="2315" cy="759"/>
            </a:xfrm>
            <a:prstGeom prst="roundRect">
              <a:avLst>
                <a:gd name="adj" fmla="val 50000"/>
              </a:avLst>
            </a:prstGeom>
            <a:solidFill>
              <a:srgbClr val="357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PART 02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953" y="6284"/>
              <a:ext cx="6739" cy="0"/>
            </a:xfrm>
            <a:prstGeom prst="line">
              <a:avLst/>
            </a:prstGeom>
            <a:ln>
              <a:solidFill>
                <a:srgbClr val="35729C">
                  <a:alpha val="1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186180" y="3071495"/>
            <a:ext cx="9819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6000" dirty="0">
                <a:solidFill>
                  <a:srgbClr val="35729C"/>
                </a:solidFill>
                <a:cs typeface="微软雅黑" panose="020B0503020204020204" pitchFamily="34" charset="-122"/>
              </a:rPr>
              <a:t>机械的总体设计和工作原理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E:\桌面\毕业设计\毕业设计最终版\有关资料\三维图截图01.JPG三维图截图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62020" y="1778635"/>
            <a:ext cx="552196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48205" y="4880610"/>
            <a:ext cx="8218805" cy="965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/>
              <a:t>1.船体 </a:t>
            </a:r>
            <a:r>
              <a:rPr lang="en-US" altLang="zh-CN"/>
              <a:t>   </a:t>
            </a:r>
            <a:r>
              <a:rPr lang="zh-CN" altLang="en-US"/>
              <a:t>2.驱动轮</a:t>
            </a:r>
            <a:r>
              <a:rPr lang="en-US" altLang="zh-CN"/>
              <a:t>   </a:t>
            </a:r>
            <a:r>
              <a:rPr lang="zh-CN" altLang="en-US"/>
              <a:t> 3.差速器 </a:t>
            </a:r>
            <a:r>
              <a:rPr lang="en-US" altLang="zh-CN"/>
              <a:t>   </a:t>
            </a:r>
            <a:r>
              <a:rPr lang="zh-CN" altLang="en-US"/>
              <a:t>4.变速器</a:t>
            </a:r>
            <a:r>
              <a:rPr lang="en-US" altLang="zh-CN"/>
              <a:t>   </a:t>
            </a:r>
            <a:r>
              <a:rPr lang="zh-CN" altLang="en-US"/>
              <a:t>5.发动机</a:t>
            </a:r>
            <a:r>
              <a:rPr lang="en-US" altLang="zh-CN"/>
              <a:t>    </a:t>
            </a:r>
            <a:r>
              <a:rPr lang="zh-CN" altLang="en-US"/>
              <a:t>6.刮水轮 </a:t>
            </a:r>
            <a:r>
              <a:rPr lang="en-US" altLang="zh-CN"/>
              <a:t> </a:t>
            </a:r>
          </a:p>
          <a:p>
            <a:pPr algn="ctr"/>
            <a:r>
              <a:rPr lang="zh-CN" altLang="en-US"/>
              <a:t>7.绕绳箱 </a:t>
            </a:r>
            <a:r>
              <a:rPr lang="en-US" altLang="zh-CN"/>
              <a:t>   </a:t>
            </a:r>
            <a:r>
              <a:rPr lang="zh-CN" altLang="en-US"/>
              <a:t>8.往复式割台 </a:t>
            </a:r>
            <a:r>
              <a:rPr lang="en-US" altLang="zh-CN"/>
              <a:t>   </a:t>
            </a:r>
            <a:r>
              <a:rPr lang="zh-CN" altLang="en-US"/>
              <a:t>9.扶禾器 </a:t>
            </a:r>
            <a:r>
              <a:rPr lang="en-US" altLang="zh-CN"/>
              <a:t>   </a:t>
            </a:r>
            <a:r>
              <a:rPr lang="zh-CN" altLang="en-US"/>
              <a:t>10.刮板式输送带</a:t>
            </a:r>
            <a:r>
              <a:rPr lang="en-US" altLang="zh-CN"/>
              <a:t>   </a:t>
            </a:r>
            <a:r>
              <a:rPr lang="zh-CN" altLang="en-US"/>
              <a:t>11.分苇器</a:t>
            </a:r>
            <a:r>
              <a:rPr lang="en-US" altLang="zh-CN"/>
              <a:t> </a:t>
            </a:r>
          </a:p>
          <a:p>
            <a:pPr algn="ctr"/>
            <a:r>
              <a:rPr lang="en-US" altLang="zh-CN"/>
              <a:t> </a:t>
            </a:r>
            <a:r>
              <a:rPr lang="zh-CN" altLang="en-US"/>
              <a:t>12.打捆分隔挤集轮</a:t>
            </a:r>
            <a:r>
              <a:rPr lang="en-US" altLang="zh-CN"/>
              <a:t>   </a:t>
            </a:r>
            <a:r>
              <a:rPr lang="zh-CN" altLang="en-US"/>
              <a:t> 13.挡板 </a:t>
            </a: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3177540" y="784860"/>
            <a:ext cx="6064885" cy="82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二维图介绍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截图 2023-10-20 0150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820" y="1938020"/>
            <a:ext cx="5235575" cy="3957955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2"/>
            </p:custDataLst>
          </p:nvPr>
        </p:nvSpPr>
        <p:spPr>
          <a:xfrm>
            <a:off x="3177540" y="784860"/>
            <a:ext cx="6064885" cy="82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收割打捆结构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0580" y="2007235"/>
            <a:ext cx="5810885" cy="3819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/>
              <a:t>    </a:t>
            </a:r>
            <a:r>
              <a:rPr lang="zh-CN" altLang="en-US" sz="2400"/>
              <a:t>割台和打捆装置是这机器的主要工作台，</a:t>
            </a:r>
            <a:r>
              <a:rPr lang="zh-CN" altLang="en-US" sz="2400">
                <a:solidFill>
                  <a:srgbClr val="FF0000"/>
                </a:solidFill>
              </a:rPr>
              <a:t>收割部分和打捆部分是并联的</a:t>
            </a:r>
            <a:r>
              <a:rPr lang="zh-CN" altLang="en-US" sz="2400"/>
              <a:t>，收割部分把水中的芦苇切割后，输送带将割掉的芦苇输送到打捆部分，这两个部分的设计很简单，并且运动规律也很简单。收割部分是由</a:t>
            </a:r>
            <a:r>
              <a:rPr lang="zh-CN" altLang="en-US" sz="2400">
                <a:solidFill>
                  <a:srgbClr val="FF0000"/>
                </a:solidFill>
              </a:rPr>
              <a:t>机架，收割机主轴、皮带轮、割刀、分苇器、扶禾器、输送带、导向条和打捆装置安装座</a:t>
            </a:r>
            <a:r>
              <a:rPr lang="zh-CN" altLang="en-US" sz="2400"/>
              <a:t>等部分组成的。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935" y="1677035"/>
            <a:ext cx="5320665" cy="4141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9000" y="2003425"/>
            <a:ext cx="5612130" cy="3908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/>
              <a:t>    </a:t>
            </a:r>
            <a:r>
              <a:rPr lang="zh-CN" altLang="en-US" sz="2400"/>
              <a:t>船式打捆机的</a:t>
            </a:r>
            <a:r>
              <a:rPr lang="zh-CN" altLang="en-US" sz="2400">
                <a:solidFill>
                  <a:srgbClr val="FF0000"/>
                </a:solidFill>
              </a:rPr>
              <a:t>动力由</a:t>
            </a:r>
            <a:r>
              <a:rPr lang="zh-CN" altLang="en-US" sz="2400"/>
              <a:t>船上安装的</a:t>
            </a:r>
            <a:r>
              <a:rPr lang="zh-CN" altLang="en-US" sz="2400">
                <a:solidFill>
                  <a:srgbClr val="FF0000"/>
                </a:solidFill>
              </a:rPr>
              <a:t>发动机</a:t>
            </a:r>
            <a:r>
              <a:rPr lang="zh-CN" altLang="en-US" sz="2400"/>
              <a:t>提供，发动机启动时，发动机两方连接的</a:t>
            </a:r>
            <a:r>
              <a:rPr lang="zh-CN" altLang="en-US" sz="2400">
                <a:solidFill>
                  <a:srgbClr val="FF0000"/>
                </a:solidFill>
              </a:rPr>
              <a:t>变速器和绕绳箱同时运动</a:t>
            </a:r>
            <a:r>
              <a:rPr lang="zh-CN" altLang="en-US" sz="2400"/>
              <a:t>，变速器调整速度后，把</a:t>
            </a:r>
            <a:r>
              <a:rPr lang="zh-CN" altLang="en-US" sz="2400">
                <a:solidFill>
                  <a:schemeClr val="tx1"/>
                </a:solidFill>
              </a:rPr>
              <a:t>动力传递到差速器驱动船体</a:t>
            </a:r>
            <a:r>
              <a:rPr lang="zh-CN" altLang="en-US" sz="2400"/>
              <a:t>。</a:t>
            </a:r>
            <a:r>
              <a:rPr lang="zh-CN" altLang="en-US" sz="2400">
                <a:solidFill>
                  <a:srgbClr val="FF0000"/>
                </a:solidFill>
              </a:rPr>
              <a:t>绕绳箱</a:t>
            </a:r>
            <a:r>
              <a:rPr lang="zh-CN" altLang="en-US" sz="2400"/>
              <a:t>把动力直接传到减速箱，</a:t>
            </a:r>
            <a:r>
              <a:rPr lang="zh-CN" altLang="en-US" sz="2400">
                <a:solidFill>
                  <a:srgbClr val="FF0000"/>
                </a:solidFill>
              </a:rPr>
              <a:t>减速箱</a:t>
            </a:r>
            <a:r>
              <a:rPr lang="zh-CN" altLang="en-US" sz="2400"/>
              <a:t>调整速度后将动力传递到工作台，这样实现了动力的传动。</a:t>
            </a:r>
          </a:p>
        </p:txBody>
      </p:sp>
      <p:sp>
        <p:nvSpPr>
          <p:cNvPr id="11" name="圆角矩形 10"/>
          <p:cNvSpPr/>
          <p:nvPr>
            <p:custDataLst>
              <p:tags r:id="rId2"/>
            </p:custDataLst>
          </p:nvPr>
        </p:nvSpPr>
        <p:spPr>
          <a:xfrm>
            <a:off x="3177540" y="784860"/>
            <a:ext cx="6064885" cy="821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</a:rPr>
              <a:t>船体结构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d69f7a1-d8f5-47b8-a493-0c73c83e6c8c"/>
  <p:tag name="COMMONDATA" val="eyJjb3VudCI6MTgsImhkaWQiOiIzMzlmYzJiMjdhMzEwYzY3MTlhMjhkMWFkMzcyYzA4NyIsInVzZXJDb3VudCI6MX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593</Words>
  <Application>Microsoft Office PowerPoint</Application>
  <PresentationFormat>宽屏</PresentationFormat>
  <Paragraphs>50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仿宋</vt:lpstr>
      <vt:lpstr>微软雅黑</vt:lpstr>
      <vt:lpstr>Arial</vt:lpstr>
      <vt:lpstr>Calibri</vt:lpstr>
      <vt:lpstr>Wingdings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文博 何</cp:lastModifiedBy>
  <cp:revision>188</cp:revision>
  <dcterms:created xsi:type="dcterms:W3CDTF">2019-06-19T02:08:00Z</dcterms:created>
  <dcterms:modified xsi:type="dcterms:W3CDTF">2023-10-19T18:49:16Z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7868F9E1A4AA4CB2AAB4DA288409EC34_13</vt:lpwstr>
  </property>
  <property fmtid="{D5CDD505-2E9C-101B-9397-08002B2CF9AE}" pid="4" name="KSOTemplateUUID">
    <vt:lpwstr>v1.0_mb_UVDUVYxfrMBBv8iemHXVyg==</vt:lpwstr>
  </property>
</Properties>
</file>